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er4.xml" ContentType="application/vnd.openxmlformats-officedocument.wordprocessingml.foot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5.xml" ContentType="application/vnd.openxmlformats-officedocument.wordprocessingml.header+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6432A3E" w14:textId="77777777" w:rsidR="006B78D8" w:rsidRPr="004D72E6" w:rsidRDefault="006B78D8" w:rsidP="006B78D8">
      <w:pPr>
        <w:pStyle w:val="SupportType"/>
        <w:ind w:left="0"/>
        <w:rPr>
          <w:rFonts w:ascii="Open Sans Light" w:hAnsi="Open Sans Light" w:cs="Open Sans Light"/>
          <w:szCs w:val="52"/>
        </w:rPr>
      </w:pPr>
      <w:r>
        <w:drawing>
          <wp:anchor distT="0" distB="0" distL="114300" distR="114300" simplePos="0" relativeHeight="251664384" behindDoc="0" locked="0" layoutInCell="1" allowOverlap="1" wp14:anchorId="08C1E2A6" wp14:editId="1120A3AB">
            <wp:simplePos x="0" y="0"/>
            <wp:positionH relativeFrom="column">
              <wp:posOffset>-205740</wp:posOffset>
            </wp:positionH>
            <wp:positionV relativeFrom="paragraph">
              <wp:posOffset>-352425</wp:posOffset>
            </wp:positionV>
            <wp:extent cx="2795270" cy="449580"/>
            <wp:effectExtent l="0" t="0" r="5080" b="7620"/>
            <wp:wrapNone/>
            <wp:docPr id="2" name="Picture 2"/>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8">
                      <a:extLst>
                        <a:ext uri="{28A0092B-C50C-407E-A947-70E740481C1C}">
                          <a14:useLocalDpi xmlns:a14="http://schemas.microsoft.com/office/drawing/2010/main" val="0"/>
                        </a:ext>
                      </a:extLst>
                    </a:blip>
                    <a:stretch>
                      <a:fillRect/>
                    </a:stretch>
                  </pic:blipFill>
                  <pic:spPr>
                    <a:xfrm>
                      <a:off x="0" y="0"/>
                      <a:ext cx="2795270" cy="449580"/>
                    </a:xfrm>
                    <a:prstGeom prst="rect">
                      <a:avLst/>
                    </a:prstGeom>
                  </pic:spPr>
                </pic:pic>
              </a:graphicData>
            </a:graphic>
            <wp14:sizeRelH relativeFrom="page">
              <wp14:pctWidth>0</wp14:pctWidth>
            </wp14:sizeRelH>
            <wp14:sizeRelV relativeFrom="page">
              <wp14:pctHeight>0</wp14:pctHeight>
            </wp14:sizeRelV>
          </wp:anchor>
        </w:drawing>
      </w:r>
    </w:p>
    <w:p w14:paraId="39B87B7E" w14:textId="77777777" w:rsidR="006B78D8" w:rsidRPr="004D72E6" w:rsidRDefault="006B78D8" w:rsidP="006B78D8">
      <w:pPr>
        <w:pStyle w:val="SupportType"/>
        <w:ind w:left="0"/>
        <w:rPr>
          <w:rFonts w:ascii="Open Sans Light" w:hAnsi="Open Sans Light" w:cs="Open Sans Light"/>
          <w:szCs w:val="52"/>
        </w:rPr>
      </w:pPr>
    </w:p>
    <w:p w14:paraId="75666AFC" w14:textId="77777777" w:rsidR="006B78D8" w:rsidRPr="00150490" w:rsidRDefault="006B78D8" w:rsidP="007B4C5A">
      <w:pPr>
        <w:pStyle w:val="SupportType"/>
        <w:spacing w:after="120"/>
        <w:ind w:left="0"/>
        <w:rPr>
          <w:szCs w:val="52"/>
        </w:rPr>
      </w:pPr>
      <w:r w:rsidRPr="00150490">
        <w:rPr>
          <w:szCs w:val="52"/>
        </w:rPr>
        <w:t>Scheme of Work</w:t>
      </w:r>
    </w:p>
    <w:p w14:paraId="75233A0F" w14:textId="031FEC24" w:rsidR="006B78D8" w:rsidRPr="00150490" w:rsidRDefault="006B78D8" w:rsidP="007B4C5A">
      <w:pPr>
        <w:pStyle w:val="Qualification"/>
        <w:spacing w:before="120" w:after="120"/>
      </w:pPr>
      <w:r w:rsidRPr="00150490">
        <w:t xml:space="preserve">Cambridge </w:t>
      </w:r>
      <w:r w:rsidRPr="009A7E37">
        <w:t>IGCSE</w:t>
      </w:r>
      <w:r w:rsidRPr="0070623D">
        <w:rPr>
          <w:vertAlign w:val="superscript"/>
        </w:rPr>
        <w:t>™</w:t>
      </w:r>
    </w:p>
    <w:p w14:paraId="0F7FDFD0" w14:textId="1B2F6A4F" w:rsidR="00F36D2A" w:rsidRDefault="00C25EE7" w:rsidP="00F36D2A">
      <w:pPr>
        <w:pStyle w:val="Forexaminationfrom"/>
        <w:rPr>
          <w:rStyle w:val="SubjectChar"/>
        </w:rPr>
      </w:pPr>
      <w:r>
        <w:rPr>
          <w:rStyle w:val="SubjectChar"/>
        </w:rPr>
        <w:t>Global Perspectives</w:t>
      </w:r>
      <w:r w:rsidR="00F36D2A" w:rsidRPr="00F36D2A">
        <w:rPr>
          <w:rStyle w:val="SubjectChar"/>
        </w:rPr>
        <w:t xml:space="preserve"> 0457</w:t>
      </w:r>
    </w:p>
    <w:p w14:paraId="050E0848" w14:textId="77777777" w:rsidR="00F36D2A" w:rsidRPr="00F36D2A" w:rsidRDefault="00F36D2A" w:rsidP="00F36D2A">
      <w:pPr>
        <w:pStyle w:val="Forexaminationfrom"/>
      </w:pPr>
    </w:p>
    <w:p w14:paraId="37B9D5E7" w14:textId="77777777" w:rsidR="00F36D2A" w:rsidRPr="00F36D2A" w:rsidRDefault="00F36D2A" w:rsidP="00F36D2A">
      <w:pPr>
        <w:spacing w:line="276" w:lineRule="auto"/>
        <w:rPr>
          <w:rFonts w:ascii="Bliss Pro Medium" w:hAnsi="Bliss Pro Medium" w:cs="Arial"/>
          <w:noProof/>
          <w:color w:val="575756"/>
          <w:sz w:val="52"/>
          <w:szCs w:val="52"/>
          <w:lang w:eastAsia="en-GB"/>
        </w:rPr>
      </w:pPr>
      <w:r w:rsidRPr="00F36D2A">
        <w:rPr>
          <w:rFonts w:ascii="Bliss Pro Medium" w:hAnsi="Bliss Pro Medium" w:cs="Arial"/>
          <w:noProof/>
          <w:color w:val="575756"/>
          <w:sz w:val="52"/>
          <w:szCs w:val="52"/>
          <w:lang w:eastAsia="en-GB"/>
        </w:rPr>
        <w:t>Cambridge O Level</w:t>
      </w:r>
    </w:p>
    <w:p w14:paraId="6F4FC041" w14:textId="4F780187" w:rsidR="00F36D2A" w:rsidRPr="00F36D2A" w:rsidRDefault="00F36D2A" w:rsidP="00F36D2A">
      <w:pPr>
        <w:spacing w:line="276" w:lineRule="auto"/>
        <w:rPr>
          <w:rFonts w:ascii="Bliss Pro Regular" w:hAnsi="Bliss Pro Regular" w:cs="Arial"/>
          <w:noProof/>
          <w:color w:val="575756"/>
          <w:sz w:val="52"/>
          <w:szCs w:val="52"/>
          <w:lang w:eastAsia="en-GB"/>
        </w:rPr>
      </w:pPr>
      <w:r>
        <w:rPr>
          <w:rFonts w:ascii="Bliss Pro Regular" w:hAnsi="Bliss Pro Regular" w:cs="Arial"/>
          <w:noProof/>
          <w:color w:val="575756"/>
          <w:sz w:val="52"/>
          <w:szCs w:val="52"/>
          <w:lang w:eastAsia="en-GB"/>
        </w:rPr>
        <w:t>Global Perspectives</w:t>
      </w:r>
      <w:r w:rsidRPr="00F36D2A">
        <w:rPr>
          <w:rFonts w:ascii="Bliss Pro Regular" w:hAnsi="Bliss Pro Regular" w:cs="Arial"/>
          <w:noProof/>
          <w:color w:val="575756"/>
          <w:sz w:val="52"/>
          <w:szCs w:val="52"/>
          <w:lang w:eastAsia="en-GB"/>
        </w:rPr>
        <w:t xml:space="preserve"> </w:t>
      </w:r>
      <w:r>
        <w:rPr>
          <w:rFonts w:ascii="Bliss Pro Regular" w:hAnsi="Bliss Pro Regular" w:cs="Arial"/>
          <w:noProof/>
          <w:color w:val="575756"/>
          <w:sz w:val="52"/>
          <w:szCs w:val="52"/>
          <w:lang w:eastAsia="en-GB"/>
        </w:rPr>
        <w:t>2069</w:t>
      </w:r>
    </w:p>
    <w:p w14:paraId="221D81CF" w14:textId="77777777" w:rsidR="00F36D2A" w:rsidRDefault="00F36D2A" w:rsidP="00F36D2A">
      <w:pPr>
        <w:pStyle w:val="Forexaminationfrom"/>
        <w:rPr>
          <w:szCs w:val="24"/>
        </w:rPr>
      </w:pPr>
    </w:p>
    <w:p w14:paraId="705F69A0" w14:textId="5A058DCB" w:rsidR="006B78D8" w:rsidRDefault="007B4C5A" w:rsidP="00F36D2A">
      <w:pPr>
        <w:pStyle w:val="Forexaminationfrom"/>
        <w:rPr>
          <w:szCs w:val="24"/>
        </w:rPr>
      </w:pPr>
      <w:r w:rsidRPr="00F36D2A">
        <w:rPr>
          <w:noProof/>
          <w:szCs w:val="24"/>
        </w:rPr>
        <w:drawing>
          <wp:anchor distT="0" distB="0" distL="114300" distR="114300" simplePos="0" relativeHeight="251663360" behindDoc="0" locked="0" layoutInCell="1" allowOverlap="1" wp14:anchorId="2C3394CA" wp14:editId="51DFCFAA">
            <wp:simplePos x="0" y="0"/>
            <wp:positionH relativeFrom="margin">
              <wp:posOffset>6432550</wp:posOffset>
            </wp:positionH>
            <wp:positionV relativeFrom="margin">
              <wp:posOffset>2962275</wp:posOffset>
            </wp:positionV>
            <wp:extent cx="1783715" cy="2879725"/>
            <wp:effectExtent l="0" t="0" r="6985" b="0"/>
            <wp:wrapNone/>
            <wp:docPr id="3"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9">
                      <a:extLst>
                        <a:ext uri="{28A0092B-C50C-407E-A947-70E740481C1C}">
                          <a14:useLocalDpi xmlns:a14="http://schemas.microsoft.com/office/drawing/2010/main" val="0"/>
                        </a:ext>
                      </a:extLst>
                    </a:blip>
                    <a:stretch>
                      <a:fillRect/>
                    </a:stretch>
                  </pic:blipFill>
                  <pic:spPr bwMode="auto">
                    <a:xfrm>
                      <a:off x="0" y="0"/>
                      <a:ext cx="1783715" cy="28797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764027C" w14:textId="77777777" w:rsidR="006B78D8" w:rsidRPr="00150490" w:rsidRDefault="006B78D8" w:rsidP="007B4C5A">
      <w:pPr>
        <w:pStyle w:val="Forexaminationfrom"/>
        <w:spacing w:before="120" w:after="120"/>
        <w:rPr>
          <w:szCs w:val="24"/>
        </w:rPr>
      </w:pPr>
      <w:r w:rsidRPr="00150490">
        <w:rPr>
          <w:szCs w:val="24"/>
        </w:rPr>
        <w:t xml:space="preserve">For examination </w:t>
      </w:r>
      <w:r>
        <w:rPr>
          <w:szCs w:val="24"/>
        </w:rPr>
        <w:t xml:space="preserve">from </w:t>
      </w:r>
      <w:r w:rsidRPr="00150490">
        <w:rPr>
          <w:szCs w:val="24"/>
        </w:rPr>
        <w:t>20</w:t>
      </w:r>
      <w:r>
        <w:rPr>
          <w:szCs w:val="24"/>
        </w:rPr>
        <w:t>18</w:t>
      </w:r>
    </w:p>
    <w:p w14:paraId="72BFFD20" w14:textId="77777777" w:rsidR="006B78D8" w:rsidRPr="00FE3ADB" w:rsidRDefault="006B78D8" w:rsidP="006B78D8">
      <w:pPr>
        <w:rPr>
          <w:sz w:val="28"/>
          <w:szCs w:val="28"/>
        </w:rPr>
      </w:pPr>
    </w:p>
    <w:p w14:paraId="4A5EA9AA" w14:textId="77777777" w:rsidR="006B78D8" w:rsidRPr="008743EC" w:rsidRDefault="006B78D8" w:rsidP="006B78D8">
      <w:pPr>
        <w:rPr>
          <w:rFonts w:ascii="Arial" w:hAnsi="Arial"/>
          <w:sz w:val="28"/>
          <w:szCs w:val="28"/>
        </w:rPr>
        <w:sectPr w:rsidR="006B78D8" w:rsidRPr="008743EC" w:rsidSect="009B3DA9">
          <w:headerReference w:type="even" r:id="rId10"/>
          <w:headerReference w:type="default" r:id="rId11"/>
          <w:footerReference w:type="even" r:id="rId12"/>
          <w:footerReference w:type="default" r:id="rId13"/>
          <w:headerReference w:type="first" r:id="rId14"/>
          <w:footerReference w:type="first" r:id="rId15"/>
          <w:pgSz w:w="16840" w:h="11900" w:orient="landscape" w:code="9"/>
          <w:pgMar w:top="1134" w:right="1134" w:bottom="1134" w:left="1134" w:header="0" w:footer="454" w:gutter="0"/>
          <w:cols w:space="708"/>
          <w:titlePg/>
          <w:docGrid w:linePitch="326"/>
        </w:sectPr>
      </w:pPr>
    </w:p>
    <w:p w14:paraId="4304D603" w14:textId="77777777" w:rsidR="007B4C5A" w:rsidRDefault="007B4C5A" w:rsidP="007B4C5A">
      <w:bookmarkStart w:id="0" w:name="_Toc446590429"/>
      <w:bookmarkStart w:id="1" w:name="Contents"/>
    </w:p>
    <w:p w14:paraId="2B931053" w14:textId="77777777" w:rsidR="007B4C5A" w:rsidRDefault="007B4C5A" w:rsidP="007B4C5A"/>
    <w:p w14:paraId="43E614D2" w14:textId="77777777" w:rsidR="007B4C5A" w:rsidRDefault="007B4C5A" w:rsidP="007B4C5A"/>
    <w:p w14:paraId="6CB99FDE" w14:textId="77777777" w:rsidR="007B4C5A" w:rsidRDefault="007B4C5A" w:rsidP="007B4C5A"/>
    <w:p w14:paraId="2836F0D9" w14:textId="77777777" w:rsidR="007B4C5A" w:rsidRDefault="007B4C5A" w:rsidP="007B4C5A"/>
    <w:p w14:paraId="5EC28F92" w14:textId="77777777" w:rsidR="007B4C5A" w:rsidRDefault="007B4C5A" w:rsidP="007B4C5A"/>
    <w:p w14:paraId="690AAC9A" w14:textId="77777777" w:rsidR="007B4C5A" w:rsidRDefault="007B4C5A" w:rsidP="007B4C5A"/>
    <w:p w14:paraId="598C849C" w14:textId="77777777" w:rsidR="007B4C5A" w:rsidRDefault="007B4C5A" w:rsidP="007B4C5A"/>
    <w:p w14:paraId="7EC82764" w14:textId="77777777" w:rsidR="007B4C5A" w:rsidRDefault="007B4C5A" w:rsidP="007B4C5A"/>
    <w:p w14:paraId="5F9C158C" w14:textId="77777777" w:rsidR="007B4C5A" w:rsidRDefault="007B4C5A" w:rsidP="007B4C5A"/>
    <w:p w14:paraId="01F37D32" w14:textId="77777777" w:rsidR="007B4C5A" w:rsidRDefault="007B4C5A" w:rsidP="007B4C5A"/>
    <w:p w14:paraId="751698C4" w14:textId="77777777" w:rsidR="007B4C5A" w:rsidRDefault="007B4C5A" w:rsidP="007B4C5A"/>
    <w:p w14:paraId="7EEF7A7B" w14:textId="77777777" w:rsidR="007B4C5A" w:rsidRDefault="007B4C5A" w:rsidP="007B4C5A"/>
    <w:p w14:paraId="443ACB60" w14:textId="77777777" w:rsidR="007B4C5A" w:rsidRDefault="007B4C5A" w:rsidP="007B4C5A"/>
    <w:p w14:paraId="1E99041C" w14:textId="77777777" w:rsidR="007B4C5A" w:rsidRDefault="007B4C5A" w:rsidP="007B4C5A"/>
    <w:p w14:paraId="6F3F5EAA" w14:textId="43B0EB27" w:rsidR="007B4C5A" w:rsidRDefault="007B4C5A" w:rsidP="007B4C5A">
      <w:pPr>
        <w:pStyle w:val="Body"/>
      </w:pPr>
    </w:p>
    <w:p w14:paraId="753A0C49" w14:textId="4EF63F02" w:rsidR="00F36D2A" w:rsidRDefault="00F36D2A" w:rsidP="007B4C5A">
      <w:pPr>
        <w:pStyle w:val="Body"/>
      </w:pPr>
    </w:p>
    <w:p w14:paraId="57DC1E8B" w14:textId="328CAD23" w:rsidR="00F36D2A" w:rsidRDefault="00F36D2A" w:rsidP="007B4C5A">
      <w:pPr>
        <w:pStyle w:val="Body"/>
      </w:pPr>
    </w:p>
    <w:p w14:paraId="59DAEE1B" w14:textId="3EED6C35" w:rsidR="00F36D2A" w:rsidRDefault="00F36D2A" w:rsidP="007B4C5A">
      <w:pPr>
        <w:pStyle w:val="Body"/>
      </w:pPr>
    </w:p>
    <w:p w14:paraId="355D0466" w14:textId="4C7E7A0C" w:rsidR="00F36D2A" w:rsidRDefault="00F36D2A" w:rsidP="007B4C5A">
      <w:pPr>
        <w:pStyle w:val="Body"/>
      </w:pPr>
    </w:p>
    <w:p w14:paraId="2B1CF2A8" w14:textId="1095D7C6" w:rsidR="00F36D2A" w:rsidRDefault="00F36D2A" w:rsidP="007B4C5A">
      <w:pPr>
        <w:pStyle w:val="Body"/>
      </w:pPr>
    </w:p>
    <w:p w14:paraId="5F837802" w14:textId="519FBD97" w:rsidR="00F36D2A" w:rsidRDefault="00F36D2A" w:rsidP="007B4C5A">
      <w:pPr>
        <w:pStyle w:val="Body"/>
      </w:pPr>
    </w:p>
    <w:p w14:paraId="78393407" w14:textId="458DD925" w:rsidR="00F36D2A" w:rsidRDefault="00F36D2A" w:rsidP="007B4C5A">
      <w:pPr>
        <w:pStyle w:val="Body"/>
      </w:pPr>
    </w:p>
    <w:p w14:paraId="6DD029CB" w14:textId="65E04A47" w:rsidR="00F36D2A" w:rsidRDefault="00F36D2A" w:rsidP="007B4C5A">
      <w:pPr>
        <w:pStyle w:val="Body"/>
      </w:pPr>
    </w:p>
    <w:p w14:paraId="688E779B" w14:textId="3C8F7224" w:rsidR="00F36D2A" w:rsidRDefault="00F36D2A" w:rsidP="007B4C5A">
      <w:pPr>
        <w:pStyle w:val="Body"/>
      </w:pPr>
    </w:p>
    <w:p w14:paraId="661A9A14" w14:textId="2595EAA7" w:rsidR="00F36D2A" w:rsidRDefault="00F36D2A" w:rsidP="007B4C5A">
      <w:pPr>
        <w:pStyle w:val="Body"/>
      </w:pPr>
    </w:p>
    <w:p w14:paraId="0357C60A" w14:textId="5955180A" w:rsidR="00F36D2A" w:rsidRDefault="00F36D2A" w:rsidP="007B4C5A">
      <w:pPr>
        <w:pStyle w:val="Body"/>
      </w:pPr>
    </w:p>
    <w:p w14:paraId="3088307E" w14:textId="73B92B16" w:rsidR="00F36D2A" w:rsidRDefault="00F36D2A" w:rsidP="007B4C5A">
      <w:pPr>
        <w:pStyle w:val="Body"/>
      </w:pPr>
    </w:p>
    <w:p w14:paraId="21B6D89D" w14:textId="7EA0CEFB" w:rsidR="00F36D2A" w:rsidRDefault="00F36D2A" w:rsidP="007B4C5A">
      <w:pPr>
        <w:pStyle w:val="Body"/>
      </w:pPr>
    </w:p>
    <w:p w14:paraId="7A316C1D" w14:textId="550D9B55" w:rsidR="00F36D2A" w:rsidRDefault="00F36D2A" w:rsidP="007B4C5A">
      <w:pPr>
        <w:pStyle w:val="Body"/>
      </w:pPr>
    </w:p>
    <w:p w14:paraId="5CB6428E" w14:textId="131034E4" w:rsidR="00F36D2A" w:rsidRDefault="00F36D2A" w:rsidP="007B4C5A">
      <w:pPr>
        <w:pStyle w:val="Body"/>
      </w:pPr>
    </w:p>
    <w:p w14:paraId="6FC9DCFA" w14:textId="2E2F4DF8" w:rsidR="00516F96" w:rsidRDefault="00516F96" w:rsidP="007B4C5A">
      <w:pPr>
        <w:pStyle w:val="Body"/>
      </w:pPr>
    </w:p>
    <w:p w14:paraId="67CEF357" w14:textId="095A3F0E" w:rsidR="00516F96" w:rsidRDefault="00516F96" w:rsidP="007B4C5A">
      <w:pPr>
        <w:pStyle w:val="Body"/>
      </w:pPr>
    </w:p>
    <w:p w14:paraId="55094796" w14:textId="77777777" w:rsidR="00516F96" w:rsidRDefault="00516F96" w:rsidP="007B4C5A">
      <w:pPr>
        <w:pStyle w:val="Body"/>
      </w:pPr>
    </w:p>
    <w:p w14:paraId="6D1F9E4F" w14:textId="075735D9" w:rsidR="007B4C5A" w:rsidRPr="005071D3" w:rsidRDefault="007B4C5A" w:rsidP="007B4C5A">
      <w:pPr>
        <w:pStyle w:val="Body"/>
      </w:pPr>
      <w:r w:rsidRPr="005071D3">
        <w:t>Copyright © UCLES</w:t>
      </w:r>
      <w:r w:rsidR="00B41710">
        <w:t xml:space="preserve"> 2015</w:t>
      </w:r>
    </w:p>
    <w:p w14:paraId="710934F5" w14:textId="77777777" w:rsidR="007B4C5A" w:rsidRPr="005071D3" w:rsidRDefault="007B4C5A" w:rsidP="007B4C5A">
      <w:pPr>
        <w:pStyle w:val="Body"/>
      </w:pPr>
      <w:r w:rsidRPr="005071D3">
        <w:t>Cambridge Assessment International Education is part of the Cambridge Assessment Group. Cambridge Assessment is the brand name of the University of Cambridge Local Examinations Syndicate (UCLES), which itself is a department of the University of Cambridge.</w:t>
      </w:r>
    </w:p>
    <w:p w14:paraId="09418960" w14:textId="77777777" w:rsidR="007B4C5A" w:rsidRPr="005071D3" w:rsidRDefault="007B4C5A" w:rsidP="007B4C5A">
      <w:pPr>
        <w:pStyle w:val="Body"/>
      </w:pPr>
    </w:p>
    <w:p w14:paraId="323FF0C8" w14:textId="77777777" w:rsidR="007B4C5A" w:rsidRDefault="007B4C5A" w:rsidP="007B4C5A">
      <w:r w:rsidRPr="005071D3">
        <w:rPr>
          <w:rFonts w:ascii="Arial" w:hAnsi="Arial" w:cs="Arial"/>
          <w:sz w:val="20"/>
          <w:szCs w:val="20"/>
        </w:rPr>
        <w:t>UCLES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p>
    <w:p w14:paraId="098A2092" w14:textId="77777777" w:rsidR="00516F96" w:rsidRDefault="00516F96" w:rsidP="007B4C5A"/>
    <w:p w14:paraId="0BB98545" w14:textId="77777777" w:rsidR="007B4C5A" w:rsidRPr="007B4C5A" w:rsidRDefault="007B4C5A" w:rsidP="007B4C5A">
      <w:pPr>
        <w:sectPr w:rsidR="007B4C5A" w:rsidRPr="007B4C5A" w:rsidSect="00F36D2A">
          <w:headerReference w:type="default" r:id="rId16"/>
          <w:headerReference w:type="first" r:id="rId17"/>
          <w:footerReference w:type="first" r:id="rId18"/>
          <w:pgSz w:w="16840" w:h="11900" w:orient="landscape" w:code="9"/>
          <w:pgMar w:top="1134" w:right="1134" w:bottom="426" w:left="1134" w:header="0" w:footer="0" w:gutter="0"/>
          <w:cols w:space="708"/>
          <w:titlePg/>
          <w:docGrid w:linePitch="326"/>
        </w:sectPr>
      </w:pPr>
    </w:p>
    <w:p w14:paraId="1AFADE92" w14:textId="0FBF2A8D" w:rsidR="006E16EF" w:rsidRPr="00F36D2A" w:rsidRDefault="007B4C5A" w:rsidP="00F36D2A">
      <w:pPr>
        <w:pBdr>
          <w:top w:val="single" w:sz="8" w:space="8" w:color="EA5B0C"/>
          <w:bottom w:val="single" w:sz="8" w:space="8" w:color="EA5B0C"/>
        </w:pBdr>
        <w:spacing w:before="120" w:after="120"/>
        <w:outlineLvl w:val="0"/>
        <w:rPr>
          <w:rFonts w:ascii="Arial" w:hAnsi="Arial"/>
          <w:bCs/>
          <w:color w:val="EA5B0C"/>
          <w:sz w:val="28"/>
          <w:szCs w:val="28"/>
        </w:rPr>
      </w:pPr>
      <w:bookmarkStart w:id="2" w:name="_Toc1721275"/>
      <w:bookmarkStart w:id="3" w:name="_Toc55916850"/>
      <w:bookmarkEnd w:id="0"/>
      <w:bookmarkEnd w:id="1"/>
      <w:r w:rsidRPr="007B4C5A">
        <w:rPr>
          <w:rFonts w:ascii="Arial" w:hAnsi="Arial"/>
          <w:bCs/>
          <w:color w:val="EA5B0C"/>
          <w:sz w:val="28"/>
          <w:szCs w:val="28"/>
        </w:rPr>
        <w:lastRenderedPageBreak/>
        <w:t>Contents</w:t>
      </w:r>
      <w:bookmarkEnd w:id="2"/>
      <w:bookmarkEnd w:id="3"/>
      <w:r w:rsidR="00163A23" w:rsidRPr="004A4E17">
        <w:rPr>
          <w:bCs/>
          <w:szCs w:val="20"/>
        </w:rPr>
        <w:fldChar w:fldCharType="begin"/>
      </w:r>
      <w:r w:rsidR="00163A23" w:rsidRPr="004A4E17">
        <w:rPr>
          <w:bCs/>
          <w:szCs w:val="20"/>
        </w:rPr>
        <w:instrText xml:space="preserve"> TOC \o "1-1" \h \z \u </w:instrText>
      </w:r>
      <w:r w:rsidR="00163A23" w:rsidRPr="004A4E17">
        <w:rPr>
          <w:bCs/>
          <w:szCs w:val="20"/>
        </w:rPr>
        <w:fldChar w:fldCharType="separate"/>
      </w:r>
      <w:hyperlink w:anchor="_Toc55916850" w:history="1"/>
    </w:p>
    <w:p w14:paraId="25394036" w14:textId="77777777" w:rsidR="006E16EF" w:rsidRDefault="00B42612">
      <w:pPr>
        <w:pStyle w:val="TOC1"/>
        <w:rPr>
          <w:rFonts w:asciiTheme="minorHAnsi" w:eastAsiaTheme="minorEastAsia" w:hAnsiTheme="minorHAnsi" w:cstheme="minorBidi"/>
          <w:noProof/>
          <w:sz w:val="22"/>
          <w:szCs w:val="22"/>
          <w:lang w:eastAsia="en-GB"/>
        </w:rPr>
      </w:pPr>
      <w:hyperlink w:anchor="_Toc55916851" w:history="1">
        <w:r w:rsidR="006E16EF" w:rsidRPr="001B1BD2">
          <w:rPr>
            <w:rStyle w:val="Hyperlink"/>
            <w:bCs/>
            <w:noProof/>
          </w:rPr>
          <w:t>Introduction</w:t>
        </w:r>
        <w:r w:rsidR="006E16EF">
          <w:rPr>
            <w:noProof/>
            <w:webHidden/>
          </w:rPr>
          <w:tab/>
        </w:r>
        <w:r w:rsidR="006E16EF">
          <w:rPr>
            <w:noProof/>
            <w:webHidden/>
          </w:rPr>
          <w:fldChar w:fldCharType="begin"/>
        </w:r>
        <w:r w:rsidR="006E16EF">
          <w:rPr>
            <w:noProof/>
            <w:webHidden/>
          </w:rPr>
          <w:instrText xml:space="preserve"> PAGEREF _Toc55916851 \h </w:instrText>
        </w:r>
        <w:r w:rsidR="006E16EF">
          <w:rPr>
            <w:noProof/>
            <w:webHidden/>
          </w:rPr>
        </w:r>
        <w:r w:rsidR="006E16EF">
          <w:rPr>
            <w:noProof/>
            <w:webHidden/>
          </w:rPr>
          <w:fldChar w:fldCharType="separate"/>
        </w:r>
        <w:r w:rsidR="00ED0FA8">
          <w:rPr>
            <w:noProof/>
            <w:webHidden/>
          </w:rPr>
          <w:t>4</w:t>
        </w:r>
        <w:r w:rsidR="006E16EF">
          <w:rPr>
            <w:noProof/>
            <w:webHidden/>
          </w:rPr>
          <w:fldChar w:fldCharType="end"/>
        </w:r>
      </w:hyperlink>
    </w:p>
    <w:p w14:paraId="206121CC" w14:textId="77777777" w:rsidR="006E16EF" w:rsidRDefault="00B42612">
      <w:pPr>
        <w:pStyle w:val="TOC1"/>
        <w:rPr>
          <w:rFonts w:asciiTheme="minorHAnsi" w:eastAsiaTheme="minorEastAsia" w:hAnsiTheme="minorHAnsi" w:cstheme="minorBidi"/>
          <w:noProof/>
          <w:sz w:val="22"/>
          <w:szCs w:val="22"/>
          <w:lang w:eastAsia="en-GB"/>
        </w:rPr>
      </w:pPr>
      <w:hyperlink w:anchor="_Toc55916852" w:history="1">
        <w:r w:rsidR="006E16EF" w:rsidRPr="001B1BD2">
          <w:rPr>
            <w:rStyle w:val="Hyperlink"/>
            <w:bCs/>
            <w:noProof/>
          </w:rPr>
          <w:t>Year 1 – Developing skills for the Individual Project</w:t>
        </w:r>
        <w:r w:rsidR="006E16EF">
          <w:rPr>
            <w:noProof/>
            <w:webHidden/>
          </w:rPr>
          <w:tab/>
        </w:r>
        <w:r w:rsidR="006E16EF">
          <w:rPr>
            <w:noProof/>
            <w:webHidden/>
          </w:rPr>
          <w:fldChar w:fldCharType="begin"/>
        </w:r>
        <w:r w:rsidR="006E16EF">
          <w:rPr>
            <w:noProof/>
            <w:webHidden/>
          </w:rPr>
          <w:instrText xml:space="preserve"> PAGEREF _Toc55916852 \h </w:instrText>
        </w:r>
        <w:r w:rsidR="006E16EF">
          <w:rPr>
            <w:noProof/>
            <w:webHidden/>
          </w:rPr>
        </w:r>
        <w:r w:rsidR="006E16EF">
          <w:rPr>
            <w:noProof/>
            <w:webHidden/>
          </w:rPr>
          <w:fldChar w:fldCharType="separate"/>
        </w:r>
        <w:r w:rsidR="00ED0FA8">
          <w:rPr>
            <w:noProof/>
            <w:webHidden/>
          </w:rPr>
          <w:t>7</w:t>
        </w:r>
        <w:r w:rsidR="006E16EF">
          <w:rPr>
            <w:noProof/>
            <w:webHidden/>
          </w:rPr>
          <w:fldChar w:fldCharType="end"/>
        </w:r>
      </w:hyperlink>
    </w:p>
    <w:p w14:paraId="495A6234" w14:textId="77777777" w:rsidR="006E16EF" w:rsidRDefault="00B42612">
      <w:pPr>
        <w:pStyle w:val="TOC1"/>
        <w:rPr>
          <w:rFonts w:asciiTheme="minorHAnsi" w:eastAsiaTheme="minorEastAsia" w:hAnsiTheme="minorHAnsi" w:cstheme="minorBidi"/>
          <w:noProof/>
          <w:sz w:val="22"/>
          <w:szCs w:val="22"/>
          <w:lang w:eastAsia="en-GB"/>
        </w:rPr>
      </w:pPr>
      <w:hyperlink w:anchor="_Toc55916853" w:history="1">
        <w:r w:rsidR="006E16EF" w:rsidRPr="001B1BD2">
          <w:rPr>
            <w:rStyle w:val="Hyperlink"/>
            <w:bCs/>
            <w:noProof/>
          </w:rPr>
          <w:t>Year 1 – Developing skills for the Team Project</w:t>
        </w:r>
        <w:r w:rsidR="006E16EF">
          <w:rPr>
            <w:noProof/>
            <w:webHidden/>
          </w:rPr>
          <w:tab/>
        </w:r>
        <w:r w:rsidR="006E16EF">
          <w:rPr>
            <w:noProof/>
            <w:webHidden/>
          </w:rPr>
          <w:fldChar w:fldCharType="begin"/>
        </w:r>
        <w:r w:rsidR="006E16EF">
          <w:rPr>
            <w:noProof/>
            <w:webHidden/>
          </w:rPr>
          <w:instrText xml:space="preserve"> PAGEREF _Toc55916853 \h </w:instrText>
        </w:r>
        <w:r w:rsidR="006E16EF">
          <w:rPr>
            <w:noProof/>
            <w:webHidden/>
          </w:rPr>
        </w:r>
        <w:r w:rsidR="006E16EF">
          <w:rPr>
            <w:noProof/>
            <w:webHidden/>
          </w:rPr>
          <w:fldChar w:fldCharType="separate"/>
        </w:r>
        <w:r w:rsidR="00ED0FA8">
          <w:rPr>
            <w:noProof/>
            <w:webHidden/>
          </w:rPr>
          <w:t>12</w:t>
        </w:r>
        <w:r w:rsidR="006E16EF">
          <w:rPr>
            <w:noProof/>
            <w:webHidden/>
          </w:rPr>
          <w:fldChar w:fldCharType="end"/>
        </w:r>
      </w:hyperlink>
    </w:p>
    <w:p w14:paraId="2B764F97" w14:textId="77777777" w:rsidR="006E16EF" w:rsidRDefault="00B42612">
      <w:pPr>
        <w:pStyle w:val="TOC1"/>
        <w:rPr>
          <w:rFonts w:asciiTheme="minorHAnsi" w:eastAsiaTheme="minorEastAsia" w:hAnsiTheme="minorHAnsi" w:cstheme="minorBidi"/>
          <w:noProof/>
          <w:sz w:val="22"/>
          <w:szCs w:val="22"/>
          <w:lang w:eastAsia="en-GB"/>
        </w:rPr>
      </w:pPr>
      <w:hyperlink w:anchor="_Toc55916854" w:history="1">
        <w:r w:rsidR="006E16EF" w:rsidRPr="001B1BD2">
          <w:rPr>
            <w:rStyle w:val="Hyperlink"/>
            <w:bCs/>
            <w:noProof/>
          </w:rPr>
          <w:t>Year 1 – Developing skills for the Written Examination</w:t>
        </w:r>
        <w:r w:rsidR="006E16EF">
          <w:rPr>
            <w:noProof/>
            <w:webHidden/>
          </w:rPr>
          <w:tab/>
        </w:r>
        <w:r w:rsidR="006E16EF">
          <w:rPr>
            <w:noProof/>
            <w:webHidden/>
          </w:rPr>
          <w:fldChar w:fldCharType="begin"/>
        </w:r>
        <w:r w:rsidR="006E16EF">
          <w:rPr>
            <w:noProof/>
            <w:webHidden/>
          </w:rPr>
          <w:instrText xml:space="preserve"> PAGEREF _Toc55916854 \h </w:instrText>
        </w:r>
        <w:r w:rsidR="006E16EF">
          <w:rPr>
            <w:noProof/>
            <w:webHidden/>
          </w:rPr>
        </w:r>
        <w:r w:rsidR="006E16EF">
          <w:rPr>
            <w:noProof/>
            <w:webHidden/>
          </w:rPr>
          <w:fldChar w:fldCharType="separate"/>
        </w:r>
        <w:r w:rsidR="00ED0FA8">
          <w:rPr>
            <w:noProof/>
            <w:webHidden/>
          </w:rPr>
          <w:t>19</w:t>
        </w:r>
        <w:r w:rsidR="006E16EF">
          <w:rPr>
            <w:noProof/>
            <w:webHidden/>
          </w:rPr>
          <w:fldChar w:fldCharType="end"/>
        </w:r>
      </w:hyperlink>
    </w:p>
    <w:p w14:paraId="74D82081" w14:textId="77777777" w:rsidR="006E16EF" w:rsidRDefault="00B42612">
      <w:pPr>
        <w:pStyle w:val="TOC1"/>
        <w:rPr>
          <w:rFonts w:asciiTheme="minorHAnsi" w:eastAsiaTheme="minorEastAsia" w:hAnsiTheme="minorHAnsi" w:cstheme="minorBidi"/>
          <w:noProof/>
          <w:sz w:val="22"/>
          <w:szCs w:val="22"/>
          <w:lang w:eastAsia="en-GB"/>
        </w:rPr>
      </w:pPr>
      <w:hyperlink w:anchor="_Toc55916855" w:history="1">
        <w:r w:rsidR="006E16EF" w:rsidRPr="001B1BD2">
          <w:rPr>
            <w:rStyle w:val="Hyperlink"/>
            <w:bCs/>
            <w:noProof/>
          </w:rPr>
          <w:t>Year 2 – Developing skills for the Individual Project</w:t>
        </w:r>
        <w:r w:rsidR="006E16EF">
          <w:rPr>
            <w:noProof/>
            <w:webHidden/>
          </w:rPr>
          <w:tab/>
        </w:r>
        <w:r w:rsidR="006E16EF">
          <w:rPr>
            <w:noProof/>
            <w:webHidden/>
          </w:rPr>
          <w:fldChar w:fldCharType="begin"/>
        </w:r>
        <w:r w:rsidR="006E16EF">
          <w:rPr>
            <w:noProof/>
            <w:webHidden/>
          </w:rPr>
          <w:instrText xml:space="preserve"> PAGEREF _Toc55916855 \h </w:instrText>
        </w:r>
        <w:r w:rsidR="006E16EF">
          <w:rPr>
            <w:noProof/>
            <w:webHidden/>
          </w:rPr>
        </w:r>
        <w:r w:rsidR="006E16EF">
          <w:rPr>
            <w:noProof/>
            <w:webHidden/>
          </w:rPr>
          <w:fldChar w:fldCharType="separate"/>
        </w:r>
        <w:r w:rsidR="00ED0FA8">
          <w:rPr>
            <w:noProof/>
            <w:webHidden/>
          </w:rPr>
          <w:t>26</w:t>
        </w:r>
        <w:r w:rsidR="006E16EF">
          <w:rPr>
            <w:noProof/>
            <w:webHidden/>
          </w:rPr>
          <w:fldChar w:fldCharType="end"/>
        </w:r>
      </w:hyperlink>
    </w:p>
    <w:p w14:paraId="2263EE19" w14:textId="77777777" w:rsidR="006E16EF" w:rsidRDefault="00B42612">
      <w:pPr>
        <w:pStyle w:val="TOC1"/>
        <w:rPr>
          <w:rFonts w:asciiTheme="minorHAnsi" w:eastAsiaTheme="minorEastAsia" w:hAnsiTheme="minorHAnsi" w:cstheme="minorBidi"/>
          <w:noProof/>
          <w:sz w:val="22"/>
          <w:szCs w:val="22"/>
          <w:lang w:eastAsia="en-GB"/>
        </w:rPr>
      </w:pPr>
      <w:hyperlink w:anchor="_Toc55916856" w:history="1">
        <w:r w:rsidR="006E16EF" w:rsidRPr="001B1BD2">
          <w:rPr>
            <w:rStyle w:val="Hyperlink"/>
            <w:bCs/>
            <w:noProof/>
          </w:rPr>
          <w:t>Year 2 – Developing skills for the Team Project</w:t>
        </w:r>
        <w:r w:rsidR="006E16EF">
          <w:rPr>
            <w:noProof/>
            <w:webHidden/>
          </w:rPr>
          <w:tab/>
        </w:r>
        <w:r w:rsidR="006E16EF">
          <w:rPr>
            <w:noProof/>
            <w:webHidden/>
          </w:rPr>
          <w:fldChar w:fldCharType="begin"/>
        </w:r>
        <w:r w:rsidR="006E16EF">
          <w:rPr>
            <w:noProof/>
            <w:webHidden/>
          </w:rPr>
          <w:instrText xml:space="preserve"> PAGEREF _Toc55916856 \h </w:instrText>
        </w:r>
        <w:r w:rsidR="006E16EF">
          <w:rPr>
            <w:noProof/>
            <w:webHidden/>
          </w:rPr>
        </w:r>
        <w:r w:rsidR="006E16EF">
          <w:rPr>
            <w:noProof/>
            <w:webHidden/>
          </w:rPr>
          <w:fldChar w:fldCharType="separate"/>
        </w:r>
        <w:r w:rsidR="00ED0FA8">
          <w:rPr>
            <w:noProof/>
            <w:webHidden/>
          </w:rPr>
          <w:t>31</w:t>
        </w:r>
        <w:r w:rsidR="006E16EF">
          <w:rPr>
            <w:noProof/>
            <w:webHidden/>
          </w:rPr>
          <w:fldChar w:fldCharType="end"/>
        </w:r>
      </w:hyperlink>
    </w:p>
    <w:p w14:paraId="6EB20B06" w14:textId="77777777" w:rsidR="006E16EF" w:rsidRDefault="00B42612">
      <w:pPr>
        <w:pStyle w:val="TOC1"/>
        <w:rPr>
          <w:rFonts w:asciiTheme="minorHAnsi" w:eastAsiaTheme="minorEastAsia" w:hAnsiTheme="minorHAnsi" w:cstheme="minorBidi"/>
          <w:noProof/>
          <w:sz w:val="22"/>
          <w:szCs w:val="22"/>
          <w:lang w:eastAsia="en-GB"/>
        </w:rPr>
      </w:pPr>
      <w:hyperlink w:anchor="_Toc55916857" w:history="1">
        <w:r w:rsidR="006E16EF" w:rsidRPr="001B1BD2">
          <w:rPr>
            <w:rStyle w:val="Hyperlink"/>
            <w:bCs/>
            <w:noProof/>
          </w:rPr>
          <w:t>Year 2 – Developing skills for the Written Examination</w:t>
        </w:r>
        <w:r w:rsidR="006E16EF">
          <w:rPr>
            <w:noProof/>
            <w:webHidden/>
          </w:rPr>
          <w:tab/>
        </w:r>
        <w:r w:rsidR="006E16EF">
          <w:rPr>
            <w:noProof/>
            <w:webHidden/>
          </w:rPr>
          <w:fldChar w:fldCharType="begin"/>
        </w:r>
        <w:r w:rsidR="006E16EF">
          <w:rPr>
            <w:noProof/>
            <w:webHidden/>
          </w:rPr>
          <w:instrText xml:space="preserve"> PAGEREF _Toc55916857 \h </w:instrText>
        </w:r>
        <w:r w:rsidR="006E16EF">
          <w:rPr>
            <w:noProof/>
            <w:webHidden/>
          </w:rPr>
        </w:r>
        <w:r w:rsidR="006E16EF">
          <w:rPr>
            <w:noProof/>
            <w:webHidden/>
          </w:rPr>
          <w:fldChar w:fldCharType="separate"/>
        </w:r>
        <w:r w:rsidR="00ED0FA8">
          <w:rPr>
            <w:noProof/>
            <w:webHidden/>
          </w:rPr>
          <w:t>37</w:t>
        </w:r>
        <w:r w:rsidR="006E16EF">
          <w:rPr>
            <w:noProof/>
            <w:webHidden/>
          </w:rPr>
          <w:fldChar w:fldCharType="end"/>
        </w:r>
      </w:hyperlink>
    </w:p>
    <w:p w14:paraId="3F5DCC22" w14:textId="77777777" w:rsidR="00F116EA" w:rsidRPr="004A4E17" w:rsidRDefault="00163A23" w:rsidP="003D2B2A">
      <w:pPr>
        <w:rPr>
          <w:rFonts w:ascii="Arial" w:hAnsi="Arial"/>
          <w:bCs/>
          <w:sz w:val="20"/>
          <w:szCs w:val="20"/>
        </w:rPr>
      </w:pPr>
      <w:r w:rsidRPr="004A4E17">
        <w:rPr>
          <w:rFonts w:ascii="Arial" w:hAnsi="Arial"/>
          <w:bCs/>
          <w:sz w:val="20"/>
          <w:szCs w:val="20"/>
        </w:rPr>
        <w:fldChar w:fldCharType="end"/>
      </w:r>
    </w:p>
    <w:p w14:paraId="0C6CFE02" w14:textId="77777777" w:rsidR="00F116EA" w:rsidRPr="004A4E17" w:rsidRDefault="00F116EA" w:rsidP="003D2B2A">
      <w:pPr>
        <w:rPr>
          <w:rFonts w:ascii="Arial" w:hAnsi="Arial"/>
          <w:bCs/>
          <w:sz w:val="20"/>
          <w:szCs w:val="20"/>
        </w:rPr>
        <w:sectPr w:rsidR="00F116EA" w:rsidRPr="004A4E17" w:rsidSect="00F36D2A">
          <w:pgSz w:w="16840" w:h="11900" w:orient="landscape" w:code="9"/>
          <w:pgMar w:top="1134" w:right="1134" w:bottom="1134" w:left="1134" w:header="567" w:footer="567" w:gutter="0"/>
          <w:cols w:space="708"/>
          <w:titlePg/>
          <w:docGrid w:linePitch="326"/>
        </w:sectPr>
      </w:pPr>
    </w:p>
    <w:p w14:paraId="4C595B68" w14:textId="77777777" w:rsidR="007B4C5A" w:rsidRPr="007B4C5A" w:rsidRDefault="007B4C5A" w:rsidP="007B4C5A">
      <w:pPr>
        <w:pBdr>
          <w:top w:val="single" w:sz="8" w:space="8" w:color="EA5B0C"/>
          <w:bottom w:val="single" w:sz="8" w:space="8" w:color="EA5B0C"/>
        </w:pBdr>
        <w:spacing w:before="120" w:after="120"/>
        <w:outlineLvl w:val="0"/>
        <w:rPr>
          <w:rFonts w:ascii="Arial" w:hAnsi="Arial"/>
          <w:bCs/>
          <w:color w:val="EA5B0C"/>
          <w:sz w:val="28"/>
          <w:szCs w:val="28"/>
        </w:rPr>
      </w:pPr>
      <w:bookmarkStart w:id="4" w:name="_Toc55916851"/>
      <w:r>
        <w:rPr>
          <w:rFonts w:ascii="Arial" w:hAnsi="Arial"/>
          <w:bCs/>
          <w:color w:val="EA5B0C"/>
          <w:sz w:val="28"/>
          <w:szCs w:val="28"/>
        </w:rPr>
        <w:lastRenderedPageBreak/>
        <w:t>Introd</w:t>
      </w:r>
      <w:r w:rsidRPr="007B4C5A">
        <w:rPr>
          <w:rFonts w:ascii="Arial" w:hAnsi="Arial"/>
          <w:bCs/>
          <w:color w:val="EA5B0C"/>
          <w:sz w:val="28"/>
          <w:szCs w:val="28"/>
        </w:rPr>
        <w:t>uction</w:t>
      </w:r>
      <w:bookmarkEnd w:id="4"/>
    </w:p>
    <w:p w14:paraId="1B1485F7" w14:textId="7A549ED8" w:rsidR="00430A2C" w:rsidRPr="00F36D2A" w:rsidRDefault="00430A2C" w:rsidP="007B4C5A">
      <w:pPr>
        <w:spacing w:before="120" w:after="120" w:line="276" w:lineRule="auto"/>
        <w:rPr>
          <w:rFonts w:ascii="Arial" w:eastAsia="Calibri" w:hAnsi="Arial" w:cs="Arial"/>
          <w:b/>
          <w:sz w:val="20"/>
          <w:szCs w:val="20"/>
        </w:rPr>
      </w:pPr>
      <w:r w:rsidRPr="00F36D2A">
        <w:rPr>
          <w:rFonts w:ascii="Arial" w:eastAsia="Calibri" w:hAnsi="Arial" w:cs="Arial"/>
          <w:sz w:val="20"/>
          <w:szCs w:val="20"/>
        </w:rPr>
        <w:t>The aim of this scheme of work is to give teachers ideas for developing the skills of their learners in lessons. It is intended that any of the global topics listed in the syllabus can be used for developing these skills. These skills, which match to the skills within the syllabus, are those that candidates will be assessed on in the examined components.</w:t>
      </w:r>
    </w:p>
    <w:p w14:paraId="7D641EC2" w14:textId="77777777" w:rsidR="00430A2C" w:rsidRPr="00F36D2A" w:rsidRDefault="00430A2C" w:rsidP="007B4C5A">
      <w:pPr>
        <w:spacing w:before="120" w:after="120" w:line="276" w:lineRule="auto"/>
        <w:rPr>
          <w:rFonts w:ascii="Arial" w:eastAsia="Calibri" w:hAnsi="Arial" w:cs="Arial"/>
          <w:sz w:val="20"/>
          <w:szCs w:val="20"/>
        </w:rPr>
      </w:pPr>
      <w:r w:rsidRPr="00F36D2A">
        <w:rPr>
          <w:rFonts w:ascii="Arial" w:eastAsia="Calibri" w:hAnsi="Arial" w:cs="Arial"/>
          <w:sz w:val="20"/>
          <w:szCs w:val="20"/>
        </w:rPr>
        <w:t>The topics are divided according to component, in the syllabus. The skills can be developed using any of the topics in the syllabus.</w:t>
      </w:r>
    </w:p>
    <w:p w14:paraId="04FCE401" w14:textId="77777777" w:rsidR="00430A2C" w:rsidRPr="00F36D2A" w:rsidRDefault="00F001DC" w:rsidP="007B4C5A">
      <w:pPr>
        <w:spacing w:before="120" w:after="120" w:line="276" w:lineRule="auto"/>
        <w:rPr>
          <w:rFonts w:ascii="Arial" w:eastAsia="Calibri" w:hAnsi="Arial" w:cs="Arial"/>
          <w:sz w:val="20"/>
          <w:szCs w:val="20"/>
        </w:rPr>
      </w:pPr>
      <w:r w:rsidRPr="00F36D2A">
        <w:rPr>
          <w:rFonts w:ascii="Arial" w:eastAsia="Calibri" w:hAnsi="Arial" w:cs="Arial"/>
          <w:sz w:val="20"/>
          <w:szCs w:val="20"/>
        </w:rPr>
        <w:t xml:space="preserve">You </w:t>
      </w:r>
      <w:r w:rsidR="00430A2C" w:rsidRPr="00F36D2A">
        <w:rPr>
          <w:rFonts w:ascii="Arial" w:eastAsia="Calibri" w:hAnsi="Arial" w:cs="Arial"/>
          <w:sz w:val="20"/>
          <w:szCs w:val="20"/>
        </w:rPr>
        <w:t>can use the ideas in this scheme of work as they are, adding their own resourc</w:t>
      </w:r>
      <w:r w:rsidR="00974C87" w:rsidRPr="00F36D2A">
        <w:rPr>
          <w:rFonts w:ascii="Arial" w:eastAsia="Calibri" w:hAnsi="Arial" w:cs="Arial"/>
          <w:sz w:val="20"/>
          <w:szCs w:val="20"/>
        </w:rPr>
        <w:t>es</w:t>
      </w:r>
      <w:r w:rsidR="00430A2C" w:rsidRPr="00F36D2A">
        <w:rPr>
          <w:rFonts w:ascii="Arial" w:eastAsia="Calibri" w:hAnsi="Arial" w:cs="Arial"/>
          <w:sz w:val="20"/>
          <w:szCs w:val="20"/>
        </w:rPr>
        <w:t>, formative assessment methods and notes. They can adapt the teaching and learning activities or add their own. Some activities can also be repeated using a different global topic area or resource.</w:t>
      </w:r>
    </w:p>
    <w:p w14:paraId="74C3A0A6" w14:textId="77777777" w:rsidR="00430A2C" w:rsidRPr="00F36D2A" w:rsidRDefault="00430A2C" w:rsidP="007B4C5A">
      <w:pPr>
        <w:spacing w:before="120" w:after="120" w:line="276" w:lineRule="auto"/>
        <w:rPr>
          <w:rFonts w:ascii="Arial" w:eastAsia="Calibri" w:hAnsi="Arial" w:cs="Arial"/>
          <w:sz w:val="20"/>
          <w:szCs w:val="20"/>
        </w:rPr>
      </w:pPr>
      <w:r w:rsidRPr="00F36D2A">
        <w:rPr>
          <w:rFonts w:ascii="Arial" w:eastAsia="Calibri" w:hAnsi="Arial" w:cs="Arial"/>
          <w:sz w:val="20"/>
          <w:szCs w:val="20"/>
        </w:rPr>
        <w:t xml:space="preserve">The skills matrix below matches the skills with the </w:t>
      </w:r>
      <w:r w:rsidR="00C25EE7" w:rsidRPr="00F36D2A">
        <w:rPr>
          <w:rFonts w:ascii="Arial" w:eastAsia="Calibri" w:hAnsi="Arial" w:cs="Arial"/>
          <w:sz w:val="20"/>
          <w:szCs w:val="20"/>
        </w:rPr>
        <w:t>assessment o</w:t>
      </w:r>
      <w:r w:rsidRPr="00F36D2A">
        <w:rPr>
          <w:rFonts w:ascii="Arial" w:eastAsia="Calibri" w:hAnsi="Arial" w:cs="Arial"/>
          <w:sz w:val="20"/>
          <w:szCs w:val="20"/>
        </w:rPr>
        <w:t>bjectives (AO) from the syllabus. The main AO is highlighted (using an ‘</w:t>
      </w:r>
      <w:r w:rsidRPr="00F36D2A">
        <w:rPr>
          <w:rFonts w:ascii="Arial" w:eastAsia="Calibri" w:hAnsi="Arial" w:cs="Arial"/>
          <w:b/>
          <w:sz w:val="20"/>
          <w:szCs w:val="20"/>
        </w:rPr>
        <w:t>X</w:t>
      </w:r>
      <w:r w:rsidRPr="00F36D2A">
        <w:rPr>
          <w:rFonts w:ascii="Arial" w:eastAsia="Calibri" w:hAnsi="Arial" w:cs="Arial"/>
          <w:sz w:val="20"/>
          <w:szCs w:val="20"/>
        </w:rPr>
        <w:t xml:space="preserve">’), but the skill is also identifiable within other AOs as indicated (using an ‘x’). </w:t>
      </w:r>
      <w:r w:rsidR="00431180" w:rsidRPr="00F36D2A">
        <w:rPr>
          <w:rFonts w:ascii="Arial" w:eastAsia="Calibri" w:hAnsi="Arial" w:cs="Arial"/>
          <w:b/>
          <w:sz w:val="20"/>
          <w:szCs w:val="20"/>
        </w:rPr>
        <w:t>(F)</w:t>
      </w:r>
      <w:r w:rsidRPr="00F36D2A">
        <w:rPr>
          <w:rFonts w:ascii="Arial" w:eastAsia="Calibri" w:hAnsi="Arial" w:cs="Arial"/>
          <w:sz w:val="20"/>
          <w:szCs w:val="20"/>
        </w:rPr>
        <w:t xml:space="preserve"> denotes how the activity might be formatively assessed.</w:t>
      </w:r>
    </w:p>
    <w:p w14:paraId="0FF6F98B" w14:textId="77777777" w:rsidR="00430A2C" w:rsidRPr="00F36D2A" w:rsidRDefault="00430A2C" w:rsidP="007B4C5A">
      <w:pPr>
        <w:spacing w:before="120" w:after="120" w:line="276" w:lineRule="auto"/>
        <w:rPr>
          <w:rFonts w:ascii="Arial" w:eastAsia="Calibri" w:hAnsi="Arial" w:cs="Arial"/>
          <w:sz w:val="20"/>
          <w:szCs w:val="20"/>
        </w:rPr>
      </w:pPr>
      <w:r w:rsidRPr="00F36D2A">
        <w:rPr>
          <w:rFonts w:ascii="Arial" w:eastAsia="Calibri" w:hAnsi="Arial" w:cs="Arial"/>
          <w:sz w:val="20"/>
          <w:szCs w:val="20"/>
        </w:rPr>
        <w:t xml:space="preserve">As this is a skills-based rather than content-based course, it is suggested that when planning their course, </w:t>
      </w:r>
      <w:r w:rsidR="00F001DC" w:rsidRPr="00F36D2A">
        <w:rPr>
          <w:rFonts w:ascii="Arial" w:eastAsia="Calibri" w:hAnsi="Arial" w:cs="Arial"/>
          <w:sz w:val="20"/>
          <w:szCs w:val="20"/>
        </w:rPr>
        <w:t>you</w:t>
      </w:r>
      <w:r w:rsidRPr="00F36D2A">
        <w:rPr>
          <w:rFonts w:ascii="Arial" w:eastAsia="Calibri" w:hAnsi="Arial" w:cs="Arial"/>
          <w:sz w:val="20"/>
          <w:szCs w:val="20"/>
        </w:rPr>
        <w:t xml:space="preserve"> start to develop learners’ skills leading up to a mini Individual Report at the end of the first term of learning. They then develop skills which would lead to a practice Team Project at the end of the second term in the first year of study. </w:t>
      </w:r>
      <w:r w:rsidR="00F001DC" w:rsidRPr="00F36D2A">
        <w:rPr>
          <w:rFonts w:ascii="Arial" w:eastAsia="Calibri" w:hAnsi="Arial" w:cs="Arial"/>
          <w:sz w:val="20"/>
          <w:szCs w:val="20"/>
        </w:rPr>
        <w:t xml:space="preserve">You </w:t>
      </w:r>
      <w:r w:rsidRPr="00F36D2A">
        <w:rPr>
          <w:rFonts w:ascii="Arial" w:eastAsia="Calibri" w:hAnsi="Arial" w:cs="Arial"/>
          <w:sz w:val="20"/>
          <w:szCs w:val="20"/>
        </w:rPr>
        <w:t xml:space="preserve">can then focus on developing learners’ skills to complete a practice Written Examination at the end of the first year of study. The scheme of work gives suggestions for developing the skills at a higher level during the second year of study (skills activities are suffixed with either a ‘(1)’ or ‘(2)’ to indicate whether they are lower or higher level respectively). It is recommended that </w:t>
      </w:r>
      <w:proofErr w:type="gramStart"/>
      <w:r w:rsidRPr="00F36D2A">
        <w:rPr>
          <w:rFonts w:ascii="Arial" w:eastAsia="Calibri" w:hAnsi="Arial" w:cs="Arial"/>
          <w:sz w:val="20"/>
          <w:szCs w:val="20"/>
        </w:rPr>
        <w:t xml:space="preserve">the Team Project </w:t>
      </w:r>
      <w:r w:rsidR="00C25EE7" w:rsidRPr="00F36D2A">
        <w:rPr>
          <w:rFonts w:ascii="Arial" w:eastAsia="Calibri" w:hAnsi="Arial" w:cs="Arial"/>
          <w:sz w:val="20"/>
          <w:szCs w:val="20"/>
        </w:rPr>
        <w:t>is</w:t>
      </w:r>
      <w:r w:rsidRPr="00F36D2A">
        <w:rPr>
          <w:rFonts w:ascii="Arial" w:eastAsia="Calibri" w:hAnsi="Arial" w:cs="Arial"/>
          <w:sz w:val="20"/>
          <w:szCs w:val="20"/>
        </w:rPr>
        <w:t xml:space="preserve"> completed by the end of Term 1 in Year 2 and the Individual Report</w:t>
      </w:r>
      <w:proofErr w:type="gramEnd"/>
      <w:r w:rsidRPr="00F36D2A">
        <w:rPr>
          <w:rFonts w:ascii="Arial" w:eastAsia="Calibri" w:hAnsi="Arial" w:cs="Arial"/>
          <w:sz w:val="20"/>
          <w:szCs w:val="20"/>
        </w:rPr>
        <w:t xml:space="preserve"> by the end of Term 2 so that preparation for the Written Examination at the end of the course can be done in Term 3 of Year 2.</w:t>
      </w:r>
    </w:p>
    <w:p w14:paraId="159334DB" w14:textId="77777777" w:rsidR="00430A2C" w:rsidRPr="00C25EE7" w:rsidRDefault="00430A2C" w:rsidP="007B4C5A">
      <w:pPr>
        <w:pStyle w:val="Heading2"/>
        <w:spacing w:before="120" w:after="120" w:line="276" w:lineRule="auto"/>
        <w:rPr>
          <w:b w:val="0"/>
          <w:sz w:val="24"/>
          <w:szCs w:val="24"/>
        </w:rPr>
      </w:pPr>
      <w:bookmarkStart w:id="5" w:name="_Toc423688060"/>
      <w:bookmarkStart w:id="6" w:name="_Toc425254433"/>
      <w:r w:rsidRPr="00C25EE7">
        <w:rPr>
          <w:b w:val="0"/>
          <w:sz w:val="24"/>
          <w:szCs w:val="24"/>
        </w:rPr>
        <w:t>Skills matrix</w:t>
      </w:r>
      <w:bookmarkEnd w:id="5"/>
      <w:bookmarkEnd w:id="6"/>
    </w:p>
    <w:p w14:paraId="4B5F7F10" w14:textId="77777777" w:rsidR="00430A2C" w:rsidRPr="00430A2C" w:rsidRDefault="00430A2C" w:rsidP="007B4C5A">
      <w:pPr>
        <w:spacing w:before="120" w:after="120" w:line="276" w:lineRule="auto"/>
        <w:rPr>
          <w:rFonts w:ascii="Arial" w:eastAsia="Calibri" w:hAnsi="Arial" w:cs="Arial"/>
          <w:sz w:val="20"/>
          <w:szCs w:val="20"/>
        </w:rPr>
      </w:pPr>
      <w:r w:rsidRPr="00430A2C">
        <w:rPr>
          <w:rFonts w:ascii="Arial" w:eastAsia="Calibri" w:hAnsi="Arial" w:cs="Arial"/>
          <w:sz w:val="20"/>
          <w:szCs w:val="20"/>
        </w:rPr>
        <w:t>‘x’ denotes a link between a skill and one of the</w:t>
      </w:r>
      <w:r w:rsidR="0090467B">
        <w:rPr>
          <w:rFonts w:ascii="Arial" w:eastAsia="Calibri" w:hAnsi="Arial" w:cs="Arial"/>
          <w:sz w:val="20"/>
          <w:szCs w:val="20"/>
        </w:rPr>
        <w:t xml:space="preserve"> a</w:t>
      </w:r>
      <w:r w:rsidRPr="00430A2C">
        <w:rPr>
          <w:rFonts w:ascii="Arial" w:eastAsia="Calibri" w:hAnsi="Arial" w:cs="Arial"/>
          <w:sz w:val="20"/>
          <w:szCs w:val="20"/>
        </w:rPr>
        <w:t xml:space="preserve">ssessment </w:t>
      </w:r>
      <w:r w:rsidR="0090467B">
        <w:rPr>
          <w:rFonts w:ascii="Arial" w:eastAsia="Calibri" w:hAnsi="Arial" w:cs="Arial"/>
          <w:sz w:val="20"/>
          <w:szCs w:val="20"/>
        </w:rPr>
        <w:t>o</w:t>
      </w:r>
      <w:r w:rsidRPr="00430A2C">
        <w:rPr>
          <w:rFonts w:ascii="Arial" w:eastAsia="Calibri" w:hAnsi="Arial" w:cs="Arial"/>
          <w:sz w:val="20"/>
          <w:szCs w:val="20"/>
        </w:rPr>
        <w:t>bjectives.</w:t>
      </w:r>
    </w:p>
    <w:p w14:paraId="299A69EC" w14:textId="77777777" w:rsidR="00430A2C" w:rsidRPr="00430A2C" w:rsidRDefault="00430A2C" w:rsidP="007B4C5A">
      <w:pPr>
        <w:spacing w:before="120" w:after="120" w:line="276" w:lineRule="auto"/>
        <w:rPr>
          <w:rFonts w:ascii="Arial" w:eastAsia="Calibri" w:hAnsi="Arial" w:cs="Arial"/>
          <w:sz w:val="20"/>
          <w:szCs w:val="20"/>
        </w:rPr>
      </w:pPr>
      <w:r w:rsidRPr="00430A2C">
        <w:rPr>
          <w:rFonts w:ascii="Arial" w:eastAsia="Calibri" w:hAnsi="Arial" w:cs="Arial"/>
          <w:sz w:val="20"/>
          <w:szCs w:val="20"/>
        </w:rPr>
        <w:t>‘</w:t>
      </w:r>
      <w:r w:rsidRPr="00430A2C">
        <w:rPr>
          <w:rFonts w:ascii="Arial" w:eastAsia="Calibri" w:hAnsi="Arial" w:cs="Arial"/>
          <w:b/>
          <w:sz w:val="20"/>
          <w:szCs w:val="20"/>
        </w:rPr>
        <w:t>X</w:t>
      </w:r>
      <w:r w:rsidRPr="00430A2C">
        <w:rPr>
          <w:rFonts w:ascii="Arial" w:eastAsia="Calibri" w:hAnsi="Arial" w:cs="Arial"/>
          <w:sz w:val="20"/>
          <w:szCs w:val="20"/>
        </w:rPr>
        <w:t xml:space="preserve">’ denotes a link between a skill and the main </w:t>
      </w:r>
      <w:r w:rsidR="0090467B">
        <w:rPr>
          <w:rFonts w:ascii="Arial" w:eastAsia="Calibri" w:hAnsi="Arial" w:cs="Arial"/>
          <w:sz w:val="20"/>
          <w:szCs w:val="20"/>
        </w:rPr>
        <w:t>a</w:t>
      </w:r>
      <w:r w:rsidRPr="00430A2C">
        <w:rPr>
          <w:rFonts w:ascii="Arial" w:eastAsia="Calibri" w:hAnsi="Arial" w:cs="Arial"/>
          <w:sz w:val="20"/>
          <w:szCs w:val="20"/>
        </w:rPr>
        <w:t xml:space="preserve">ssessment </w:t>
      </w:r>
      <w:r w:rsidR="0090467B">
        <w:rPr>
          <w:rFonts w:ascii="Arial" w:eastAsia="Calibri" w:hAnsi="Arial" w:cs="Arial"/>
          <w:sz w:val="20"/>
          <w:szCs w:val="20"/>
        </w:rPr>
        <w:t>o</w:t>
      </w:r>
      <w:r w:rsidRPr="00430A2C">
        <w:rPr>
          <w:rFonts w:ascii="Arial" w:eastAsia="Calibri" w:hAnsi="Arial" w:cs="Arial"/>
          <w:sz w:val="20"/>
          <w:szCs w:val="20"/>
        </w:rPr>
        <w:t>bjective to which it is related.</w:t>
      </w:r>
    </w:p>
    <w:tbl>
      <w:tblPr>
        <w:tblStyle w:val="TableGrid1"/>
        <w:tblW w:w="13721" w:type="dxa"/>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Look w:val="04A0" w:firstRow="1" w:lastRow="0" w:firstColumn="1" w:lastColumn="0" w:noHBand="0" w:noVBand="1"/>
      </w:tblPr>
      <w:tblGrid>
        <w:gridCol w:w="4031"/>
        <w:gridCol w:w="1615"/>
        <w:gridCol w:w="1615"/>
        <w:gridCol w:w="1615"/>
        <w:gridCol w:w="1615"/>
        <w:gridCol w:w="1615"/>
        <w:gridCol w:w="1615"/>
      </w:tblGrid>
      <w:tr w:rsidR="00612350" w:rsidRPr="0090467B" w14:paraId="1BA1C9D8" w14:textId="77777777" w:rsidTr="00612350">
        <w:trPr>
          <w:tblHeader/>
          <w:jc w:val="center"/>
        </w:trPr>
        <w:tc>
          <w:tcPr>
            <w:tcW w:w="3539" w:type="dxa"/>
            <w:shd w:val="clear" w:color="auto" w:fill="EA5B0C"/>
            <w:vAlign w:val="center"/>
            <w:hideMark/>
          </w:tcPr>
          <w:p w14:paraId="23DE45CC" w14:textId="77777777" w:rsidR="00612350" w:rsidRPr="0090467B" w:rsidRDefault="00612350" w:rsidP="009821C0">
            <w:pPr>
              <w:rPr>
                <w:rFonts w:ascii="Arial" w:eastAsia="Times New Roman" w:hAnsi="Arial" w:cs="Arial"/>
                <w:color w:val="FFFFFF" w:themeColor="background1"/>
                <w:sz w:val="20"/>
                <w:szCs w:val="20"/>
                <w:lang w:eastAsia="en-GB"/>
              </w:rPr>
            </w:pPr>
            <w:r w:rsidRPr="0090467B">
              <w:rPr>
                <w:rFonts w:ascii="Arial" w:eastAsia="Times New Roman" w:hAnsi="Arial" w:cs="Arial"/>
                <w:bCs/>
                <w:color w:val="FFFFFF" w:themeColor="background1"/>
                <w:sz w:val="20"/>
                <w:szCs w:val="20"/>
                <w:lang w:eastAsia="en-GB"/>
              </w:rPr>
              <w:t>Global Perspectives skills</w:t>
            </w:r>
          </w:p>
        </w:tc>
        <w:tc>
          <w:tcPr>
            <w:tcW w:w="1418" w:type="dxa"/>
            <w:shd w:val="clear" w:color="auto" w:fill="EA5B0C"/>
            <w:vAlign w:val="center"/>
            <w:hideMark/>
          </w:tcPr>
          <w:p w14:paraId="21286C64" w14:textId="77777777" w:rsidR="00612350" w:rsidRPr="0090467B" w:rsidRDefault="00612350" w:rsidP="009821C0">
            <w:pPr>
              <w:jc w:val="center"/>
              <w:rPr>
                <w:rFonts w:ascii="Arial" w:eastAsia="Times New Roman" w:hAnsi="Arial" w:cs="Arial"/>
                <w:color w:val="FFFFFF" w:themeColor="background1"/>
                <w:sz w:val="20"/>
                <w:szCs w:val="20"/>
                <w:lang w:eastAsia="en-GB"/>
              </w:rPr>
            </w:pPr>
            <w:r w:rsidRPr="0090467B">
              <w:rPr>
                <w:rFonts w:ascii="Arial" w:eastAsia="Times New Roman" w:hAnsi="Arial" w:cs="Arial"/>
                <w:bCs/>
                <w:color w:val="FFFFFF" w:themeColor="background1"/>
                <w:sz w:val="20"/>
                <w:szCs w:val="20"/>
                <w:lang w:eastAsia="en-GB"/>
              </w:rPr>
              <w:t>Research</w:t>
            </w:r>
          </w:p>
        </w:tc>
        <w:tc>
          <w:tcPr>
            <w:tcW w:w="1418" w:type="dxa"/>
            <w:shd w:val="clear" w:color="auto" w:fill="EA5B0C"/>
            <w:vAlign w:val="center"/>
            <w:hideMark/>
          </w:tcPr>
          <w:p w14:paraId="26D30488" w14:textId="77777777" w:rsidR="00612350" w:rsidRPr="0090467B" w:rsidRDefault="00612350" w:rsidP="009821C0">
            <w:pPr>
              <w:jc w:val="center"/>
              <w:rPr>
                <w:rFonts w:ascii="Arial" w:eastAsia="Times New Roman" w:hAnsi="Arial" w:cs="Arial"/>
                <w:color w:val="FFFFFF" w:themeColor="background1"/>
                <w:sz w:val="20"/>
                <w:szCs w:val="20"/>
                <w:lang w:eastAsia="en-GB"/>
              </w:rPr>
            </w:pPr>
            <w:r w:rsidRPr="0090467B">
              <w:rPr>
                <w:rFonts w:ascii="Arial" w:eastAsia="Times New Roman" w:hAnsi="Arial" w:cs="Arial"/>
                <w:bCs/>
                <w:color w:val="FFFFFF" w:themeColor="background1"/>
                <w:sz w:val="20"/>
                <w:szCs w:val="20"/>
                <w:lang w:eastAsia="en-GB"/>
              </w:rPr>
              <w:t>Analysis</w:t>
            </w:r>
          </w:p>
        </w:tc>
        <w:tc>
          <w:tcPr>
            <w:tcW w:w="1418" w:type="dxa"/>
            <w:shd w:val="clear" w:color="auto" w:fill="EA5B0C"/>
            <w:vAlign w:val="center"/>
            <w:hideMark/>
          </w:tcPr>
          <w:p w14:paraId="0861A4D5" w14:textId="77777777" w:rsidR="00612350" w:rsidRPr="0090467B" w:rsidRDefault="00612350" w:rsidP="009821C0">
            <w:pPr>
              <w:jc w:val="center"/>
              <w:rPr>
                <w:rFonts w:ascii="Arial" w:eastAsia="Times New Roman" w:hAnsi="Arial" w:cs="Arial"/>
                <w:color w:val="FFFFFF" w:themeColor="background1"/>
                <w:sz w:val="20"/>
                <w:szCs w:val="20"/>
                <w:lang w:eastAsia="en-GB"/>
              </w:rPr>
            </w:pPr>
            <w:r w:rsidRPr="0090467B">
              <w:rPr>
                <w:rFonts w:ascii="Arial" w:eastAsia="Times New Roman" w:hAnsi="Arial" w:cs="Arial"/>
                <w:bCs/>
                <w:color w:val="FFFFFF" w:themeColor="background1"/>
                <w:sz w:val="20"/>
                <w:szCs w:val="20"/>
                <w:lang w:eastAsia="en-GB"/>
              </w:rPr>
              <w:t>Evaluation</w:t>
            </w:r>
          </w:p>
        </w:tc>
        <w:tc>
          <w:tcPr>
            <w:tcW w:w="1418" w:type="dxa"/>
            <w:shd w:val="clear" w:color="auto" w:fill="EA5B0C"/>
            <w:vAlign w:val="center"/>
            <w:hideMark/>
          </w:tcPr>
          <w:p w14:paraId="24FD4789" w14:textId="77777777" w:rsidR="00612350" w:rsidRPr="0090467B" w:rsidRDefault="00612350" w:rsidP="009821C0">
            <w:pPr>
              <w:jc w:val="center"/>
              <w:rPr>
                <w:rFonts w:ascii="Arial" w:eastAsia="Times New Roman" w:hAnsi="Arial" w:cs="Arial"/>
                <w:color w:val="FFFFFF" w:themeColor="background1"/>
                <w:sz w:val="20"/>
                <w:szCs w:val="20"/>
                <w:lang w:eastAsia="en-GB"/>
              </w:rPr>
            </w:pPr>
            <w:r w:rsidRPr="0090467B">
              <w:rPr>
                <w:rFonts w:ascii="Arial" w:eastAsia="Times New Roman" w:hAnsi="Arial" w:cs="Arial"/>
                <w:bCs/>
                <w:color w:val="FFFFFF" w:themeColor="background1"/>
                <w:sz w:val="20"/>
                <w:szCs w:val="20"/>
                <w:lang w:eastAsia="en-GB"/>
              </w:rPr>
              <w:t>Reflection</w:t>
            </w:r>
            <w:r>
              <w:rPr>
                <w:rFonts w:ascii="Arial" w:eastAsia="Times New Roman" w:hAnsi="Arial" w:cs="Arial"/>
                <w:bCs/>
                <w:color w:val="FFFFFF" w:themeColor="background1"/>
                <w:sz w:val="20"/>
                <w:szCs w:val="20"/>
                <w:lang w:eastAsia="en-GB"/>
              </w:rPr>
              <w:t xml:space="preserve"> </w:t>
            </w:r>
            <w:r w:rsidRPr="0090467B">
              <w:rPr>
                <w:rFonts w:ascii="Arial" w:eastAsia="Times New Roman" w:hAnsi="Arial" w:cs="Arial"/>
                <w:bCs/>
                <w:color w:val="FFFFFF" w:themeColor="background1"/>
                <w:sz w:val="20"/>
                <w:szCs w:val="20"/>
                <w:lang w:eastAsia="en-GB"/>
              </w:rPr>
              <w:t>(Metacognition)</w:t>
            </w:r>
          </w:p>
        </w:tc>
        <w:tc>
          <w:tcPr>
            <w:tcW w:w="1418" w:type="dxa"/>
            <w:shd w:val="clear" w:color="auto" w:fill="EA5B0C"/>
            <w:vAlign w:val="center"/>
            <w:hideMark/>
          </w:tcPr>
          <w:p w14:paraId="23AE298A" w14:textId="77777777" w:rsidR="00612350" w:rsidRPr="0090467B" w:rsidRDefault="00612350" w:rsidP="009821C0">
            <w:pPr>
              <w:jc w:val="center"/>
              <w:rPr>
                <w:rFonts w:ascii="Arial" w:eastAsia="Times New Roman" w:hAnsi="Arial" w:cs="Arial"/>
                <w:color w:val="FFFFFF" w:themeColor="background1"/>
                <w:sz w:val="20"/>
                <w:szCs w:val="20"/>
                <w:lang w:eastAsia="en-GB"/>
              </w:rPr>
            </w:pPr>
            <w:r>
              <w:rPr>
                <w:rFonts w:ascii="Arial" w:eastAsia="Times New Roman" w:hAnsi="Arial" w:cs="Arial"/>
                <w:bCs/>
                <w:color w:val="FFFFFF" w:themeColor="background1"/>
                <w:sz w:val="20"/>
                <w:szCs w:val="20"/>
                <w:lang w:eastAsia="en-GB"/>
              </w:rPr>
              <w:t>Communication</w:t>
            </w:r>
          </w:p>
        </w:tc>
        <w:tc>
          <w:tcPr>
            <w:tcW w:w="1418" w:type="dxa"/>
            <w:shd w:val="clear" w:color="auto" w:fill="EA5B0C"/>
            <w:vAlign w:val="center"/>
            <w:hideMark/>
          </w:tcPr>
          <w:p w14:paraId="6B7C53A5" w14:textId="77777777" w:rsidR="00612350" w:rsidRPr="0090467B" w:rsidRDefault="00612350" w:rsidP="009821C0">
            <w:pPr>
              <w:jc w:val="center"/>
              <w:rPr>
                <w:rFonts w:ascii="Arial" w:eastAsia="Times New Roman" w:hAnsi="Arial" w:cs="Arial"/>
                <w:color w:val="FFFFFF" w:themeColor="background1"/>
                <w:sz w:val="20"/>
                <w:szCs w:val="20"/>
                <w:lang w:eastAsia="en-GB"/>
              </w:rPr>
            </w:pPr>
            <w:r w:rsidRPr="0090467B">
              <w:rPr>
                <w:rFonts w:ascii="Arial" w:eastAsia="Times New Roman" w:hAnsi="Arial" w:cs="Arial"/>
                <w:bCs/>
                <w:color w:val="FFFFFF" w:themeColor="background1"/>
                <w:sz w:val="20"/>
                <w:szCs w:val="20"/>
                <w:lang w:eastAsia="en-GB"/>
              </w:rPr>
              <w:t>Collaboration</w:t>
            </w:r>
          </w:p>
        </w:tc>
      </w:tr>
      <w:tr w:rsidR="00612350" w:rsidRPr="004A59D0" w14:paraId="7B18D375" w14:textId="77777777" w:rsidTr="00612350">
        <w:trPr>
          <w:jc w:val="center"/>
        </w:trPr>
        <w:tc>
          <w:tcPr>
            <w:tcW w:w="3539" w:type="dxa"/>
          </w:tcPr>
          <w:p w14:paraId="28C92256"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Critical thinking – reasoning</w:t>
            </w:r>
          </w:p>
        </w:tc>
        <w:tc>
          <w:tcPr>
            <w:tcW w:w="1418" w:type="dxa"/>
          </w:tcPr>
          <w:p w14:paraId="4736FFEE"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4051A44"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72CD5D25"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B7B485B"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5393A4E6"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229DD3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0F2A8588" w14:textId="77777777" w:rsidTr="00612350">
        <w:trPr>
          <w:jc w:val="center"/>
        </w:trPr>
        <w:tc>
          <w:tcPr>
            <w:tcW w:w="3539" w:type="dxa"/>
          </w:tcPr>
          <w:p w14:paraId="02752419"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Critical thinking – questioning</w:t>
            </w:r>
          </w:p>
        </w:tc>
        <w:tc>
          <w:tcPr>
            <w:tcW w:w="1418" w:type="dxa"/>
          </w:tcPr>
          <w:p w14:paraId="62F67878"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47885F0"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3EB719B6"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11622693"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7D6E8581"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404973C"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543B858C" w14:textId="77777777" w:rsidTr="00612350">
        <w:trPr>
          <w:jc w:val="center"/>
        </w:trPr>
        <w:tc>
          <w:tcPr>
            <w:tcW w:w="3539" w:type="dxa"/>
          </w:tcPr>
          <w:p w14:paraId="6D5176BD"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Critical thinking –problem solving</w:t>
            </w:r>
          </w:p>
        </w:tc>
        <w:tc>
          <w:tcPr>
            <w:tcW w:w="1418" w:type="dxa"/>
          </w:tcPr>
          <w:p w14:paraId="694523AC"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C7676CC"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07B82683"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3EAA1E1F"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1F525D63"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5D55570"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432DA0DE" w14:textId="77777777" w:rsidTr="00612350">
        <w:trPr>
          <w:jc w:val="center"/>
        </w:trPr>
        <w:tc>
          <w:tcPr>
            <w:tcW w:w="3539" w:type="dxa"/>
          </w:tcPr>
          <w:p w14:paraId="0A7F403A"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Critical thinking – claims</w:t>
            </w:r>
          </w:p>
        </w:tc>
        <w:tc>
          <w:tcPr>
            <w:tcW w:w="1418" w:type="dxa"/>
          </w:tcPr>
          <w:p w14:paraId="4ECFA7EB"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F69BAB7"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662CB7E0"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C96EB75"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4D3D49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D8FDD67" w14:textId="77777777" w:rsidR="00612350" w:rsidRPr="004A59D0" w:rsidRDefault="00612350" w:rsidP="0090467B">
            <w:pPr>
              <w:spacing w:before="60" w:after="60"/>
              <w:jc w:val="center"/>
              <w:rPr>
                <w:rFonts w:ascii="Arial" w:eastAsia="Times New Roman" w:hAnsi="Arial" w:cs="Arial"/>
                <w:sz w:val="22"/>
                <w:szCs w:val="22"/>
                <w:lang w:eastAsia="en-GB"/>
              </w:rPr>
            </w:pPr>
          </w:p>
        </w:tc>
      </w:tr>
      <w:tr w:rsidR="00612350" w:rsidRPr="004A59D0" w14:paraId="0B363E40" w14:textId="77777777" w:rsidTr="00612350">
        <w:trPr>
          <w:jc w:val="center"/>
        </w:trPr>
        <w:tc>
          <w:tcPr>
            <w:tcW w:w="3539" w:type="dxa"/>
          </w:tcPr>
          <w:p w14:paraId="48814694"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Critical thinking – arguments/data</w:t>
            </w:r>
          </w:p>
        </w:tc>
        <w:tc>
          <w:tcPr>
            <w:tcW w:w="1418" w:type="dxa"/>
          </w:tcPr>
          <w:p w14:paraId="227D851E"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4689236"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7ABDF1F0"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3F77999"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800D4B3"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2ECA301"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28E7BD20" w14:textId="77777777" w:rsidTr="00612350">
        <w:trPr>
          <w:jc w:val="center"/>
        </w:trPr>
        <w:tc>
          <w:tcPr>
            <w:tcW w:w="3539" w:type="dxa"/>
          </w:tcPr>
          <w:p w14:paraId="3AFECB68"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Critical thinking – conclusions</w:t>
            </w:r>
          </w:p>
        </w:tc>
        <w:tc>
          <w:tcPr>
            <w:tcW w:w="1418" w:type="dxa"/>
          </w:tcPr>
          <w:p w14:paraId="5BCE2A6C"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0F3E62AE"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675C60D6"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DFBD159"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09B3AD8"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7E2D3F71"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3102D989" w14:textId="77777777" w:rsidTr="00612350">
        <w:trPr>
          <w:jc w:val="center"/>
        </w:trPr>
        <w:tc>
          <w:tcPr>
            <w:tcW w:w="3539" w:type="dxa"/>
          </w:tcPr>
          <w:p w14:paraId="5D4F3DD4"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Critical thinking – empathy</w:t>
            </w:r>
          </w:p>
        </w:tc>
        <w:tc>
          <w:tcPr>
            <w:tcW w:w="1418" w:type="dxa"/>
          </w:tcPr>
          <w:p w14:paraId="4403D99D"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62C02F94"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01EE2EE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98A7AEF"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09AF7F2"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426D695"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5FED9920" w14:textId="77777777" w:rsidTr="00612350">
        <w:trPr>
          <w:jc w:val="center"/>
        </w:trPr>
        <w:tc>
          <w:tcPr>
            <w:tcW w:w="3539" w:type="dxa"/>
          </w:tcPr>
          <w:p w14:paraId="55603A94"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lastRenderedPageBreak/>
              <w:t>Information – reading</w:t>
            </w:r>
          </w:p>
        </w:tc>
        <w:tc>
          <w:tcPr>
            <w:tcW w:w="1418" w:type="dxa"/>
          </w:tcPr>
          <w:p w14:paraId="67B4297D"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5A88591"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D18C765"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AA63E9E"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6BCED78"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58EEE5A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6B2CE3FD" w14:textId="77777777" w:rsidTr="00612350">
        <w:trPr>
          <w:jc w:val="center"/>
        </w:trPr>
        <w:tc>
          <w:tcPr>
            <w:tcW w:w="3539" w:type="dxa"/>
          </w:tcPr>
          <w:p w14:paraId="39184FD2"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Information – perspectives</w:t>
            </w:r>
          </w:p>
        </w:tc>
        <w:tc>
          <w:tcPr>
            <w:tcW w:w="1418" w:type="dxa"/>
          </w:tcPr>
          <w:p w14:paraId="74BAF40B"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43313226"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15DA1DD"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10176EC2"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6E00C949"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F36FA4B"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6A166151" w14:textId="77777777" w:rsidTr="00612350">
        <w:trPr>
          <w:jc w:val="center"/>
        </w:trPr>
        <w:tc>
          <w:tcPr>
            <w:tcW w:w="3539" w:type="dxa"/>
          </w:tcPr>
          <w:p w14:paraId="34334B76"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Information – bias</w:t>
            </w:r>
          </w:p>
        </w:tc>
        <w:tc>
          <w:tcPr>
            <w:tcW w:w="1418" w:type="dxa"/>
          </w:tcPr>
          <w:p w14:paraId="2EE2ACBC"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49096AFC"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95A125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F7EC123"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1CC44FA2"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22FAD41" w14:textId="77777777" w:rsidR="00612350" w:rsidRPr="004A59D0" w:rsidRDefault="00612350" w:rsidP="0090467B">
            <w:pPr>
              <w:spacing w:before="60" w:after="60"/>
              <w:jc w:val="center"/>
              <w:rPr>
                <w:rFonts w:ascii="Arial" w:eastAsia="Times New Roman" w:hAnsi="Arial" w:cs="Arial"/>
                <w:sz w:val="22"/>
                <w:szCs w:val="22"/>
                <w:lang w:eastAsia="en-GB"/>
              </w:rPr>
            </w:pPr>
          </w:p>
        </w:tc>
      </w:tr>
      <w:tr w:rsidR="00612350" w:rsidRPr="004A59D0" w14:paraId="4F0EED87" w14:textId="77777777" w:rsidTr="00612350">
        <w:trPr>
          <w:jc w:val="center"/>
        </w:trPr>
        <w:tc>
          <w:tcPr>
            <w:tcW w:w="3539" w:type="dxa"/>
          </w:tcPr>
          <w:p w14:paraId="77A03DEF"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 xml:space="preserve">Information – research </w:t>
            </w:r>
          </w:p>
        </w:tc>
        <w:tc>
          <w:tcPr>
            <w:tcW w:w="1418" w:type="dxa"/>
          </w:tcPr>
          <w:p w14:paraId="5974EE09"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75DCC4FB"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17DB8BC"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F24DF56"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498B452"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714A6B9A" w14:textId="77777777" w:rsidR="00612350" w:rsidRPr="004A59D0" w:rsidRDefault="00612350" w:rsidP="0090467B">
            <w:pPr>
              <w:spacing w:before="60" w:after="60"/>
              <w:jc w:val="center"/>
              <w:rPr>
                <w:rFonts w:ascii="Arial" w:eastAsia="Times New Roman" w:hAnsi="Arial" w:cs="Arial"/>
                <w:sz w:val="22"/>
                <w:szCs w:val="22"/>
                <w:lang w:eastAsia="en-GB"/>
              </w:rPr>
            </w:pPr>
          </w:p>
        </w:tc>
      </w:tr>
      <w:tr w:rsidR="00612350" w:rsidRPr="004A59D0" w14:paraId="42986C7C" w14:textId="77777777" w:rsidTr="00612350">
        <w:trPr>
          <w:jc w:val="center"/>
        </w:trPr>
        <w:tc>
          <w:tcPr>
            <w:tcW w:w="3539" w:type="dxa"/>
          </w:tcPr>
          <w:p w14:paraId="0ABB342E"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Information –synthesis</w:t>
            </w:r>
          </w:p>
        </w:tc>
        <w:tc>
          <w:tcPr>
            <w:tcW w:w="1418" w:type="dxa"/>
          </w:tcPr>
          <w:p w14:paraId="4ACD7DE9"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48642C22"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5FE020C"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CA15D34"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15815B60"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E9B304B"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6A9224D7" w14:textId="77777777" w:rsidTr="00612350">
        <w:trPr>
          <w:jc w:val="center"/>
        </w:trPr>
        <w:tc>
          <w:tcPr>
            <w:tcW w:w="3539" w:type="dxa"/>
          </w:tcPr>
          <w:p w14:paraId="6C86B693"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Communication – writing</w:t>
            </w:r>
          </w:p>
        </w:tc>
        <w:tc>
          <w:tcPr>
            <w:tcW w:w="1418" w:type="dxa"/>
          </w:tcPr>
          <w:p w14:paraId="071703F7"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8FFD733"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9EF8969"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577385D"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9BA42F8"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69A7EF3F" w14:textId="77777777" w:rsidR="00612350" w:rsidRPr="004A59D0" w:rsidRDefault="00612350" w:rsidP="0090467B">
            <w:pPr>
              <w:spacing w:before="60" w:after="60"/>
              <w:jc w:val="center"/>
              <w:rPr>
                <w:rFonts w:ascii="Arial" w:eastAsia="Times New Roman" w:hAnsi="Arial" w:cs="Arial"/>
                <w:sz w:val="22"/>
                <w:szCs w:val="22"/>
                <w:lang w:eastAsia="en-GB"/>
              </w:rPr>
            </w:pPr>
          </w:p>
        </w:tc>
      </w:tr>
      <w:tr w:rsidR="00612350" w:rsidRPr="004A59D0" w14:paraId="2327AD32" w14:textId="77777777" w:rsidTr="00612350">
        <w:trPr>
          <w:jc w:val="center"/>
        </w:trPr>
        <w:tc>
          <w:tcPr>
            <w:tcW w:w="3539" w:type="dxa"/>
          </w:tcPr>
          <w:p w14:paraId="039C4DF6"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Communication – listening</w:t>
            </w:r>
          </w:p>
        </w:tc>
        <w:tc>
          <w:tcPr>
            <w:tcW w:w="1418" w:type="dxa"/>
          </w:tcPr>
          <w:p w14:paraId="1E678187"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3E0E380"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584559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0D4E650"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2945E16"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30EA2F5C"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08D02665" w14:textId="77777777" w:rsidTr="00612350">
        <w:trPr>
          <w:jc w:val="center"/>
        </w:trPr>
        <w:tc>
          <w:tcPr>
            <w:tcW w:w="3539" w:type="dxa"/>
          </w:tcPr>
          <w:p w14:paraId="442C29A9"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Communication – speaking</w:t>
            </w:r>
          </w:p>
        </w:tc>
        <w:tc>
          <w:tcPr>
            <w:tcW w:w="1418" w:type="dxa"/>
          </w:tcPr>
          <w:p w14:paraId="6D4711B5"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A7F3A5F"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DEF44D2"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F302539"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510DBFE"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62D46268"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259EABCA" w14:textId="77777777" w:rsidTr="00612350">
        <w:trPr>
          <w:jc w:val="center"/>
        </w:trPr>
        <w:tc>
          <w:tcPr>
            <w:tcW w:w="3539" w:type="dxa"/>
          </w:tcPr>
          <w:p w14:paraId="345DB8C6"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Imagination and creativity</w:t>
            </w:r>
          </w:p>
        </w:tc>
        <w:tc>
          <w:tcPr>
            <w:tcW w:w="1418" w:type="dxa"/>
          </w:tcPr>
          <w:p w14:paraId="0A8653BB"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E46F191"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62AE3033"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F7BFD47"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62B06415"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3FC6AEC"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51C75713" w14:textId="77777777" w:rsidTr="00612350">
        <w:trPr>
          <w:jc w:val="center"/>
        </w:trPr>
        <w:tc>
          <w:tcPr>
            <w:tcW w:w="3539" w:type="dxa"/>
          </w:tcPr>
          <w:p w14:paraId="533125DF"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Planning</w:t>
            </w:r>
          </w:p>
        </w:tc>
        <w:tc>
          <w:tcPr>
            <w:tcW w:w="1418" w:type="dxa"/>
          </w:tcPr>
          <w:p w14:paraId="1F86AC69"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0C910E2A"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33D928D1"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CFF9F50"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58F7B2E"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4C75799D"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0D8B2311" w14:textId="77777777" w:rsidTr="00612350">
        <w:trPr>
          <w:jc w:val="center"/>
        </w:trPr>
        <w:tc>
          <w:tcPr>
            <w:tcW w:w="3539" w:type="dxa"/>
          </w:tcPr>
          <w:p w14:paraId="676441FA"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Teamwork</w:t>
            </w:r>
          </w:p>
        </w:tc>
        <w:tc>
          <w:tcPr>
            <w:tcW w:w="1418" w:type="dxa"/>
          </w:tcPr>
          <w:p w14:paraId="0C43F801"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68DEC39"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DAC007A"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3A9B23E2"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CBC6D97"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3C5278E"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r>
      <w:tr w:rsidR="00612350" w:rsidRPr="004A59D0" w14:paraId="294A06AB" w14:textId="77777777" w:rsidTr="00612350">
        <w:trPr>
          <w:jc w:val="center"/>
        </w:trPr>
        <w:tc>
          <w:tcPr>
            <w:tcW w:w="3539" w:type="dxa"/>
          </w:tcPr>
          <w:p w14:paraId="2DCD0AA9"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Decision making</w:t>
            </w:r>
          </w:p>
        </w:tc>
        <w:tc>
          <w:tcPr>
            <w:tcW w:w="1418" w:type="dxa"/>
          </w:tcPr>
          <w:p w14:paraId="2E1EB3D0"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6AE4F1CD"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6C1D2B00"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36077DA3"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586B9993"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2EF818F"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730F7CBC" w14:textId="77777777" w:rsidTr="00612350">
        <w:trPr>
          <w:jc w:val="center"/>
        </w:trPr>
        <w:tc>
          <w:tcPr>
            <w:tcW w:w="3539" w:type="dxa"/>
          </w:tcPr>
          <w:p w14:paraId="17EE9F0C"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Independent learning</w:t>
            </w:r>
          </w:p>
        </w:tc>
        <w:tc>
          <w:tcPr>
            <w:tcW w:w="1418" w:type="dxa"/>
          </w:tcPr>
          <w:p w14:paraId="3858496E"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2E05D209"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0576B47"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4BB4BA0"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405101E1"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7EC1FCE3" w14:textId="77777777" w:rsidR="00612350" w:rsidRPr="004A59D0" w:rsidRDefault="00612350" w:rsidP="0090467B">
            <w:pPr>
              <w:spacing w:before="60" w:after="60"/>
              <w:jc w:val="center"/>
              <w:rPr>
                <w:rFonts w:ascii="Arial" w:eastAsia="Times New Roman" w:hAnsi="Arial" w:cs="Arial"/>
                <w:sz w:val="22"/>
                <w:szCs w:val="22"/>
                <w:lang w:eastAsia="en-GB"/>
              </w:rPr>
            </w:pPr>
          </w:p>
        </w:tc>
      </w:tr>
      <w:tr w:rsidR="00612350" w:rsidRPr="004A59D0" w14:paraId="4B0AF818" w14:textId="77777777" w:rsidTr="00612350">
        <w:trPr>
          <w:jc w:val="center"/>
        </w:trPr>
        <w:tc>
          <w:tcPr>
            <w:tcW w:w="3539" w:type="dxa"/>
          </w:tcPr>
          <w:p w14:paraId="34312445"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Reflection</w:t>
            </w:r>
          </w:p>
        </w:tc>
        <w:tc>
          <w:tcPr>
            <w:tcW w:w="1418" w:type="dxa"/>
          </w:tcPr>
          <w:p w14:paraId="5C493B2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06F9AC5"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5491293E"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FE819C5"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66319599"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744F22A"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r>
      <w:tr w:rsidR="00612350" w:rsidRPr="004A59D0" w14:paraId="1B732466" w14:textId="77777777" w:rsidTr="00612350">
        <w:trPr>
          <w:jc w:val="center"/>
        </w:trPr>
        <w:tc>
          <w:tcPr>
            <w:tcW w:w="3539" w:type="dxa"/>
          </w:tcPr>
          <w:p w14:paraId="7EDC8B74"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Memory</w:t>
            </w:r>
          </w:p>
        </w:tc>
        <w:tc>
          <w:tcPr>
            <w:tcW w:w="1418" w:type="dxa"/>
          </w:tcPr>
          <w:p w14:paraId="6DDEE011"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1A46E0FE"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2C322AA5"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c>
          <w:tcPr>
            <w:tcW w:w="1418" w:type="dxa"/>
          </w:tcPr>
          <w:p w14:paraId="1B9AC287"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1B256C91"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5C2C102" w14:textId="77777777" w:rsidR="00612350" w:rsidRPr="004A59D0" w:rsidRDefault="00612350" w:rsidP="0090467B">
            <w:pPr>
              <w:spacing w:before="60" w:after="60"/>
              <w:jc w:val="center"/>
              <w:rPr>
                <w:rFonts w:ascii="Arial" w:eastAsia="Times New Roman" w:hAnsi="Arial" w:cs="Arial"/>
                <w:sz w:val="22"/>
                <w:szCs w:val="22"/>
                <w:lang w:eastAsia="en-GB"/>
              </w:rPr>
            </w:pPr>
          </w:p>
        </w:tc>
      </w:tr>
      <w:tr w:rsidR="00612350" w:rsidRPr="004A59D0" w14:paraId="448B0280" w14:textId="77777777" w:rsidTr="00612350">
        <w:trPr>
          <w:jc w:val="center"/>
        </w:trPr>
        <w:tc>
          <w:tcPr>
            <w:tcW w:w="3539" w:type="dxa"/>
          </w:tcPr>
          <w:p w14:paraId="2B481926" w14:textId="77777777" w:rsidR="00612350" w:rsidRPr="00612350" w:rsidRDefault="00612350" w:rsidP="0090467B">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Goal setting</w:t>
            </w:r>
          </w:p>
        </w:tc>
        <w:tc>
          <w:tcPr>
            <w:tcW w:w="1418" w:type="dxa"/>
          </w:tcPr>
          <w:p w14:paraId="07F99436"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0CB78116"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76DFD592" w14:textId="77777777" w:rsidR="00612350" w:rsidRPr="004A59D0" w:rsidRDefault="00612350" w:rsidP="0090467B">
            <w:pPr>
              <w:spacing w:before="60" w:after="60"/>
              <w:jc w:val="center"/>
              <w:rPr>
                <w:rFonts w:ascii="Arial" w:eastAsia="Times New Roman" w:hAnsi="Arial" w:cs="Arial"/>
                <w:b/>
                <w:sz w:val="22"/>
                <w:szCs w:val="22"/>
                <w:lang w:eastAsia="en-GB"/>
              </w:rPr>
            </w:pPr>
          </w:p>
        </w:tc>
        <w:tc>
          <w:tcPr>
            <w:tcW w:w="1418" w:type="dxa"/>
          </w:tcPr>
          <w:p w14:paraId="0411452B" w14:textId="77777777" w:rsidR="00612350" w:rsidRPr="004A59D0" w:rsidRDefault="00612350" w:rsidP="0090467B">
            <w:pPr>
              <w:spacing w:before="60" w:after="60"/>
              <w:jc w:val="center"/>
              <w:rPr>
                <w:rFonts w:ascii="Arial" w:eastAsia="Times New Roman" w:hAnsi="Arial" w:cs="Arial"/>
                <w:b/>
                <w:sz w:val="22"/>
                <w:szCs w:val="22"/>
                <w:lang w:eastAsia="en-GB"/>
              </w:rPr>
            </w:pPr>
          </w:p>
        </w:tc>
        <w:tc>
          <w:tcPr>
            <w:tcW w:w="1418" w:type="dxa"/>
          </w:tcPr>
          <w:p w14:paraId="2597314E"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344B3708"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r>
      <w:tr w:rsidR="00612350" w:rsidRPr="004A59D0" w14:paraId="0103F5B4" w14:textId="77777777" w:rsidTr="00612350">
        <w:trPr>
          <w:jc w:val="center"/>
        </w:trPr>
        <w:tc>
          <w:tcPr>
            <w:tcW w:w="3539" w:type="dxa"/>
          </w:tcPr>
          <w:p w14:paraId="23EBC51D" w14:textId="77777777" w:rsidR="00612350" w:rsidRPr="00612350" w:rsidRDefault="00612350" w:rsidP="00612350">
            <w:pPr>
              <w:spacing w:before="60" w:after="60"/>
              <w:rPr>
                <w:rFonts w:ascii="Arial" w:eastAsia="Times New Roman" w:hAnsi="Arial" w:cs="Arial"/>
                <w:b/>
                <w:sz w:val="20"/>
                <w:szCs w:val="20"/>
                <w:lang w:eastAsia="en-GB"/>
              </w:rPr>
            </w:pPr>
            <w:r w:rsidRPr="00612350">
              <w:rPr>
                <w:rFonts w:ascii="Arial" w:eastAsia="Times New Roman" w:hAnsi="Arial" w:cs="Arial"/>
                <w:b/>
                <w:sz w:val="20"/>
                <w:szCs w:val="20"/>
                <w:lang w:eastAsia="en-GB"/>
              </w:rPr>
              <w:t>Brainstorming</w:t>
            </w:r>
            <w:r>
              <w:rPr>
                <w:rFonts w:ascii="Arial" w:eastAsia="Times New Roman" w:hAnsi="Arial" w:cs="Arial"/>
                <w:b/>
                <w:sz w:val="20"/>
                <w:szCs w:val="20"/>
                <w:lang w:eastAsia="en-GB"/>
              </w:rPr>
              <w:t xml:space="preserve"> /</w:t>
            </w:r>
            <w:r w:rsidRPr="00612350">
              <w:rPr>
                <w:rFonts w:ascii="Arial" w:eastAsia="Times New Roman" w:hAnsi="Arial" w:cs="Arial"/>
                <w:b/>
                <w:sz w:val="20"/>
                <w:szCs w:val="20"/>
                <w:lang w:eastAsia="en-GB"/>
              </w:rPr>
              <w:t xml:space="preserve"> Thought Showers</w:t>
            </w:r>
          </w:p>
        </w:tc>
        <w:tc>
          <w:tcPr>
            <w:tcW w:w="1418" w:type="dxa"/>
          </w:tcPr>
          <w:p w14:paraId="26F5B07E"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3A80AC23" w14:textId="77777777" w:rsidR="00612350" w:rsidRPr="004A59D0" w:rsidRDefault="00612350" w:rsidP="0090467B">
            <w:pPr>
              <w:spacing w:before="60" w:after="60"/>
              <w:jc w:val="center"/>
              <w:rPr>
                <w:rFonts w:ascii="Arial" w:eastAsia="Times New Roman" w:hAnsi="Arial" w:cs="Arial"/>
                <w:sz w:val="22"/>
                <w:szCs w:val="22"/>
                <w:lang w:eastAsia="en-GB"/>
              </w:rPr>
            </w:pPr>
          </w:p>
        </w:tc>
        <w:tc>
          <w:tcPr>
            <w:tcW w:w="1418" w:type="dxa"/>
          </w:tcPr>
          <w:p w14:paraId="755896CC" w14:textId="77777777" w:rsidR="00612350" w:rsidRPr="004A59D0" w:rsidRDefault="00612350" w:rsidP="0090467B">
            <w:pPr>
              <w:spacing w:before="60" w:after="60"/>
              <w:jc w:val="center"/>
              <w:rPr>
                <w:rFonts w:ascii="Arial" w:eastAsia="Times New Roman" w:hAnsi="Arial" w:cs="Arial"/>
                <w:b/>
                <w:sz w:val="22"/>
                <w:szCs w:val="22"/>
                <w:lang w:eastAsia="en-GB"/>
              </w:rPr>
            </w:pPr>
          </w:p>
        </w:tc>
        <w:tc>
          <w:tcPr>
            <w:tcW w:w="1418" w:type="dxa"/>
          </w:tcPr>
          <w:p w14:paraId="629E1960" w14:textId="77777777" w:rsidR="00612350" w:rsidRPr="004A59D0" w:rsidRDefault="00612350" w:rsidP="0090467B">
            <w:pPr>
              <w:spacing w:before="60" w:after="60"/>
              <w:jc w:val="center"/>
              <w:rPr>
                <w:rFonts w:ascii="Arial" w:eastAsia="Times New Roman" w:hAnsi="Arial" w:cs="Arial"/>
                <w:b/>
                <w:sz w:val="22"/>
                <w:szCs w:val="22"/>
                <w:lang w:eastAsia="en-GB"/>
              </w:rPr>
            </w:pPr>
          </w:p>
        </w:tc>
        <w:tc>
          <w:tcPr>
            <w:tcW w:w="1418" w:type="dxa"/>
          </w:tcPr>
          <w:p w14:paraId="66406F15" w14:textId="77777777" w:rsidR="00612350" w:rsidRPr="004A59D0" w:rsidRDefault="00612350" w:rsidP="0090467B">
            <w:pPr>
              <w:spacing w:before="60" w:after="60"/>
              <w:jc w:val="center"/>
              <w:rPr>
                <w:rFonts w:ascii="Arial" w:eastAsia="Times New Roman" w:hAnsi="Arial" w:cs="Arial"/>
                <w:sz w:val="22"/>
                <w:szCs w:val="22"/>
                <w:lang w:eastAsia="en-GB"/>
              </w:rPr>
            </w:pPr>
            <w:r w:rsidRPr="004A59D0">
              <w:rPr>
                <w:rFonts w:ascii="Arial" w:eastAsia="Times New Roman" w:hAnsi="Arial" w:cs="Arial"/>
                <w:sz w:val="22"/>
                <w:szCs w:val="22"/>
                <w:lang w:eastAsia="en-GB"/>
              </w:rPr>
              <w:t>x</w:t>
            </w:r>
          </w:p>
        </w:tc>
        <w:tc>
          <w:tcPr>
            <w:tcW w:w="1418" w:type="dxa"/>
          </w:tcPr>
          <w:p w14:paraId="50F27875" w14:textId="77777777" w:rsidR="00612350" w:rsidRPr="004A59D0" w:rsidRDefault="00612350" w:rsidP="0090467B">
            <w:pPr>
              <w:spacing w:before="60" w:after="60"/>
              <w:jc w:val="center"/>
              <w:rPr>
                <w:rFonts w:ascii="Arial" w:eastAsia="Times New Roman" w:hAnsi="Arial" w:cs="Arial"/>
                <w:b/>
                <w:sz w:val="22"/>
                <w:szCs w:val="22"/>
                <w:lang w:eastAsia="en-GB"/>
              </w:rPr>
            </w:pPr>
            <w:r w:rsidRPr="004A59D0">
              <w:rPr>
                <w:rFonts w:ascii="Arial" w:eastAsia="Times New Roman" w:hAnsi="Arial" w:cs="Arial"/>
                <w:b/>
                <w:sz w:val="22"/>
                <w:szCs w:val="22"/>
                <w:lang w:eastAsia="en-GB"/>
              </w:rPr>
              <w:t>X</w:t>
            </w:r>
          </w:p>
        </w:tc>
      </w:tr>
    </w:tbl>
    <w:p w14:paraId="20E27E40" w14:textId="77777777" w:rsidR="00974C87" w:rsidRPr="00974C87" w:rsidRDefault="00974C87" w:rsidP="00974C87">
      <w:pPr>
        <w:pStyle w:val="Heading2"/>
        <w:spacing w:before="120" w:after="120" w:line="276" w:lineRule="auto"/>
        <w:rPr>
          <w:rFonts w:cs="Arial"/>
          <w:b w:val="0"/>
          <w:sz w:val="24"/>
          <w:szCs w:val="24"/>
        </w:rPr>
      </w:pPr>
      <w:r w:rsidRPr="00974C87">
        <w:rPr>
          <w:rFonts w:cs="Arial"/>
          <w:b w:val="0"/>
          <w:sz w:val="24"/>
          <w:szCs w:val="24"/>
        </w:rPr>
        <w:t>Resources</w:t>
      </w:r>
    </w:p>
    <w:p w14:paraId="46E18482" w14:textId="3E8A4EED" w:rsidR="003435D6" w:rsidRPr="003435D6" w:rsidRDefault="003435D6" w:rsidP="003435D6">
      <w:pPr>
        <w:spacing w:before="120" w:after="120" w:line="276" w:lineRule="auto"/>
        <w:rPr>
          <w:rFonts w:ascii="Arial" w:hAnsi="Arial" w:cs="Arial"/>
          <w:sz w:val="18"/>
          <w:szCs w:val="20"/>
        </w:rPr>
      </w:pPr>
      <w:r w:rsidRPr="003435D6">
        <w:rPr>
          <w:rFonts w:ascii="Arial" w:hAnsi="Arial" w:cs="Arial"/>
          <w:sz w:val="20"/>
          <w:szCs w:val="20"/>
        </w:rPr>
        <w:t xml:space="preserve">You can find the </w:t>
      </w:r>
      <w:r w:rsidRPr="003435D6">
        <w:rPr>
          <w:rFonts w:ascii="Arial" w:hAnsi="Arial" w:cs="Arial"/>
          <w:spacing w:val="-1"/>
          <w:sz w:val="20"/>
          <w:szCs w:val="20"/>
        </w:rPr>
        <w:t>endorsed</w:t>
      </w:r>
      <w:r w:rsidRPr="003435D6">
        <w:rPr>
          <w:rFonts w:ascii="Arial" w:hAnsi="Arial" w:cs="Arial"/>
          <w:spacing w:val="-6"/>
          <w:sz w:val="20"/>
          <w:szCs w:val="20"/>
        </w:rPr>
        <w:t xml:space="preserve"> </w:t>
      </w:r>
      <w:r w:rsidRPr="003435D6">
        <w:rPr>
          <w:rFonts w:ascii="Arial" w:hAnsi="Arial" w:cs="Arial"/>
          <w:spacing w:val="1"/>
          <w:sz w:val="20"/>
          <w:szCs w:val="20"/>
        </w:rPr>
        <w:t>resources to support Cambridge IGCSE</w:t>
      </w:r>
      <w:r w:rsidR="00B42612">
        <w:rPr>
          <w:rFonts w:ascii="Arial" w:hAnsi="Arial" w:cs="Arial"/>
          <w:spacing w:val="1"/>
          <w:sz w:val="20"/>
          <w:szCs w:val="20"/>
        </w:rPr>
        <w:t>/O Level</w:t>
      </w:r>
      <w:r w:rsidRPr="003435D6">
        <w:rPr>
          <w:rFonts w:ascii="Arial" w:hAnsi="Arial" w:cs="Arial"/>
          <w:spacing w:val="1"/>
          <w:sz w:val="20"/>
          <w:szCs w:val="20"/>
        </w:rPr>
        <w:t xml:space="preserve"> Global Perspectives </w:t>
      </w:r>
      <w:r w:rsidRPr="003435D6">
        <w:rPr>
          <w:rFonts w:ascii="Arial" w:hAnsi="Arial" w:cs="Arial"/>
          <w:sz w:val="20"/>
          <w:szCs w:val="20"/>
        </w:rPr>
        <w:t xml:space="preserve">on the Published resources tab of the syllabus page on our </w:t>
      </w:r>
      <w:hyperlink r:id="rId19" w:history="1">
        <w:r w:rsidRPr="003435D6">
          <w:rPr>
            <w:rFonts w:ascii="Arial" w:hAnsi="Arial" w:cs="Arial"/>
            <w:color w:val="4A4A4A"/>
            <w:sz w:val="20"/>
            <w:szCs w:val="20"/>
            <w:u w:val="single"/>
          </w:rPr>
          <w:t>public website</w:t>
        </w:r>
      </w:hyperlink>
      <w:r w:rsidRPr="003435D6">
        <w:rPr>
          <w:rFonts w:ascii="Arial" w:hAnsi="Arial" w:cs="Arial"/>
          <w:sz w:val="20"/>
          <w:szCs w:val="20"/>
        </w:rPr>
        <w:t xml:space="preserve"> </w:t>
      </w:r>
    </w:p>
    <w:p w14:paraId="54A552F5" w14:textId="5B02BEBA" w:rsidR="003435D6" w:rsidRPr="003435D6" w:rsidRDefault="003435D6" w:rsidP="003435D6">
      <w:pPr>
        <w:spacing w:before="120" w:after="120" w:line="276" w:lineRule="auto"/>
        <w:rPr>
          <w:rFonts w:ascii="Arial" w:hAnsi="Arial" w:cs="Arial"/>
          <w:sz w:val="20"/>
          <w:szCs w:val="20"/>
        </w:rPr>
      </w:pPr>
      <w:r w:rsidRPr="003435D6">
        <w:rPr>
          <w:rFonts w:ascii="Arial" w:hAnsi="Arial" w:cs="Arial"/>
          <w:sz w:val="20"/>
          <w:szCs w:val="20"/>
        </w:rPr>
        <w:t>Endorsed</w:t>
      </w:r>
      <w:r w:rsidRPr="003435D6">
        <w:rPr>
          <w:rFonts w:ascii="Arial" w:hAnsi="Arial" w:cs="Arial"/>
          <w:spacing w:val="-4"/>
          <w:sz w:val="20"/>
          <w:szCs w:val="20"/>
        </w:rPr>
        <w:t xml:space="preserve"> </w:t>
      </w:r>
      <w:r w:rsidRPr="003435D6">
        <w:rPr>
          <w:rFonts w:ascii="Arial" w:hAnsi="Arial" w:cs="Arial"/>
          <w:sz w:val="20"/>
          <w:szCs w:val="20"/>
        </w:rPr>
        <w:t>textbooks</w:t>
      </w:r>
      <w:r w:rsidRPr="003435D6">
        <w:rPr>
          <w:rFonts w:ascii="Arial" w:hAnsi="Arial" w:cs="Arial"/>
          <w:b/>
          <w:spacing w:val="-4"/>
          <w:sz w:val="20"/>
          <w:szCs w:val="20"/>
        </w:rPr>
        <w:t xml:space="preserve"> </w:t>
      </w:r>
      <w:r w:rsidRPr="003435D6">
        <w:rPr>
          <w:rFonts w:ascii="Arial" w:hAnsi="Arial" w:cs="Arial"/>
          <w:sz w:val="20"/>
          <w:szCs w:val="20"/>
        </w:rPr>
        <w:t>have</w:t>
      </w:r>
      <w:r w:rsidRPr="003435D6">
        <w:rPr>
          <w:rFonts w:ascii="Arial" w:hAnsi="Arial" w:cs="Arial"/>
          <w:spacing w:val="-5"/>
          <w:sz w:val="20"/>
          <w:szCs w:val="20"/>
        </w:rPr>
        <w:t xml:space="preserve"> </w:t>
      </w:r>
      <w:r w:rsidRPr="003435D6">
        <w:rPr>
          <w:rFonts w:ascii="Arial" w:hAnsi="Arial" w:cs="Arial"/>
          <w:sz w:val="20"/>
          <w:szCs w:val="20"/>
        </w:rPr>
        <w:t>been</w:t>
      </w:r>
      <w:r w:rsidRPr="003435D6">
        <w:rPr>
          <w:rFonts w:ascii="Arial" w:hAnsi="Arial" w:cs="Arial"/>
          <w:spacing w:val="-4"/>
          <w:sz w:val="20"/>
          <w:szCs w:val="20"/>
        </w:rPr>
        <w:t xml:space="preserve"> </w:t>
      </w:r>
      <w:r w:rsidRPr="003435D6">
        <w:rPr>
          <w:rFonts w:ascii="Arial" w:hAnsi="Arial" w:cs="Arial"/>
          <w:sz w:val="20"/>
          <w:szCs w:val="20"/>
        </w:rPr>
        <w:t>written</w:t>
      </w:r>
      <w:r w:rsidRPr="003435D6">
        <w:rPr>
          <w:rFonts w:ascii="Arial" w:hAnsi="Arial" w:cs="Arial"/>
          <w:spacing w:val="-6"/>
          <w:sz w:val="20"/>
          <w:szCs w:val="20"/>
        </w:rPr>
        <w:t xml:space="preserve"> </w:t>
      </w:r>
      <w:r w:rsidRPr="003435D6">
        <w:rPr>
          <w:rFonts w:ascii="Arial" w:hAnsi="Arial" w:cs="Arial"/>
          <w:spacing w:val="1"/>
          <w:sz w:val="20"/>
          <w:szCs w:val="20"/>
        </w:rPr>
        <w:t>to</w:t>
      </w:r>
      <w:r w:rsidRPr="003435D6">
        <w:rPr>
          <w:rFonts w:ascii="Arial" w:hAnsi="Arial" w:cs="Arial"/>
          <w:spacing w:val="-6"/>
          <w:sz w:val="20"/>
          <w:szCs w:val="20"/>
        </w:rPr>
        <w:t xml:space="preserve"> </w:t>
      </w:r>
      <w:r w:rsidRPr="003435D6">
        <w:rPr>
          <w:rFonts w:ascii="Arial" w:hAnsi="Arial" w:cs="Arial"/>
          <w:spacing w:val="1"/>
          <w:sz w:val="20"/>
          <w:szCs w:val="20"/>
        </w:rPr>
        <w:t>be</w:t>
      </w:r>
      <w:r w:rsidRPr="003435D6">
        <w:rPr>
          <w:rFonts w:ascii="Arial" w:hAnsi="Arial" w:cs="Arial"/>
          <w:spacing w:val="-6"/>
          <w:sz w:val="20"/>
          <w:szCs w:val="20"/>
        </w:rPr>
        <w:t xml:space="preserve"> </w:t>
      </w:r>
      <w:r w:rsidRPr="003435D6">
        <w:rPr>
          <w:rFonts w:ascii="Arial" w:hAnsi="Arial" w:cs="Arial"/>
          <w:sz w:val="20"/>
          <w:szCs w:val="20"/>
        </w:rPr>
        <w:t>closely</w:t>
      </w:r>
      <w:r w:rsidRPr="003435D6">
        <w:rPr>
          <w:rFonts w:ascii="Arial" w:hAnsi="Arial" w:cs="Arial"/>
          <w:spacing w:val="-8"/>
          <w:sz w:val="20"/>
          <w:szCs w:val="20"/>
        </w:rPr>
        <w:t xml:space="preserve"> </w:t>
      </w:r>
      <w:r w:rsidRPr="003435D6">
        <w:rPr>
          <w:rFonts w:ascii="Arial" w:hAnsi="Arial" w:cs="Arial"/>
          <w:sz w:val="20"/>
          <w:szCs w:val="20"/>
        </w:rPr>
        <w:t>aligned</w:t>
      </w:r>
      <w:r w:rsidRPr="003435D6">
        <w:rPr>
          <w:rFonts w:ascii="Arial" w:hAnsi="Arial" w:cs="Arial"/>
          <w:spacing w:val="-6"/>
          <w:sz w:val="20"/>
          <w:szCs w:val="20"/>
        </w:rPr>
        <w:t xml:space="preserve"> </w:t>
      </w:r>
      <w:r w:rsidRPr="003435D6">
        <w:rPr>
          <w:rFonts w:ascii="Arial" w:hAnsi="Arial" w:cs="Arial"/>
          <w:sz w:val="20"/>
          <w:szCs w:val="20"/>
        </w:rPr>
        <w:t>to</w:t>
      </w:r>
      <w:r w:rsidRPr="003435D6">
        <w:rPr>
          <w:rFonts w:ascii="Arial" w:hAnsi="Arial" w:cs="Arial"/>
          <w:spacing w:val="-4"/>
          <w:sz w:val="20"/>
          <w:szCs w:val="20"/>
        </w:rPr>
        <w:t xml:space="preserve"> </w:t>
      </w:r>
      <w:r w:rsidRPr="003435D6">
        <w:rPr>
          <w:rFonts w:ascii="Arial" w:hAnsi="Arial" w:cs="Arial"/>
          <w:sz w:val="20"/>
          <w:szCs w:val="20"/>
        </w:rPr>
        <w:t>the</w:t>
      </w:r>
      <w:r w:rsidRPr="003435D6">
        <w:rPr>
          <w:rFonts w:ascii="Arial" w:hAnsi="Arial" w:cs="Arial"/>
          <w:spacing w:val="-4"/>
          <w:sz w:val="20"/>
          <w:szCs w:val="20"/>
        </w:rPr>
        <w:t xml:space="preserve"> </w:t>
      </w:r>
      <w:r w:rsidRPr="003435D6">
        <w:rPr>
          <w:rFonts w:ascii="Arial" w:hAnsi="Arial" w:cs="Arial"/>
          <w:sz w:val="20"/>
          <w:szCs w:val="20"/>
        </w:rPr>
        <w:t>syllabus</w:t>
      </w:r>
      <w:r w:rsidRPr="003435D6">
        <w:rPr>
          <w:rFonts w:ascii="Arial" w:hAnsi="Arial" w:cs="Arial"/>
          <w:spacing w:val="-6"/>
          <w:sz w:val="20"/>
          <w:szCs w:val="20"/>
        </w:rPr>
        <w:t xml:space="preserve"> </w:t>
      </w:r>
      <w:r w:rsidRPr="003435D6">
        <w:rPr>
          <w:rFonts w:ascii="Arial" w:hAnsi="Arial" w:cs="Arial"/>
          <w:sz w:val="20"/>
          <w:szCs w:val="20"/>
        </w:rPr>
        <w:t>they</w:t>
      </w:r>
      <w:r w:rsidRPr="003435D6">
        <w:rPr>
          <w:rFonts w:ascii="Arial" w:hAnsi="Arial" w:cs="Arial"/>
          <w:spacing w:val="-7"/>
          <w:sz w:val="20"/>
          <w:szCs w:val="20"/>
        </w:rPr>
        <w:t xml:space="preserve"> </w:t>
      </w:r>
      <w:r w:rsidRPr="003435D6">
        <w:rPr>
          <w:rFonts w:ascii="Arial" w:hAnsi="Arial" w:cs="Arial"/>
          <w:sz w:val="20"/>
          <w:szCs w:val="20"/>
        </w:rPr>
        <w:t>support</w:t>
      </w:r>
      <w:r w:rsidRPr="003435D6">
        <w:rPr>
          <w:rFonts w:ascii="Arial" w:hAnsi="Arial" w:cs="Arial"/>
          <w:spacing w:val="-4"/>
          <w:sz w:val="20"/>
          <w:szCs w:val="20"/>
        </w:rPr>
        <w:t xml:space="preserve"> </w:t>
      </w:r>
      <w:r w:rsidRPr="003435D6">
        <w:rPr>
          <w:rFonts w:ascii="Arial" w:hAnsi="Arial" w:cs="Arial"/>
          <w:sz w:val="20"/>
          <w:szCs w:val="20"/>
        </w:rPr>
        <w:t>and</w:t>
      </w:r>
      <w:r w:rsidRPr="003435D6">
        <w:rPr>
          <w:rFonts w:ascii="Arial" w:hAnsi="Arial" w:cs="Arial"/>
          <w:spacing w:val="-4"/>
          <w:sz w:val="20"/>
          <w:szCs w:val="20"/>
        </w:rPr>
        <w:t xml:space="preserve"> </w:t>
      </w:r>
      <w:r w:rsidRPr="003435D6">
        <w:rPr>
          <w:rFonts w:ascii="Arial" w:hAnsi="Arial" w:cs="Arial"/>
          <w:sz w:val="20"/>
          <w:szCs w:val="20"/>
        </w:rPr>
        <w:t>have</w:t>
      </w:r>
      <w:r w:rsidRPr="003435D6">
        <w:rPr>
          <w:rFonts w:ascii="Arial" w:hAnsi="Arial" w:cs="Arial"/>
          <w:spacing w:val="-5"/>
          <w:sz w:val="20"/>
          <w:szCs w:val="20"/>
        </w:rPr>
        <w:t xml:space="preserve"> </w:t>
      </w:r>
      <w:r w:rsidRPr="003435D6">
        <w:rPr>
          <w:rFonts w:ascii="Arial" w:hAnsi="Arial" w:cs="Arial"/>
          <w:sz w:val="20"/>
          <w:szCs w:val="20"/>
        </w:rPr>
        <w:t>been</w:t>
      </w:r>
      <w:r w:rsidRPr="003435D6">
        <w:rPr>
          <w:rFonts w:ascii="Arial" w:hAnsi="Arial" w:cs="Arial"/>
          <w:spacing w:val="-6"/>
          <w:sz w:val="20"/>
          <w:szCs w:val="20"/>
        </w:rPr>
        <w:t xml:space="preserve"> </w:t>
      </w:r>
      <w:r w:rsidRPr="003435D6">
        <w:rPr>
          <w:rFonts w:ascii="Arial" w:hAnsi="Arial" w:cs="Arial"/>
          <w:sz w:val="20"/>
          <w:szCs w:val="20"/>
        </w:rPr>
        <w:t>through</w:t>
      </w:r>
      <w:r w:rsidRPr="003435D6">
        <w:rPr>
          <w:rFonts w:ascii="Arial" w:hAnsi="Arial" w:cs="Arial"/>
          <w:spacing w:val="-4"/>
          <w:sz w:val="20"/>
          <w:szCs w:val="20"/>
        </w:rPr>
        <w:t xml:space="preserve"> </w:t>
      </w:r>
      <w:r w:rsidRPr="003435D6">
        <w:rPr>
          <w:rFonts w:ascii="Arial" w:hAnsi="Arial" w:cs="Arial"/>
          <w:sz w:val="20"/>
          <w:szCs w:val="20"/>
        </w:rPr>
        <w:t>a</w:t>
      </w:r>
      <w:r w:rsidRPr="003435D6">
        <w:rPr>
          <w:rFonts w:ascii="Arial" w:hAnsi="Arial" w:cs="Arial"/>
          <w:spacing w:val="-6"/>
          <w:sz w:val="20"/>
          <w:szCs w:val="20"/>
        </w:rPr>
        <w:t xml:space="preserve"> </w:t>
      </w:r>
      <w:r w:rsidRPr="003435D6">
        <w:rPr>
          <w:rFonts w:ascii="Arial" w:hAnsi="Arial" w:cs="Arial"/>
          <w:sz w:val="20"/>
          <w:szCs w:val="20"/>
        </w:rPr>
        <w:t>detailed</w:t>
      </w:r>
      <w:r w:rsidRPr="003435D6">
        <w:rPr>
          <w:rFonts w:ascii="Arial" w:hAnsi="Arial" w:cs="Arial"/>
          <w:spacing w:val="-7"/>
          <w:sz w:val="20"/>
          <w:szCs w:val="20"/>
        </w:rPr>
        <w:t xml:space="preserve"> </w:t>
      </w:r>
      <w:r w:rsidRPr="003435D6">
        <w:rPr>
          <w:rFonts w:ascii="Arial" w:hAnsi="Arial" w:cs="Arial"/>
          <w:sz w:val="20"/>
          <w:szCs w:val="20"/>
        </w:rPr>
        <w:t>quality</w:t>
      </w:r>
      <w:r w:rsidRPr="003435D6">
        <w:rPr>
          <w:rFonts w:ascii="Arial" w:hAnsi="Arial" w:cs="Arial"/>
          <w:spacing w:val="-7"/>
          <w:sz w:val="20"/>
          <w:szCs w:val="20"/>
        </w:rPr>
        <w:t xml:space="preserve"> </w:t>
      </w:r>
      <w:r w:rsidRPr="003435D6">
        <w:rPr>
          <w:rFonts w:ascii="Arial" w:hAnsi="Arial" w:cs="Arial"/>
          <w:sz w:val="20"/>
          <w:szCs w:val="20"/>
        </w:rPr>
        <w:t>assurance</w:t>
      </w:r>
      <w:r w:rsidRPr="003435D6">
        <w:rPr>
          <w:rFonts w:ascii="Arial" w:hAnsi="Arial" w:cs="Arial"/>
          <w:spacing w:val="-6"/>
          <w:sz w:val="20"/>
          <w:szCs w:val="20"/>
        </w:rPr>
        <w:t xml:space="preserve"> </w:t>
      </w:r>
      <w:r w:rsidRPr="003435D6">
        <w:rPr>
          <w:rFonts w:ascii="Arial" w:hAnsi="Arial" w:cs="Arial"/>
          <w:sz w:val="20"/>
          <w:szCs w:val="20"/>
        </w:rPr>
        <w:t>process. All textbooks</w:t>
      </w:r>
      <w:r w:rsidRPr="003435D6">
        <w:rPr>
          <w:rFonts w:ascii="Arial" w:hAnsi="Arial" w:cs="Arial"/>
          <w:spacing w:val="-6"/>
          <w:sz w:val="20"/>
          <w:szCs w:val="20"/>
        </w:rPr>
        <w:t xml:space="preserve"> </w:t>
      </w:r>
      <w:r w:rsidRPr="003435D6">
        <w:rPr>
          <w:rFonts w:ascii="Arial" w:hAnsi="Arial" w:cs="Arial"/>
          <w:sz w:val="20"/>
          <w:szCs w:val="20"/>
        </w:rPr>
        <w:t>endorsed</w:t>
      </w:r>
      <w:r w:rsidRPr="003435D6">
        <w:rPr>
          <w:rFonts w:ascii="Arial" w:hAnsi="Arial" w:cs="Arial"/>
          <w:spacing w:val="-4"/>
          <w:sz w:val="20"/>
          <w:szCs w:val="20"/>
        </w:rPr>
        <w:t xml:space="preserve"> </w:t>
      </w:r>
      <w:r w:rsidRPr="003435D6">
        <w:rPr>
          <w:rFonts w:ascii="Arial" w:hAnsi="Arial" w:cs="Arial"/>
          <w:spacing w:val="2"/>
          <w:sz w:val="20"/>
          <w:szCs w:val="20"/>
        </w:rPr>
        <w:t>by</w:t>
      </w:r>
      <w:r w:rsidRPr="003435D6">
        <w:rPr>
          <w:rFonts w:ascii="Arial" w:hAnsi="Arial" w:cs="Arial"/>
          <w:spacing w:val="-9"/>
          <w:sz w:val="20"/>
          <w:szCs w:val="20"/>
        </w:rPr>
        <w:t xml:space="preserve"> </w:t>
      </w:r>
      <w:r w:rsidRPr="003435D6">
        <w:rPr>
          <w:rFonts w:ascii="Arial" w:hAnsi="Arial" w:cs="Arial"/>
          <w:sz w:val="20"/>
          <w:szCs w:val="20"/>
        </w:rPr>
        <w:t>Cambridge International</w:t>
      </w:r>
      <w:r w:rsidRPr="003435D6">
        <w:rPr>
          <w:rFonts w:ascii="Arial" w:hAnsi="Arial" w:cs="Arial"/>
          <w:spacing w:val="-6"/>
          <w:sz w:val="20"/>
          <w:szCs w:val="20"/>
        </w:rPr>
        <w:t xml:space="preserve"> </w:t>
      </w:r>
      <w:r w:rsidRPr="003435D6">
        <w:rPr>
          <w:rFonts w:ascii="Arial" w:hAnsi="Arial" w:cs="Arial"/>
          <w:sz w:val="20"/>
          <w:szCs w:val="20"/>
        </w:rPr>
        <w:t>for</w:t>
      </w:r>
      <w:r w:rsidRPr="003435D6">
        <w:rPr>
          <w:rFonts w:ascii="Arial" w:hAnsi="Arial" w:cs="Arial"/>
          <w:spacing w:val="-5"/>
          <w:sz w:val="20"/>
          <w:szCs w:val="20"/>
        </w:rPr>
        <w:t xml:space="preserve"> </w:t>
      </w:r>
      <w:r w:rsidRPr="003435D6">
        <w:rPr>
          <w:rFonts w:ascii="Arial" w:hAnsi="Arial" w:cs="Arial"/>
          <w:sz w:val="20"/>
          <w:szCs w:val="20"/>
        </w:rPr>
        <w:t>this</w:t>
      </w:r>
      <w:r w:rsidRPr="003435D6">
        <w:rPr>
          <w:rFonts w:ascii="Arial" w:hAnsi="Arial" w:cs="Arial"/>
          <w:spacing w:val="-5"/>
          <w:sz w:val="20"/>
          <w:szCs w:val="20"/>
        </w:rPr>
        <w:t xml:space="preserve"> </w:t>
      </w:r>
      <w:r w:rsidRPr="003435D6">
        <w:rPr>
          <w:rFonts w:ascii="Arial" w:hAnsi="Arial" w:cs="Arial"/>
          <w:sz w:val="20"/>
          <w:szCs w:val="20"/>
        </w:rPr>
        <w:t>syllabus</w:t>
      </w:r>
      <w:r w:rsidRPr="003435D6">
        <w:rPr>
          <w:rFonts w:ascii="Arial" w:hAnsi="Arial" w:cs="Arial"/>
          <w:spacing w:val="-5"/>
          <w:sz w:val="20"/>
          <w:szCs w:val="20"/>
        </w:rPr>
        <w:t xml:space="preserve"> </w:t>
      </w:r>
      <w:r w:rsidRPr="003435D6">
        <w:rPr>
          <w:rFonts w:ascii="Arial" w:hAnsi="Arial" w:cs="Arial"/>
          <w:sz w:val="20"/>
          <w:szCs w:val="20"/>
        </w:rPr>
        <w:t>are</w:t>
      </w:r>
      <w:r w:rsidRPr="003435D6">
        <w:rPr>
          <w:rFonts w:ascii="Arial" w:hAnsi="Arial" w:cs="Arial"/>
          <w:spacing w:val="-6"/>
          <w:sz w:val="20"/>
          <w:szCs w:val="20"/>
        </w:rPr>
        <w:t xml:space="preserve"> </w:t>
      </w:r>
      <w:r w:rsidRPr="003435D6">
        <w:rPr>
          <w:rFonts w:ascii="Arial" w:hAnsi="Arial" w:cs="Arial"/>
          <w:sz w:val="20"/>
          <w:szCs w:val="20"/>
        </w:rPr>
        <w:t>the</w:t>
      </w:r>
      <w:r w:rsidRPr="003435D6">
        <w:rPr>
          <w:rFonts w:ascii="Arial" w:hAnsi="Arial" w:cs="Arial"/>
          <w:spacing w:val="-4"/>
          <w:sz w:val="20"/>
          <w:szCs w:val="20"/>
        </w:rPr>
        <w:t xml:space="preserve"> </w:t>
      </w:r>
      <w:r w:rsidRPr="003435D6">
        <w:rPr>
          <w:rFonts w:ascii="Arial" w:hAnsi="Arial" w:cs="Arial"/>
          <w:sz w:val="20"/>
          <w:szCs w:val="20"/>
        </w:rPr>
        <w:t>ideal</w:t>
      </w:r>
      <w:r w:rsidRPr="003435D6">
        <w:rPr>
          <w:rFonts w:ascii="Arial" w:hAnsi="Arial" w:cs="Arial"/>
          <w:spacing w:val="-7"/>
          <w:sz w:val="20"/>
          <w:szCs w:val="20"/>
        </w:rPr>
        <w:t xml:space="preserve"> </w:t>
      </w:r>
      <w:r w:rsidRPr="003435D6">
        <w:rPr>
          <w:rFonts w:ascii="Arial" w:hAnsi="Arial" w:cs="Arial"/>
          <w:sz w:val="20"/>
          <w:szCs w:val="20"/>
        </w:rPr>
        <w:t>resource</w:t>
      </w:r>
      <w:r w:rsidRPr="003435D6">
        <w:rPr>
          <w:rFonts w:ascii="Arial" w:hAnsi="Arial" w:cs="Arial"/>
          <w:spacing w:val="-6"/>
          <w:sz w:val="20"/>
          <w:szCs w:val="20"/>
        </w:rPr>
        <w:t xml:space="preserve"> </w:t>
      </w:r>
      <w:r w:rsidRPr="003435D6">
        <w:rPr>
          <w:rFonts w:ascii="Arial" w:hAnsi="Arial" w:cs="Arial"/>
          <w:spacing w:val="1"/>
          <w:sz w:val="20"/>
          <w:szCs w:val="20"/>
        </w:rPr>
        <w:t>to</w:t>
      </w:r>
      <w:r w:rsidRPr="003435D6">
        <w:rPr>
          <w:rFonts w:ascii="Arial" w:hAnsi="Arial" w:cs="Arial"/>
          <w:spacing w:val="-7"/>
          <w:sz w:val="20"/>
          <w:szCs w:val="20"/>
        </w:rPr>
        <w:t xml:space="preserve"> </w:t>
      </w:r>
      <w:r w:rsidRPr="003435D6">
        <w:rPr>
          <w:rFonts w:ascii="Arial" w:hAnsi="Arial" w:cs="Arial"/>
          <w:spacing w:val="1"/>
          <w:sz w:val="20"/>
          <w:szCs w:val="20"/>
        </w:rPr>
        <w:t>be</w:t>
      </w:r>
      <w:r w:rsidRPr="003435D6">
        <w:rPr>
          <w:rFonts w:ascii="Arial" w:hAnsi="Arial" w:cs="Arial"/>
          <w:spacing w:val="-6"/>
          <w:sz w:val="20"/>
          <w:szCs w:val="20"/>
        </w:rPr>
        <w:t xml:space="preserve"> </w:t>
      </w:r>
      <w:r w:rsidRPr="003435D6">
        <w:rPr>
          <w:rFonts w:ascii="Arial" w:hAnsi="Arial" w:cs="Arial"/>
          <w:sz w:val="20"/>
          <w:szCs w:val="20"/>
        </w:rPr>
        <w:t>used</w:t>
      </w:r>
      <w:r w:rsidRPr="003435D6">
        <w:rPr>
          <w:rFonts w:ascii="Arial" w:hAnsi="Arial" w:cs="Arial"/>
          <w:spacing w:val="-6"/>
          <w:sz w:val="20"/>
          <w:szCs w:val="20"/>
        </w:rPr>
        <w:t xml:space="preserve"> </w:t>
      </w:r>
      <w:r w:rsidRPr="003435D6">
        <w:rPr>
          <w:rFonts w:ascii="Arial" w:hAnsi="Arial" w:cs="Arial"/>
          <w:sz w:val="20"/>
          <w:szCs w:val="20"/>
        </w:rPr>
        <w:t>alongside</w:t>
      </w:r>
      <w:r w:rsidRPr="003435D6">
        <w:rPr>
          <w:rFonts w:ascii="Arial" w:hAnsi="Arial" w:cs="Arial"/>
          <w:spacing w:val="-4"/>
          <w:sz w:val="20"/>
          <w:szCs w:val="20"/>
        </w:rPr>
        <w:t xml:space="preserve"> </w:t>
      </w:r>
      <w:r w:rsidRPr="003435D6">
        <w:rPr>
          <w:rFonts w:ascii="Arial" w:hAnsi="Arial" w:cs="Arial"/>
          <w:sz w:val="20"/>
          <w:szCs w:val="20"/>
        </w:rPr>
        <w:t>this</w:t>
      </w:r>
      <w:r w:rsidRPr="003435D6">
        <w:rPr>
          <w:rFonts w:ascii="Arial" w:hAnsi="Arial" w:cs="Arial"/>
          <w:spacing w:val="-5"/>
          <w:sz w:val="20"/>
          <w:szCs w:val="20"/>
        </w:rPr>
        <w:t xml:space="preserve"> </w:t>
      </w:r>
      <w:r w:rsidRPr="003435D6">
        <w:rPr>
          <w:rFonts w:ascii="Arial" w:hAnsi="Arial" w:cs="Arial"/>
          <w:sz w:val="20"/>
          <w:szCs w:val="20"/>
        </w:rPr>
        <w:t>scheme</w:t>
      </w:r>
      <w:r w:rsidRPr="003435D6">
        <w:rPr>
          <w:rFonts w:ascii="Arial" w:hAnsi="Arial" w:cs="Arial"/>
          <w:spacing w:val="-6"/>
          <w:sz w:val="20"/>
          <w:szCs w:val="20"/>
        </w:rPr>
        <w:t xml:space="preserve"> </w:t>
      </w:r>
      <w:r w:rsidRPr="003435D6">
        <w:rPr>
          <w:rFonts w:ascii="Arial" w:hAnsi="Arial" w:cs="Arial"/>
          <w:sz w:val="20"/>
          <w:szCs w:val="20"/>
        </w:rPr>
        <w:t>of</w:t>
      </w:r>
      <w:r w:rsidRPr="003435D6">
        <w:rPr>
          <w:rFonts w:ascii="Arial" w:hAnsi="Arial" w:cs="Arial"/>
          <w:spacing w:val="-4"/>
          <w:sz w:val="20"/>
          <w:szCs w:val="20"/>
        </w:rPr>
        <w:t xml:space="preserve"> </w:t>
      </w:r>
      <w:r w:rsidRPr="003435D6">
        <w:rPr>
          <w:rFonts w:ascii="Arial" w:hAnsi="Arial" w:cs="Arial"/>
          <w:sz w:val="20"/>
          <w:szCs w:val="20"/>
        </w:rPr>
        <w:t>work</w:t>
      </w:r>
      <w:r w:rsidRPr="003435D6">
        <w:rPr>
          <w:rFonts w:ascii="Arial" w:hAnsi="Arial" w:cs="Arial"/>
          <w:spacing w:val="-3"/>
          <w:sz w:val="20"/>
          <w:szCs w:val="20"/>
        </w:rPr>
        <w:t xml:space="preserve"> </w:t>
      </w:r>
      <w:r w:rsidRPr="003435D6">
        <w:rPr>
          <w:rFonts w:ascii="Arial" w:hAnsi="Arial" w:cs="Arial"/>
          <w:sz w:val="20"/>
          <w:szCs w:val="20"/>
        </w:rPr>
        <w:t>as</w:t>
      </w:r>
      <w:r w:rsidRPr="003435D6">
        <w:rPr>
          <w:rFonts w:ascii="Arial" w:hAnsi="Arial" w:cs="Arial"/>
          <w:spacing w:val="-5"/>
          <w:sz w:val="20"/>
          <w:szCs w:val="20"/>
        </w:rPr>
        <w:t xml:space="preserve"> </w:t>
      </w:r>
      <w:r w:rsidRPr="003435D6">
        <w:rPr>
          <w:rFonts w:ascii="Arial" w:hAnsi="Arial" w:cs="Arial"/>
          <w:sz w:val="20"/>
          <w:szCs w:val="20"/>
        </w:rPr>
        <w:t>they</w:t>
      </w:r>
      <w:r w:rsidRPr="003435D6">
        <w:rPr>
          <w:rFonts w:ascii="Arial" w:hAnsi="Arial" w:cs="Arial"/>
          <w:spacing w:val="-10"/>
          <w:sz w:val="20"/>
          <w:szCs w:val="20"/>
        </w:rPr>
        <w:t xml:space="preserve"> </w:t>
      </w:r>
      <w:r w:rsidRPr="003435D6">
        <w:rPr>
          <w:rFonts w:ascii="Arial" w:hAnsi="Arial" w:cs="Arial"/>
          <w:sz w:val="20"/>
          <w:szCs w:val="20"/>
        </w:rPr>
        <w:t>cover</w:t>
      </w:r>
      <w:r w:rsidRPr="003435D6">
        <w:rPr>
          <w:rFonts w:ascii="Arial" w:hAnsi="Arial" w:cs="Arial"/>
          <w:spacing w:val="-5"/>
          <w:sz w:val="20"/>
          <w:szCs w:val="20"/>
        </w:rPr>
        <w:t xml:space="preserve"> </w:t>
      </w:r>
      <w:r w:rsidRPr="003435D6">
        <w:rPr>
          <w:rFonts w:ascii="Arial" w:hAnsi="Arial" w:cs="Arial"/>
          <w:sz w:val="20"/>
          <w:szCs w:val="20"/>
        </w:rPr>
        <w:t>each</w:t>
      </w:r>
      <w:r w:rsidRPr="003435D6">
        <w:rPr>
          <w:rFonts w:ascii="Arial" w:hAnsi="Arial" w:cs="Arial"/>
          <w:spacing w:val="-4"/>
          <w:sz w:val="20"/>
          <w:szCs w:val="20"/>
        </w:rPr>
        <w:t xml:space="preserve"> </w:t>
      </w:r>
      <w:r w:rsidRPr="003435D6">
        <w:rPr>
          <w:rFonts w:ascii="Arial" w:hAnsi="Arial" w:cs="Arial"/>
          <w:sz w:val="20"/>
          <w:szCs w:val="20"/>
        </w:rPr>
        <w:t>learning</w:t>
      </w:r>
      <w:r w:rsidRPr="003435D6">
        <w:rPr>
          <w:rFonts w:ascii="Arial" w:hAnsi="Arial" w:cs="Arial"/>
          <w:spacing w:val="-6"/>
          <w:sz w:val="20"/>
          <w:szCs w:val="20"/>
        </w:rPr>
        <w:t xml:space="preserve"> </w:t>
      </w:r>
      <w:r w:rsidRPr="003435D6">
        <w:rPr>
          <w:rFonts w:ascii="Arial" w:hAnsi="Arial" w:cs="Arial"/>
          <w:sz w:val="20"/>
          <w:szCs w:val="20"/>
        </w:rPr>
        <w:t>objective. In addition to reading the syllabus, teachers should refer to the specimen assessment materials.</w:t>
      </w:r>
    </w:p>
    <w:p w14:paraId="078A11CB" w14:textId="135BBD3D" w:rsidR="003435D6" w:rsidRPr="003435D6" w:rsidRDefault="003435D6" w:rsidP="003435D6">
      <w:pPr>
        <w:spacing w:before="120" w:after="120" w:line="276" w:lineRule="auto"/>
        <w:rPr>
          <w:rFonts w:ascii="Arial" w:hAnsi="Arial" w:cs="Arial"/>
          <w:sz w:val="20"/>
          <w:szCs w:val="20"/>
        </w:rPr>
      </w:pPr>
      <w:r w:rsidRPr="003435D6">
        <w:rPr>
          <w:rFonts w:ascii="Arial" w:hAnsi="Arial" w:cs="Arial"/>
          <w:sz w:val="20"/>
          <w:szCs w:val="20"/>
        </w:rPr>
        <w:t>Suggested resources are</w:t>
      </w:r>
      <w:r w:rsidRPr="003435D6">
        <w:rPr>
          <w:rFonts w:ascii="Arial" w:hAnsi="Arial" w:cs="Arial"/>
          <w:spacing w:val="-4"/>
          <w:sz w:val="20"/>
          <w:szCs w:val="20"/>
        </w:rPr>
        <w:t xml:space="preserve"> </w:t>
      </w:r>
      <w:r w:rsidRPr="003435D6">
        <w:rPr>
          <w:rFonts w:ascii="Arial" w:hAnsi="Arial" w:cs="Arial"/>
          <w:sz w:val="20"/>
          <w:szCs w:val="20"/>
        </w:rPr>
        <w:t>listed</w:t>
      </w:r>
      <w:r w:rsidRPr="003435D6">
        <w:rPr>
          <w:rFonts w:ascii="Arial" w:hAnsi="Arial" w:cs="Arial"/>
          <w:spacing w:val="-8"/>
          <w:sz w:val="20"/>
          <w:szCs w:val="20"/>
        </w:rPr>
        <w:t xml:space="preserve"> on the</w:t>
      </w:r>
      <w:r w:rsidRPr="003435D6">
        <w:rPr>
          <w:rFonts w:ascii="Arial" w:hAnsi="Arial" w:cs="Arial"/>
          <w:spacing w:val="-6"/>
          <w:sz w:val="20"/>
          <w:szCs w:val="20"/>
        </w:rPr>
        <w:t xml:space="preserve"> </w:t>
      </w:r>
      <w:hyperlink r:id="rId20" w:history="1">
        <w:r w:rsidRPr="003435D6">
          <w:rPr>
            <w:rFonts w:ascii="Arial" w:hAnsi="Arial"/>
            <w:color w:val="4A4A4A"/>
            <w:sz w:val="20"/>
            <w:szCs w:val="20"/>
            <w:u w:val="single"/>
          </w:rPr>
          <w:t>School Support Hub</w:t>
        </w:r>
      </w:hyperlink>
      <w:r w:rsidRPr="003435D6">
        <w:rPr>
          <w:rFonts w:ascii="Arial" w:hAnsi="Arial"/>
          <w:color w:val="4A4A4A"/>
          <w:sz w:val="20"/>
          <w:szCs w:val="20"/>
          <w:u w:val="single"/>
        </w:rPr>
        <w:t>.</w:t>
      </w:r>
      <w:r w:rsidRPr="003435D6">
        <w:rPr>
          <w:rFonts w:ascii="Arial" w:hAnsi="Arial" w:cs="Arial"/>
          <w:spacing w:val="-1"/>
          <w:sz w:val="20"/>
          <w:szCs w:val="20"/>
        </w:rPr>
        <w:t xml:space="preserve"> These have not been through the Cambridge quality process but have been found suitable for use with various parts of the syllabus by teachers. This resource list includes website links providing direct access to internet resources.</w:t>
      </w:r>
    </w:p>
    <w:p w14:paraId="56D94BB2" w14:textId="77777777" w:rsidR="003435D6" w:rsidRPr="003435D6" w:rsidRDefault="00B42612" w:rsidP="003435D6">
      <w:pPr>
        <w:spacing w:before="120" w:after="120" w:line="276" w:lineRule="auto"/>
        <w:rPr>
          <w:rFonts w:ascii="Arial" w:hAnsi="Arial"/>
          <w:sz w:val="20"/>
          <w:szCs w:val="20"/>
        </w:rPr>
      </w:pPr>
      <w:hyperlink r:id="rId21" w:history="1">
        <w:r w:rsidR="003435D6" w:rsidRPr="003435D6">
          <w:rPr>
            <w:rFonts w:ascii="Arial" w:hAnsi="Arial"/>
            <w:color w:val="4A4A4A"/>
            <w:sz w:val="20"/>
            <w:szCs w:val="20"/>
            <w:u w:val="single"/>
          </w:rPr>
          <w:t>Tools to support remote teaching and learning</w:t>
        </w:r>
      </w:hyperlink>
      <w:r w:rsidR="003435D6" w:rsidRPr="003435D6">
        <w:rPr>
          <w:rFonts w:ascii="Arial" w:hAnsi="Arial"/>
          <w:color w:val="4A4A4A"/>
          <w:sz w:val="20"/>
          <w:szCs w:val="20"/>
        </w:rPr>
        <w:t xml:space="preserve"> </w:t>
      </w:r>
      <w:r w:rsidR="003435D6" w:rsidRPr="003435D6">
        <w:rPr>
          <w:rFonts w:ascii="Arial" w:hAnsi="Arial"/>
          <w:sz w:val="20"/>
          <w:szCs w:val="20"/>
        </w:rPr>
        <w:t>– to find out about and explore the various online tools available for teachers and learners.</w:t>
      </w:r>
    </w:p>
    <w:p w14:paraId="29A84553" w14:textId="77777777" w:rsidR="003435D6" w:rsidRPr="003435D6" w:rsidRDefault="003435D6" w:rsidP="003435D6">
      <w:pPr>
        <w:spacing w:before="120" w:after="120" w:line="276" w:lineRule="auto"/>
        <w:outlineLvl w:val="1"/>
        <w:rPr>
          <w:rFonts w:ascii="Arial" w:hAnsi="Arial" w:cs="Arial"/>
          <w:i/>
          <w:color w:val="EA5B0C"/>
          <w:spacing w:val="-1"/>
          <w:szCs w:val="20"/>
        </w:rPr>
      </w:pPr>
      <w:r w:rsidRPr="003435D6">
        <w:rPr>
          <w:rFonts w:ascii="Arial" w:hAnsi="Arial" w:cs="Arial"/>
          <w:color w:val="EA5B0C"/>
          <w:szCs w:val="20"/>
        </w:rPr>
        <w:t>School Support Hub</w:t>
      </w:r>
    </w:p>
    <w:p w14:paraId="37784257" w14:textId="77777777" w:rsidR="003435D6" w:rsidRPr="003435D6" w:rsidRDefault="00B42612" w:rsidP="003435D6">
      <w:pPr>
        <w:spacing w:before="120" w:after="120" w:line="276" w:lineRule="auto"/>
        <w:rPr>
          <w:rFonts w:ascii="Arial" w:hAnsi="Arial" w:cs="Arial"/>
          <w:sz w:val="20"/>
          <w:szCs w:val="20"/>
        </w:rPr>
      </w:pPr>
      <w:hyperlink r:id="rId22" w:history="1">
        <w:r w:rsidR="003435D6" w:rsidRPr="003435D6">
          <w:rPr>
            <w:rFonts w:ascii="Arial" w:hAnsi="Arial"/>
            <w:color w:val="4A4A4A"/>
            <w:sz w:val="20"/>
            <w:szCs w:val="20"/>
            <w:u w:val="single"/>
          </w:rPr>
          <w:t>School Support Hub</w:t>
        </w:r>
      </w:hyperlink>
      <w:r w:rsidR="003435D6" w:rsidRPr="003435D6">
        <w:rPr>
          <w:rFonts w:ascii="Arial" w:hAnsi="Arial"/>
          <w:color w:val="4A4A4A"/>
          <w:sz w:val="20"/>
          <w:szCs w:val="20"/>
        </w:rPr>
        <w:t xml:space="preserve"> </w:t>
      </w:r>
      <w:r w:rsidR="003435D6" w:rsidRPr="003435D6">
        <w:rPr>
          <w:rFonts w:ascii="Arial" w:hAnsi="Arial" w:cs="Arial"/>
          <w:color w:val="000000"/>
          <w:spacing w:val="-1"/>
          <w:sz w:val="20"/>
          <w:szCs w:val="20"/>
        </w:rPr>
        <w:t>i</w:t>
      </w:r>
      <w:r w:rsidR="003435D6" w:rsidRPr="003435D6">
        <w:rPr>
          <w:rFonts w:ascii="Arial" w:hAnsi="Arial" w:cs="Arial"/>
          <w:spacing w:val="-1"/>
          <w:sz w:val="20"/>
          <w:szCs w:val="20"/>
        </w:rPr>
        <w:t>s</w:t>
      </w:r>
      <w:r w:rsidR="003435D6" w:rsidRPr="003435D6">
        <w:rPr>
          <w:rFonts w:ascii="Arial" w:hAnsi="Arial" w:cs="Arial"/>
          <w:spacing w:val="-7"/>
          <w:sz w:val="20"/>
          <w:szCs w:val="20"/>
        </w:rPr>
        <w:t xml:space="preserve"> </w:t>
      </w:r>
      <w:r w:rsidR="003435D6" w:rsidRPr="003435D6">
        <w:rPr>
          <w:rFonts w:ascii="Arial" w:hAnsi="Arial" w:cs="Arial"/>
          <w:sz w:val="20"/>
          <w:szCs w:val="20"/>
        </w:rPr>
        <w:t>a</w:t>
      </w:r>
      <w:r w:rsidR="003435D6" w:rsidRPr="003435D6">
        <w:rPr>
          <w:rFonts w:ascii="Arial" w:hAnsi="Arial" w:cs="Arial"/>
          <w:spacing w:val="-8"/>
          <w:sz w:val="20"/>
          <w:szCs w:val="20"/>
        </w:rPr>
        <w:t xml:space="preserve"> </w:t>
      </w:r>
      <w:r w:rsidR="003435D6" w:rsidRPr="003435D6">
        <w:rPr>
          <w:rFonts w:ascii="Arial" w:hAnsi="Arial" w:cs="Arial"/>
          <w:sz w:val="20"/>
          <w:szCs w:val="20"/>
        </w:rPr>
        <w:t>secure</w:t>
      </w:r>
      <w:r w:rsidR="003435D6" w:rsidRPr="003435D6">
        <w:rPr>
          <w:rFonts w:ascii="Arial" w:hAnsi="Arial" w:cs="Arial"/>
          <w:spacing w:val="-7"/>
          <w:sz w:val="20"/>
          <w:szCs w:val="20"/>
        </w:rPr>
        <w:t xml:space="preserve"> </w:t>
      </w:r>
      <w:r w:rsidR="003435D6" w:rsidRPr="003435D6">
        <w:rPr>
          <w:rFonts w:ascii="Arial" w:hAnsi="Arial" w:cs="Arial"/>
          <w:sz w:val="20"/>
          <w:szCs w:val="20"/>
        </w:rPr>
        <w:t>online</w:t>
      </w:r>
      <w:r w:rsidR="003435D6" w:rsidRPr="003435D6">
        <w:rPr>
          <w:rFonts w:ascii="Arial" w:hAnsi="Arial" w:cs="Arial"/>
          <w:spacing w:val="-8"/>
          <w:sz w:val="20"/>
          <w:szCs w:val="20"/>
        </w:rPr>
        <w:t xml:space="preserve"> </w:t>
      </w:r>
      <w:r w:rsidR="003435D6" w:rsidRPr="003435D6">
        <w:rPr>
          <w:rFonts w:ascii="Arial" w:hAnsi="Arial" w:cs="Arial"/>
          <w:sz w:val="20"/>
          <w:szCs w:val="20"/>
        </w:rPr>
        <w:t>resource</w:t>
      </w:r>
      <w:r w:rsidR="003435D6" w:rsidRPr="003435D6">
        <w:rPr>
          <w:rFonts w:ascii="Arial" w:hAnsi="Arial" w:cs="Arial"/>
          <w:spacing w:val="-8"/>
          <w:sz w:val="20"/>
          <w:szCs w:val="20"/>
        </w:rPr>
        <w:t xml:space="preserve"> </w:t>
      </w:r>
      <w:r w:rsidR="003435D6" w:rsidRPr="003435D6">
        <w:rPr>
          <w:rFonts w:ascii="Arial" w:hAnsi="Arial" w:cs="Arial"/>
          <w:sz w:val="20"/>
          <w:szCs w:val="20"/>
        </w:rPr>
        <w:t>bank</w:t>
      </w:r>
      <w:r w:rsidR="003435D6" w:rsidRPr="003435D6">
        <w:rPr>
          <w:rFonts w:ascii="Arial" w:hAnsi="Arial" w:cs="Arial"/>
          <w:spacing w:val="-4"/>
          <w:sz w:val="20"/>
          <w:szCs w:val="20"/>
        </w:rPr>
        <w:t xml:space="preserve"> </w:t>
      </w:r>
      <w:r w:rsidR="003435D6" w:rsidRPr="003435D6">
        <w:rPr>
          <w:rFonts w:ascii="Arial" w:hAnsi="Arial" w:cs="Arial"/>
          <w:spacing w:val="-1"/>
          <w:sz w:val="20"/>
          <w:szCs w:val="20"/>
        </w:rPr>
        <w:t>and</w:t>
      </w:r>
      <w:r w:rsidR="003435D6" w:rsidRPr="003435D6">
        <w:rPr>
          <w:rFonts w:ascii="Arial" w:hAnsi="Arial" w:cs="Arial"/>
          <w:spacing w:val="-7"/>
          <w:sz w:val="20"/>
          <w:szCs w:val="20"/>
        </w:rPr>
        <w:t xml:space="preserve"> </w:t>
      </w:r>
      <w:r w:rsidR="003435D6" w:rsidRPr="003435D6">
        <w:rPr>
          <w:rFonts w:ascii="Arial" w:hAnsi="Arial" w:cs="Arial"/>
          <w:sz w:val="20"/>
          <w:szCs w:val="20"/>
        </w:rPr>
        <w:t>community</w:t>
      </w:r>
      <w:r w:rsidR="003435D6" w:rsidRPr="003435D6">
        <w:rPr>
          <w:rFonts w:ascii="Arial" w:hAnsi="Arial" w:cs="Arial"/>
          <w:spacing w:val="-10"/>
          <w:sz w:val="20"/>
          <w:szCs w:val="20"/>
        </w:rPr>
        <w:t xml:space="preserve"> </w:t>
      </w:r>
      <w:r w:rsidR="003435D6" w:rsidRPr="003435D6">
        <w:rPr>
          <w:rFonts w:ascii="Arial" w:hAnsi="Arial" w:cs="Arial"/>
          <w:sz w:val="20"/>
          <w:szCs w:val="20"/>
        </w:rPr>
        <w:t>forum</w:t>
      </w:r>
      <w:r w:rsidR="003435D6" w:rsidRPr="003435D6">
        <w:rPr>
          <w:rFonts w:ascii="Arial" w:hAnsi="Arial" w:cs="Arial"/>
          <w:spacing w:val="-4"/>
          <w:sz w:val="20"/>
          <w:szCs w:val="20"/>
        </w:rPr>
        <w:t xml:space="preserve"> </w:t>
      </w:r>
      <w:r w:rsidR="003435D6" w:rsidRPr="003435D6">
        <w:rPr>
          <w:rFonts w:ascii="Arial" w:hAnsi="Arial" w:cs="Arial"/>
          <w:sz w:val="20"/>
          <w:szCs w:val="20"/>
        </w:rPr>
        <w:t>for</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Cambridge</w:t>
      </w:r>
      <w:r w:rsidR="003435D6" w:rsidRPr="003435D6">
        <w:rPr>
          <w:rFonts w:ascii="Arial" w:hAnsi="Arial" w:cs="Arial"/>
          <w:spacing w:val="-8"/>
          <w:sz w:val="20"/>
          <w:szCs w:val="20"/>
        </w:rPr>
        <w:t xml:space="preserve"> </w:t>
      </w:r>
      <w:r w:rsidR="003435D6" w:rsidRPr="003435D6">
        <w:rPr>
          <w:rFonts w:ascii="Arial" w:hAnsi="Arial" w:cs="Arial"/>
          <w:sz w:val="20"/>
          <w:szCs w:val="20"/>
        </w:rPr>
        <w:t>teachers,</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where</w:t>
      </w:r>
      <w:r w:rsidR="003435D6" w:rsidRPr="003435D6">
        <w:rPr>
          <w:rFonts w:ascii="Arial" w:hAnsi="Arial" w:cs="Arial"/>
          <w:spacing w:val="-3"/>
          <w:sz w:val="20"/>
          <w:szCs w:val="20"/>
        </w:rPr>
        <w:t xml:space="preserve"> </w:t>
      </w:r>
      <w:r w:rsidR="003435D6" w:rsidRPr="003435D6">
        <w:rPr>
          <w:rFonts w:ascii="Arial" w:hAnsi="Arial" w:cs="Arial"/>
          <w:spacing w:val="-2"/>
          <w:sz w:val="20"/>
          <w:szCs w:val="20"/>
        </w:rPr>
        <w:t>you</w:t>
      </w:r>
      <w:r w:rsidR="003435D6" w:rsidRPr="003435D6">
        <w:rPr>
          <w:rFonts w:ascii="Arial" w:hAnsi="Arial" w:cs="Arial"/>
          <w:spacing w:val="-6"/>
          <w:sz w:val="20"/>
          <w:szCs w:val="20"/>
        </w:rPr>
        <w:t xml:space="preserve"> </w:t>
      </w:r>
      <w:r w:rsidR="003435D6" w:rsidRPr="003435D6">
        <w:rPr>
          <w:rFonts w:ascii="Arial" w:hAnsi="Arial" w:cs="Arial"/>
          <w:sz w:val="20"/>
          <w:szCs w:val="20"/>
        </w:rPr>
        <w:t>can</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download</w:t>
      </w:r>
      <w:r w:rsidR="003435D6" w:rsidRPr="003435D6">
        <w:rPr>
          <w:rFonts w:ascii="Arial" w:hAnsi="Arial" w:cs="Arial"/>
          <w:spacing w:val="-6"/>
          <w:sz w:val="20"/>
          <w:szCs w:val="20"/>
        </w:rPr>
        <w:t xml:space="preserve"> </w:t>
      </w:r>
      <w:r w:rsidR="003435D6" w:rsidRPr="003435D6">
        <w:rPr>
          <w:rFonts w:ascii="Arial" w:hAnsi="Arial" w:cs="Arial"/>
          <w:sz w:val="20"/>
          <w:szCs w:val="20"/>
        </w:rPr>
        <w:t>specimen</w:t>
      </w:r>
      <w:r w:rsidR="003435D6" w:rsidRPr="003435D6">
        <w:rPr>
          <w:rFonts w:ascii="Arial" w:hAnsi="Arial" w:cs="Arial"/>
          <w:spacing w:val="-8"/>
          <w:sz w:val="20"/>
          <w:szCs w:val="20"/>
        </w:rPr>
        <w:t xml:space="preserve"> </w:t>
      </w:r>
      <w:r w:rsidR="003435D6" w:rsidRPr="003435D6">
        <w:rPr>
          <w:rFonts w:ascii="Arial" w:hAnsi="Arial" w:cs="Arial"/>
          <w:sz w:val="20"/>
          <w:szCs w:val="20"/>
        </w:rPr>
        <w:t xml:space="preserve">and </w:t>
      </w:r>
      <w:r w:rsidR="003435D6" w:rsidRPr="003435D6">
        <w:rPr>
          <w:rFonts w:ascii="Arial" w:hAnsi="Arial" w:cs="Arial"/>
          <w:spacing w:val="-1"/>
          <w:sz w:val="20"/>
          <w:szCs w:val="20"/>
        </w:rPr>
        <w:t>past</w:t>
      </w:r>
      <w:r w:rsidR="003435D6" w:rsidRPr="003435D6">
        <w:rPr>
          <w:rFonts w:ascii="Arial" w:hAnsi="Arial" w:cs="Arial"/>
          <w:spacing w:val="-8"/>
          <w:sz w:val="20"/>
          <w:szCs w:val="20"/>
        </w:rPr>
        <w:t xml:space="preserve"> </w:t>
      </w:r>
      <w:r w:rsidR="003435D6" w:rsidRPr="003435D6">
        <w:rPr>
          <w:rFonts w:ascii="Arial" w:hAnsi="Arial" w:cs="Arial"/>
          <w:sz w:val="20"/>
          <w:szCs w:val="20"/>
        </w:rPr>
        <w:t>question</w:t>
      </w:r>
      <w:r w:rsidR="003435D6" w:rsidRPr="003435D6">
        <w:rPr>
          <w:rFonts w:ascii="Arial" w:hAnsi="Arial" w:cs="Arial"/>
          <w:spacing w:val="-7"/>
          <w:sz w:val="20"/>
          <w:szCs w:val="20"/>
        </w:rPr>
        <w:t xml:space="preserve"> </w:t>
      </w:r>
      <w:r w:rsidR="003435D6" w:rsidRPr="003435D6">
        <w:rPr>
          <w:rFonts w:ascii="Arial" w:hAnsi="Arial" w:cs="Arial"/>
          <w:sz w:val="20"/>
          <w:szCs w:val="20"/>
        </w:rPr>
        <w:t>papers,</w:t>
      </w:r>
      <w:r w:rsidR="003435D6" w:rsidRPr="003435D6">
        <w:rPr>
          <w:rFonts w:ascii="Arial" w:hAnsi="Arial" w:cs="Arial"/>
          <w:spacing w:val="-7"/>
          <w:sz w:val="20"/>
          <w:szCs w:val="20"/>
        </w:rPr>
        <w:t xml:space="preserve"> </w:t>
      </w:r>
      <w:r w:rsidR="003435D6" w:rsidRPr="003435D6">
        <w:rPr>
          <w:rFonts w:ascii="Arial" w:hAnsi="Arial" w:cs="Arial"/>
          <w:sz w:val="20"/>
          <w:szCs w:val="20"/>
        </w:rPr>
        <w:t>mark</w:t>
      </w:r>
      <w:r w:rsidR="003435D6" w:rsidRPr="003435D6">
        <w:rPr>
          <w:rFonts w:ascii="Arial" w:hAnsi="Arial" w:cs="Arial"/>
          <w:spacing w:val="-6"/>
          <w:sz w:val="20"/>
          <w:szCs w:val="20"/>
        </w:rPr>
        <w:t xml:space="preserve"> </w:t>
      </w:r>
      <w:r w:rsidR="003435D6" w:rsidRPr="003435D6">
        <w:rPr>
          <w:rFonts w:ascii="Arial" w:hAnsi="Arial" w:cs="Arial"/>
          <w:sz w:val="20"/>
          <w:szCs w:val="20"/>
        </w:rPr>
        <w:t>schemes</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and</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other teaching and learning</w:t>
      </w:r>
      <w:r w:rsidR="003435D6" w:rsidRPr="003435D6">
        <w:rPr>
          <w:rFonts w:ascii="Arial" w:hAnsi="Arial" w:cs="Arial"/>
          <w:spacing w:val="-7"/>
          <w:sz w:val="20"/>
          <w:szCs w:val="20"/>
        </w:rPr>
        <w:t xml:space="preserve"> </w:t>
      </w:r>
      <w:r w:rsidR="003435D6" w:rsidRPr="003435D6">
        <w:rPr>
          <w:rFonts w:ascii="Arial" w:hAnsi="Arial" w:cs="Arial"/>
          <w:sz w:val="20"/>
          <w:szCs w:val="20"/>
        </w:rPr>
        <w:t>resources.</w:t>
      </w:r>
      <w:r w:rsidR="003435D6" w:rsidRPr="003435D6">
        <w:rPr>
          <w:rFonts w:ascii="Arial" w:hAnsi="Arial" w:cs="Arial"/>
          <w:spacing w:val="-11"/>
          <w:sz w:val="20"/>
          <w:szCs w:val="20"/>
        </w:rPr>
        <w:t xml:space="preserve"> </w:t>
      </w:r>
      <w:r w:rsidR="003435D6" w:rsidRPr="003435D6">
        <w:rPr>
          <w:rFonts w:ascii="Arial" w:hAnsi="Arial" w:cs="Arial"/>
          <w:spacing w:val="4"/>
          <w:sz w:val="20"/>
          <w:szCs w:val="20"/>
        </w:rPr>
        <w:t>We</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also</w:t>
      </w:r>
      <w:r w:rsidR="003435D6" w:rsidRPr="003435D6">
        <w:rPr>
          <w:rFonts w:ascii="Arial" w:hAnsi="Arial" w:cs="Arial"/>
          <w:spacing w:val="-7"/>
          <w:sz w:val="20"/>
          <w:szCs w:val="20"/>
        </w:rPr>
        <w:t xml:space="preserve"> </w:t>
      </w:r>
      <w:r w:rsidR="003435D6" w:rsidRPr="003435D6">
        <w:rPr>
          <w:rFonts w:ascii="Arial" w:hAnsi="Arial" w:cs="Arial"/>
          <w:sz w:val="20"/>
          <w:szCs w:val="20"/>
        </w:rPr>
        <w:t>offer</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online</w:t>
      </w:r>
      <w:r w:rsidR="003435D6" w:rsidRPr="003435D6">
        <w:rPr>
          <w:rFonts w:ascii="Arial" w:hAnsi="Arial" w:cs="Arial"/>
          <w:spacing w:val="-8"/>
          <w:sz w:val="20"/>
          <w:szCs w:val="20"/>
        </w:rPr>
        <w:t xml:space="preserve"> </w:t>
      </w:r>
      <w:r w:rsidR="003435D6" w:rsidRPr="003435D6">
        <w:rPr>
          <w:rFonts w:ascii="Arial" w:hAnsi="Arial" w:cs="Arial"/>
          <w:sz w:val="20"/>
          <w:szCs w:val="20"/>
        </w:rPr>
        <w:t>and</w:t>
      </w:r>
      <w:r w:rsidR="003435D6" w:rsidRPr="003435D6">
        <w:rPr>
          <w:rFonts w:ascii="Arial" w:hAnsi="Arial" w:cs="Arial"/>
          <w:spacing w:val="-7"/>
          <w:sz w:val="20"/>
          <w:szCs w:val="20"/>
        </w:rPr>
        <w:t xml:space="preserve"> </w:t>
      </w:r>
      <w:r w:rsidR="003435D6" w:rsidRPr="003435D6">
        <w:rPr>
          <w:rFonts w:ascii="Arial" w:hAnsi="Arial" w:cs="Arial"/>
          <w:sz w:val="20"/>
          <w:szCs w:val="20"/>
        </w:rPr>
        <w:t>face-to-face</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training;</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details</w:t>
      </w:r>
      <w:r w:rsidR="003435D6" w:rsidRPr="003435D6">
        <w:rPr>
          <w:rFonts w:ascii="Arial" w:hAnsi="Arial" w:cs="Arial"/>
          <w:spacing w:val="-3"/>
          <w:sz w:val="20"/>
          <w:szCs w:val="20"/>
        </w:rPr>
        <w:t xml:space="preserve"> </w:t>
      </w:r>
      <w:r w:rsidR="003435D6" w:rsidRPr="003435D6">
        <w:rPr>
          <w:rFonts w:ascii="Arial" w:hAnsi="Arial" w:cs="Arial"/>
          <w:spacing w:val="-1"/>
          <w:sz w:val="20"/>
          <w:szCs w:val="20"/>
        </w:rPr>
        <w:t>of</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forthcoming</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training</w:t>
      </w:r>
      <w:r w:rsidR="003435D6" w:rsidRPr="003435D6">
        <w:rPr>
          <w:rFonts w:ascii="Arial" w:hAnsi="Arial" w:cs="Arial"/>
          <w:spacing w:val="-4"/>
          <w:sz w:val="20"/>
          <w:szCs w:val="20"/>
        </w:rPr>
        <w:t xml:space="preserve"> </w:t>
      </w:r>
      <w:r w:rsidR="003435D6" w:rsidRPr="003435D6">
        <w:rPr>
          <w:rFonts w:ascii="Arial" w:hAnsi="Arial" w:cs="Arial"/>
          <w:spacing w:val="-1"/>
          <w:sz w:val="20"/>
          <w:szCs w:val="20"/>
        </w:rPr>
        <w:t>opportunities</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are</w:t>
      </w:r>
      <w:r w:rsidR="003435D6" w:rsidRPr="003435D6">
        <w:rPr>
          <w:rFonts w:ascii="Arial" w:hAnsi="Arial" w:cs="Arial"/>
          <w:spacing w:val="-8"/>
          <w:sz w:val="20"/>
          <w:szCs w:val="20"/>
        </w:rPr>
        <w:t xml:space="preserve"> </w:t>
      </w:r>
      <w:r w:rsidR="003435D6" w:rsidRPr="003435D6">
        <w:rPr>
          <w:rFonts w:ascii="Arial" w:hAnsi="Arial" w:cs="Arial"/>
          <w:sz w:val="20"/>
          <w:szCs w:val="20"/>
        </w:rPr>
        <w:t>posted</w:t>
      </w:r>
      <w:r w:rsidR="003435D6" w:rsidRPr="003435D6">
        <w:rPr>
          <w:rFonts w:ascii="Arial" w:hAnsi="Arial" w:cs="Arial"/>
          <w:spacing w:val="-5"/>
          <w:sz w:val="20"/>
          <w:szCs w:val="20"/>
        </w:rPr>
        <w:t xml:space="preserve"> </w:t>
      </w:r>
      <w:r w:rsidR="003435D6" w:rsidRPr="003435D6">
        <w:rPr>
          <w:rFonts w:ascii="Arial" w:hAnsi="Arial" w:cs="Arial"/>
          <w:sz w:val="20"/>
          <w:szCs w:val="20"/>
        </w:rPr>
        <w:t>online. This</w:t>
      </w:r>
      <w:r w:rsidR="003435D6" w:rsidRPr="003435D6">
        <w:rPr>
          <w:rFonts w:ascii="Arial" w:hAnsi="Arial" w:cs="Arial"/>
          <w:spacing w:val="-6"/>
          <w:sz w:val="20"/>
          <w:szCs w:val="20"/>
        </w:rPr>
        <w:t xml:space="preserve"> </w:t>
      </w:r>
      <w:r w:rsidR="003435D6" w:rsidRPr="003435D6">
        <w:rPr>
          <w:rFonts w:ascii="Arial" w:hAnsi="Arial" w:cs="Arial"/>
          <w:sz w:val="20"/>
          <w:szCs w:val="20"/>
        </w:rPr>
        <w:t>scheme</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of</w:t>
      </w:r>
      <w:r w:rsidR="003435D6" w:rsidRPr="003435D6">
        <w:rPr>
          <w:rFonts w:ascii="Arial" w:hAnsi="Arial" w:cs="Arial"/>
          <w:spacing w:val="-4"/>
          <w:sz w:val="20"/>
          <w:szCs w:val="20"/>
        </w:rPr>
        <w:t xml:space="preserve"> </w:t>
      </w:r>
      <w:r w:rsidR="003435D6" w:rsidRPr="003435D6">
        <w:rPr>
          <w:rFonts w:ascii="Arial" w:hAnsi="Arial" w:cs="Arial"/>
          <w:spacing w:val="-1"/>
          <w:sz w:val="20"/>
          <w:szCs w:val="20"/>
        </w:rPr>
        <w:t>work</w:t>
      </w:r>
      <w:r w:rsidR="003435D6" w:rsidRPr="003435D6">
        <w:rPr>
          <w:rFonts w:ascii="Arial" w:hAnsi="Arial" w:cs="Arial"/>
          <w:spacing w:val="-3"/>
          <w:sz w:val="20"/>
          <w:szCs w:val="20"/>
        </w:rPr>
        <w:t xml:space="preserve"> </w:t>
      </w:r>
      <w:r w:rsidR="003435D6" w:rsidRPr="003435D6">
        <w:rPr>
          <w:rFonts w:ascii="Arial" w:hAnsi="Arial" w:cs="Arial"/>
          <w:spacing w:val="-1"/>
          <w:sz w:val="20"/>
          <w:szCs w:val="20"/>
        </w:rPr>
        <w:t>is</w:t>
      </w:r>
      <w:r w:rsidR="003435D6" w:rsidRPr="003435D6">
        <w:rPr>
          <w:rFonts w:ascii="Arial" w:hAnsi="Arial" w:cs="Arial"/>
          <w:spacing w:val="-5"/>
          <w:sz w:val="20"/>
          <w:szCs w:val="20"/>
        </w:rPr>
        <w:t xml:space="preserve"> </w:t>
      </w:r>
      <w:r w:rsidR="003435D6" w:rsidRPr="003435D6">
        <w:rPr>
          <w:rFonts w:ascii="Arial" w:hAnsi="Arial" w:cs="Arial"/>
          <w:spacing w:val="-1"/>
          <w:sz w:val="20"/>
          <w:szCs w:val="20"/>
        </w:rPr>
        <w:t>available</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as</w:t>
      </w:r>
      <w:r w:rsidR="003435D6" w:rsidRPr="003435D6">
        <w:rPr>
          <w:rFonts w:ascii="Arial" w:hAnsi="Arial" w:cs="Arial"/>
          <w:spacing w:val="-3"/>
          <w:sz w:val="20"/>
          <w:szCs w:val="20"/>
        </w:rPr>
        <w:t xml:space="preserve"> </w:t>
      </w:r>
      <w:r w:rsidR="003435D6" w:rsidRPr="003435D6">
        <w:rPr>
          <w:rFonts w:ascii="Arial" w:hAnsi="Arial" w:cs="Arial"/>
          <w:spacing w:val="-1"/>
          <w:sz w:val="20"/>
          <w:szCs w:val="20"/>
        </w:rPr>
        <w:t>PDF</w:t>
      </w:r>
      <w:r w:rsidR="003435D6" w:rsidRPr="003435D6">
        <w:rPr>
          <w:rFonts w:ascii="Arial" w:hAnsi="Arial" w:cs="Arial"/>
          <w:spacing w:val="-5"/>
          <w:sz w:val="20"/>
          <w:szCs w:val="20"/>
        </w:rPr>
        <w:t xml:space="preserve"> </w:t>
      </w:r>
      <w:r w:rsidR="003435D6" w:rsidRPr="003435D6">
        <w:rPr>
          <w:rFonts w:ascii="Arial" w:hAnsi="Arial" w:cs="Arial"/>
          <w:sz w:val="20"/>
          <w:szCs w:val="20"/>
        </w:rPr>
        <w:t>and</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an</w:t>
      </w:r>
      <w:r w:rsidR="003435D6" w:rsidRPr="003435D6">
        <w:rPr>
          <w:rFonts w:ascii="Arial" w:hAnsi="Arial" w:cs="Arial"/>
          <w:spacing w:val="-6"/>
          <w:sz w:val="20"/>
          <w:szCs w:val="20"/>
        </w:rPr>
        <w:t xml:space="preserve"> </w:t>
      </w:r>
      <w:r w:rsidR="003435D6" w:rsidRPr="003435D6">
        <w:rPr>
          <w:rFonts w:ascii="Arial" w:hAnsi="Arial" w:cs="Arial"/>
          <w:sz w:val="20"/>
          <w:szCs w:val="20"/>
        </w:rPr>
        <w:t>editable</w:t>
      </w:r>
      <w:r w:rsidR="003435D6" w:rsidRPr="003435D6">
        <w:rPr>
          <w:rFonts w:ascii="Arial" w:hAnsi="Arial" w:cs="Arial"/>
          <w:spacing w:val="-5"/>
          <w:sz w:val="20"/>
          <w:szCs w:val="20"/>
        </w:rPr>
        <w:t xml:space="preserve"> </w:t>
      </w:r>
      <w:r w:rsidR="003435D6" w:rsidRPr="003435D6">
        <w:rPr>
          <w:rFonts w:ascii="Arial" w:hAnsi="Arial" w:cs="Arial"/>
          <w:spacing w:val="-1"/>
          <w:sz w:val="20"/>
          <w:szCs w:val="20"/>
        </w:rPr>
        <w:t>version</w:t>
      </w:r>
      <w:r w:rsidR="003435D6" w:rsidRPr="003435D6">
        <w:rPr>
          <w:rFonts w:ascii="Arial" w:hAnsi="Arial" w:cs="Arial"/>
          <w:spacing w:val="-4"/>
          <w:sz w:val="20"/>
          <w:szCs w:val="20"/>
        </w:rPr>
        <w:t xml:space="preserve"> </w:t>
      </w:r>
      <w:r w:rsidR="003435D6" w:rsidRPr="003435D6">
        <w:rPr>
          <w:rFonts w:ascii="Arial" w:hAnsi="Arial" w:cs="Arial"/>
          <w:spacing w:val="-1"/>
          <w:sz w:val="20"/>
          <w:szCs w:val="20"/>
        </w:rPr>
        <w:t>in</w:t>
      </w:r>
      <w:r w:rsidR="003435D6" w:rsidRPr="003435D6">
        <w:rPr>
          <w:rFonts w:ascii="Arial" w:hAnsi="Arial" w:cs="Arial"/>
          <w:spacing w:val="-4"/>
          <w:sz w:val="20"/>
          <w:szCs w:val="20"/>
        </w:rPr>
        <w:t xml:space="preserve"> </w:t>
      </w:r>
      <w:r w:rsidR="003435D6" w:rsidRPr="003435D6">
        <w:rPr>
          <w:rFonts w:ascii="Arial" w:hAnsi="Arial" w:cs="Arial"/>
          <w:sz w:val="20"/>
          <w:szCs w:val="20"/>
        </w:rPr>
        <w:t>Microsoft</w:t>
      </w:r>
      <w:r w:rsidR="003435D6" w:rsidRPr="003435D6">
        <w:rPr>
          <w:rFonts w:ascii="Arial" w:hAnsi="Arial" w:cs="Arial"/>
          <w:spacing w:val="-11"/>
          <w:sz w:val="20"/>
          <w:szCs w:val="20"/>
        </w:rPr>
        <w:t xml:space="preserve"> </w:t>
      </w:r>
      <w:r w:rsidR="003435D6" w:rsidRPr="003435D6">
        <w:rPr>
          <w:rFonts w:ascii="Arial" w:hAnsi="Arial" w:cs="Arial"/>
          <w:spacing w:val="1"/>
          <w:sz w:val="20"/>
          <w:szCs w:val="20"/>
        </w:rPr>
        <w:t>Word</w:t>
      </w:r>
      <w:r w:rsidR="003435D6" w:rsidRPr="003435D6">
        <w:rPr>
          <w:rFonts w:ascii="Arial" w:hAnsi="Arial" w:cs="Arial"/>
          <w:spacing w:val="-6"/>
          <w:sz w:val="20"/>
          <w:szCs w:val="20"/>
        </w:rPr>
        <w:t xml:space="preserve"> </w:t>
      </w:r>
      <w:r w:rsidR="003435D6" w:rsidRPr="003435D6">
        <w:rPr>
          <w:rFonts w:ascii="Arial" w:hAnsi="Arial" w:cs="Arial"/>
          <w:sz w:val="20"/>
          <w:szCs w:val="20"/>
        </w:rPr>
        <w:t>format;</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both</w:t>
      </w:r>
      <w:r w:rsidR="003435D6" w:rsidRPr="003435D6">
        <w:rPr>
          <w:rFonts w:ascii="Arial" w:hAnsi="Arial" w:cs="Arial"/>
          <w:spacing w:val="-7"/>
          <w:sz w:val="20"/>
          <w:szCs w:val="20"/>
        </w:rPr>
        <w:t xml:space="preserve"> </w:t>
      </w:r>
      <w:r w:rsidR="003435D6" w:rsidRPr="003435D6">
        <w:rPr>
          <w:rFonts w:ascii="Arial" w:hAnsi="Arial" w:cs="Arial"/>
          <w:sz w:val="20"/>
          <w:szCs w:val="20"/>
        </w:rPr>
        <w:t>are</w:t>
      </w:r>
      <w:r w:rsidR="003435D6" w:rsidRPr="003435D6">
        <w:rPr>
          <w:rFonts w:ascii="Arial" w:hAnsi="Arial" w:cs="Arial"/>
          <w:spacing w:val="-6"/>
          <w:sz w:val="20"/>
          <w:szCs w:val="20"/>
        </w:rPr>
        <w:t xml:space="preserve"> </w:t>
      </w:r>
      <w:r w:rsidR="003435D6" w:rsidRPr="003435D6">
        <w:rPr>
          <w:rFonts w:ascii="Arial" w:hAnsi="Arial" w:cs="Arial"/>
          <w:sz w:val="20"/>
          <w:szCs w:val="20"/>
        </w:rPr>
        <w:t>available</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on</w:t>
      </w:r>
      <w:r w:rsidR="003435D6" w:rsidRPr="003435D6">
        <w:rPr>
          <w:rFonts w:ascii="Arial" w:hAnsi="Arial" w:cs="Arial"/>
          <w:spacing w:val="-5"/>
          <w:sz w:val="20"/>
          <w:szCs w:val="20"/>
        </w:rPr>
        <w:t xml:space="preserve"> </w:t>
      </w:r>
      <w:r w:rsidR="003435D6" w:rsidRPr="003435D6">
        <w:rPr>
          <w:rFonts w:ascii="Arial" w:hAnsi="Arial" w:cs="Arial"/>
          <w:sz w:val="20"/>
          <w:szCs w:val="20"/>
        </w:rPr>
        <w:t xml:space="preserve">the </w:t>
      </w:r>
      <w:hyperlink r:id="rId23" w:history="1">
        <w:r w:rsidR="003435D6" w:rsidRPr="003435D6">
          <w:rPr>
            <w:rFonts w:ascii="Arial" w:hAnsi="Arial"/>
            <w:color w:val="4A4A4A"/>
            <w:sz w:val="20"/>
            <w:szCs w:val="20"/>
            <w:u w:val="single"/>
          </w:rPr>
          <w:t>School Support Hub</w:t>
        </w:r>
      </w:hyperlink>
      <w:r w:rsidR="003435D6" w:rsidRPr="003435D6">
        <w:rPr>
          <w:rFonts w:ascii="Arial" w:hAnsi="Arial"/>
          <w:color w:val="4A4A4A"/>
          <w:sz w:val="20"/>
          <w:szCs w:val="20"/>
          <w:u w:val="single"/>
        </w:rPr>
        <w:t>.</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If</w:t>
      </w:r>
      <w:r w:rsidR="003435D6" w:rsidRPr="003435D6">
        <w:rPr>
          <w:rFonts w:ascii="Arial" w:hAnsi="Arial" w:cs="Arial"/>
          <w:spacing w:val="-2"/>
          <w:sz w:val="20"/>
          <w:szCs w:val="20"/>
        </w:rPr>
        <w:t xml:space="preserve"> </w:t>
      </w:r>
      <w:r w:rsidR="003435D6" w:rsidRPr="003435D6">
        <w:rPr>
          <w:rFonts w:ascii="Arial" w:hAnsi="Arial" w:cs="Arial"/>
          <w:spacing w:val="-1"/>
          <w:sz w:val="20"/>
          <w:szCs w:val="20"/>
        </w:rPr>
        <w:t>you are unable</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to</w:t>
      </w:r>
      <w:r w:rsidR="003435D6" w:rsidRPr="003435D6">
        <w:rPr>
          <w:rFonts w:ascii="Arial" w:hAnsi="Arial" w:cs="Arial"/>
          <w:spacing w:val="-6"/>
          <w:sz w:val="20"/>
          <w:szCs w:val="20"/>
        </w:rPr>
        <w:t xml:space="preserve"> </w:t>
      </w:r>
      <w:r w:rsidR="003435D6" w:rsidRPr="003435D6">
        <w:rPr>
          <w:rFonts w:ascii="Arial" w:hAnsi="Arial" w:cs="Arial"/>
          <w:sz w:val="20"/>
          <w:szCs w:val="20"/>
        </w:rPr>
        <w:t>use</w:t>
      </w:r>
      <w:r w:rsidR="003435D6" w:rsidRPr="003435D6">
        <w:rPr>
          <w:rFonts w:ascii="Arial" w:hAnsi="Arial" w:cs="Arial"/>
          <w:spacing w:val="-5"/>
          <w:sz w:val="20"/>
          <w:szCs w:val="20"/>
        </w:rPr>
        <w:t xml:space="preserve"> </w:t>
      </w:r>
      <w:r w:rsidR="003435D6" w:rsidRPr="003435D6">
        <w:rPr>
          <w:rFonts w:ascii="Arial" w:hAnsi="Arial" w:cs="Arial"/>
          <w:sz w:val="20"/>
          <w:szCs w:val="20"/>
        </w:rPr>
        <w:t>Microsoft</w:t>
      </w:r>
      <w:r w:rsidR="003435D6" w:rsidRPr="003435D6">
        <w:rPr>
          <w:rFonts w:ascii="Arial" w:hAnsi="Arial" w:cs="Arial"/>
          <w:spacing w:val="-11"/>
          <w:sz w:val="20"/>
          <w:szCs w:val="20"/>
        </w:rPr>
        <w:t xml:space="preserve"> </w:t>
      </w:r>
      <w:r w:rsidR="003435D6" w:rsidRPr="003435D6">
        <w:rPr>
          <w:rFonts w:ascii="Arial" w:hAnsi="Arial" w:cs="Arial"/>
          <w:spacing w:val="1"/>
          <w:sz w:val="20"/>
          <w:szCs w:val="20"/>
        </w:rPr>
        <w:t>Word</w:t>
      </w:r>
      <w:r w:rsidR="003435D6" w:rsidRPr="003435D6">
        <w:rPr>
          <w:rFonts w:ascii="Arial" w:hAnsi="Arial" w:cs="Arial"/>
          <w:spacing w:val="-5"/>
          <w:sz w:val="20"/>
          <w:szCs w:val="20"/>
        </w:rPr>
        <w:t xml:space="preserve"> </w:t>
      </w:r>
      <w:r w:rsidR="003435D6" w:rsidRPr="003435D6">
        <w:rPr>
          <w:rFonts w:ascii="Arial" w:hAnsi="Arial" w:cs="Arial"/>
          <w:spacing w:val="-2"/>
          <w:sz w:val="20"/>
          <w:szCs w:val="20"/>
        </w:rPr>
        <w:t>you</w:t>
      </w:r>
      <w:r w:rsidR="003435D6" w:rsidRPr="003435D6">
        <w:rPr>
          <w:rFonts w:ascii="Arial" w:hAnsi="Arial" w:cs="Arial"/>
          <w:spacing w:val="-7"/>
          <w:sz w:val="20"/>
          <w:szCs w:val="20"/>
        </w:rPr>
        <w:t xml:space="preserve"> </w:t>
      </w:r>
      <w:r w:rsidR="003435D6" w:rsidRPr="003435D6">
        <w:rPr>
          <w:rFonts w:ascii="Arial" w:hAnsi="Arial" w:cs="Arial"/>
          <w:sz w:val="20"/>
          <w:szCs w:val="20"/>
        </w:rPr>
        <w:t>can</w:t>
      </w:r>
      <w:r w:rsidR="003435D6" w:rsidRPr="003435D6">
        <w:rPr>
          <w:rFonts w:ascii="Arial" w:hAnsi="Arial" w:cs="Arial"/>
          <w:spacing w:val="-5"/>
          <w:sz w:val="20"/>
          <w:szCs w:val="20"/>
        </w:rPr>
        <w:t xml:space="preserve"> </w:t>
      </w:r>
      <w:r w:rsidR="003435D6" w:rsidRPr="003435D6">
        <w:rPr>
          <w:rFonts w:ascii="Arial" w:hAnsi="Arial" w:cs="Arial"/>
          <w:spacing w:val="-1"/>
          <w:sz w:val="20"/>
          <w:szCs w:val="20"/>
        </w:rPr>
        <w:t>download</w:t>
      </w:r>
      <w:r w:rsidR="003435D6" w:rsidRPr="003435D6">
        <w:rPr>
          <w:rFonts w:ascii="Arial" w:hAnsi="Arial" w:cs="Arial"/>
          <w:spacing w:val="-6"/>
          <w:sz w:val="20"/>
          <w:szCs w:val="20"/>
        </w:rPr>
        <w:t xml:space="preserve"> </w:t>
      </w:r>
      <w:r w:rsidR="003435D6" w:rsidRPr="003435D6">
        <w:rPr>
          <w:rFonts w:ascii="Arial" w:hAnsi="Arial" w:cs="Arial"/>
          <w:sz w:val="20"/>
          <w:szCs w:val="20"/>
        </w:rPr>
        <w:t>Open</w:t>
      </w:r>
      <w:r w:rsidR="003435D6" w:rsidRPr="003435D6">
        <w:rPr>
          <w:rFonts w:ascii="Arial" w:hAnsi="Arial" w:cs="Arial"/>
          <w:spacing w:val="-7"/>
          <w:sz w:val="20"/>
          <w:szCs w:val="20"/>
        </w:rPr>
        <w:t xml:space="preserve"> </w:t>
      </w:r>
      <w:r w:rsidR="003435D6" w:rsidRPr="003435D6">
        <w:rPr>
          <w:rFonts w:ascii="Arial" w:hAnsi="Arial" w:cs="Arial"/>
          <w:sz w:val="20"/>
          <w:szCs w:val="20"/>
        </w:rPr>
        <w:t>Office</w:t>
      </w:r>
      <w:r w:rsidR="003435D6" w:rsidRPr="003435D6">
        <w:rPr>
          <w:rFonts w:ascii="Arial" w:hAnsi="Arial" w:cs="Arial"/>
          <w:spacing w:val="-7"/>
          <w:sz w:val="20"/>
          <w:szCs w:val="20"/>
        </w:rPr>
        <w:t xml:space="preserve"> </w:t>
      </w:r>
      <w:r w:rsidR="003435D6" w:rsidRPr="003435D6">
        <w:rPr>
          <w:rFonts w:ascii="Arial" w:hAnsi="Arial" w:cs="Arial"/>
          <w:sz w:val="20"/>
          <w:szCs w:val="20"/>
        </w:rPr>
        <w:t>free</w:t>
      </w:r>
      <w:r w:rsidR="003435D6" w:rsidRPr="003435D6">
        <w:rPr>
          <w:rFonts w:ascii="Arial" w:hAnsi="Arial" w:cs="Arial"/>
          <w:spacing w:val="-6"/>
          <w:sz w:val="20"/>
          <w:szCs w:val="20"/>
        </w:rPr>
        <w:t xml:space="preserve"> </w:t>
      </w:r>
      <w:r w:rsidR="003435D6" w:rsidRPr="003435D6">
        <w:rPr>
          <w:rFonts w:ascii="Arial" w:hAnsi="Arial" w:cs="Arial"/>
          <w:spacing w:val="-1"/>
          <w:sz w:val="20"/>
          <w:szCs w:val="20"/>
        </w:rPr>
        <w:t>of</w:t>
      </w:r>
      <w:r w:rsidR="003435D6" w:rsidRPr="003435D6">
        <w:rPr>
          <w:rFonts w:ascii="Arial" w:hAnsi="Arial" w:cs="Arial"/>
          <w:spacing w:val="-5"/>
          <w:sz w:val="20"/>
          <w:szCs w:val="20"/>
        </w:rPr>
        <w:t xml:space="preserve"> </w:t>
      </w:r>
      <w:r w:rsidR="003435D6" w:rsidRPr="003435D6">
        <w:rPr>
          <w:rFonts w:ascii="Arial" w:hAnsi="Arial" w:cs="Arial"/>
          <w:spacing w:val="-1"/>
          <w:sz w:val="20"/>
          <w:szCs w:val="20"/>
        </w:rPr>
        <w:t>charge</w:t>
      </w:r>
      <w:r w:rsidR="003435D6" w:rsidRPr="003435D6">
        <w:rPr>
          <w:rFonts w:ascii="Arial" w:hAnsi="Arial" w:cs="Arial"/>
          <w:spacing w:val="-7"/>
          <w:sz w:val="20"/>
          <w:szCs w:val="20"/>
        </w:rPr>
        <w:t xml:space="preserve"> </w:t>
      </w:r>
      <w:r w:rsidR="003435D6" w:rsidRPr="003435D6">
        <w:rPr>
          <w:rFonts w:ascii="Arial" w:hAnsi="Arial" w:cs="Arial"/>
          <w:spacing w:val="-1"/>
          <w:sz w:val="20"/>
          <w:szCs w:val="20"/>
        </w:rPr>
        <w:t>from</w:t>
      </w:r>
      <w:r w:rsidR="003435D6" w:rsidRPr="003435D6">
        <w:rPr>
          <w:rFonts w:ascii="Arial" w:hAnsi="Arial" w:cs="Arial"/>
          <w:spacing w:val="-4"/>
          <w:sz w:val="20"/>
          <w:szCs w:val="20"/>
        </w:rPr>
        <w:t xml:space="preserve"> </w:t>
      </w:r>
      <w:hyperlink r:id="rId24" w:history="1">
        <w:r w:rsidR="003435D6" w:rsidRPr="003435D6">
          <w:rPr>
            <w:rFonts w:ascii="Arial" w:hAnsi="Arial"/>
            <w:color w:val="4A4A4A"/>
            <w:sz w:val="20"/>
            <w:szCs w:val="20"/>
            <w:u w:val="single"/>
          </w:rPr>
          <w:t>www.openoffice.org</w:t>
        </w:r>
      </w:hyperlink>
    </w:p>
    <w:p w14:paraId="1B95DE7F" w14:textId="77777777" w:rsidR="003435D6" w:rsidRPr="003435D6" w:rsidRDefault="003435D6" w:rsidP="003435D6">
      <w:pPr>
        <w:spacing w:before="120" w:after="120" w:line="276" w:lineRule="auto"/>
        <w:outlineLvl w:val="1"/>
        <w:rPr>
          <w:rFonts w:ascii="Arial" w:hAnsi="Arial" w:cs="Arial"/>
          <w:bCs/>
          <w:color w:val="EA5B0C"/>
          <w:szCs w:val="20"/>
        </w:rPr>
      </w:pPr>
      <w:r w:rsidRPr="003435D6">
        <w:rPr>
          <w:rFonts w:ascii="Arial" w:hAnsi="Arial" w:cs="Arial"/>
          <w:color w:val="EA5B0C"/>
          <w:szCs w:val="20"/>
        </w:rPr>
        <w:t>Websites</w:t>
      </w:r>
    </w:p>
    <w:p w14:paraId="5F856E46" w14:textId="77777777" w:rsidR="003435D6" w:rsidRPr="003435D6" w:rsidRDefault="003435D6" w:rsidP="003435D6">
      <w:pPr>
        <w:spacing w:before="120" w:after="120" w:line="276" w:lineRule="auto"/>
        <w:rPr>
          <w:rFonts w:ascii="Arial" w:hAnsi="Arial" w:cs="Arial"/>
          <w:sz w:val="20"/>
          <w:szCs w:val="20"/>
        </w:rPr>
      </w:pPr>
      <w:r w:rsidRPr="003435D6">
        <w:rPr>
          <w:rFonts w:ascii="Arial" w:hAnsi="Arial" w:cs="Arial"/>
          <w:sz w:val="20"/>
          <w:szCs w:val="20"/>
        </w:rPr>
        <w:t>This</w:t>
      </w:r>
      <w:r w:rsidRPr="003435D6">
        <w:rPr>
          <w:rFonts w:ascii="Arial" w:hAnsi="Arial" w:cs="Arial"/>
          <w:spacing w:val="-7"/>
          <w:sz w:val="20"/>
          <w:szCs w:val="20"/>
        </w:rPr>
        <w:t xml:space="preserve"> </w:t>
      </w:r>
      <w:r w:rsidRPr="003435D6">
        <w:rPr>
          <w:rFonts w:ascii="Arial" w:hAnsi="Arial" w:cs="Arial"/>
          <w:sz w:val="20"/>
          <w:szCs w:val="20"/>
        </w:rPr>
        <w:t>scheme</w:t>
      </w:r>
      <w:r w:rsidRPr="003435D6">
        <w:rPr>
          <w:rFonts w:ascii="Arial" w:hAnsi="Arial" w:cs="Arial"/>
          <w:spacing w:val="-7"/>
          <w:sz w:val="20"/>
          <w:szCs w:val="20"/>
        </w:rPr>
        <w:t xml:space="preserve"> </w:t>
      </w:r>
      <w:r w:rsidRPr="003435D6">
        <w:rPr>
          <w:rFonts w:ascii="Arial" w:hAnsi="Arial" w:cs="Arial"/>
          <w:sz w:val="20"/>
          <w:szCs w:val="20"/>
        </w:rPr>
        <w:t>of</w:t>
      </w:r>
      <w:r w:rsidRPr="003435D6">
        <w:rPr>
          <w:rFonts w:ascii="Arial" w:hAnsi="Arial" w:cs="Arial"/>
          <w:spacing w:val="-5"/>
          <w:sz w:val="20"/>
          <w:szCs w:val="20"/>
        </w:rPr>
        <w:t xml:space="preserve"> </w:t>
      </w:r>
      <w:r w:rsidRPr="003435D6">
        <w:rPr>
          <w:rFonts w:ascii="Arial" w:hAnsi="Arial" w:cs="Arial"/>
          <w:sz w:val="20"/>
          <w:szCs w:val="20"/>
        </w:rPr>
        <w:t>work</w:t>
      </w:r>
      <w:r w:rsidRPr="003435D6">
        <w:rPr>
          <w:rFonts w:ascii="Arial" w:hAnsi="Arial" w:cs="Arial"/>
          <w:spacing w:val="-3"/>
          <w:sz w:val="20"/>
          <w:szCs w:val="20"/>
        </w:rPr>
        <w:t xml:space="preserve"> </w:t>
      </w:r>
      <w:r w:rsidRPr="003435D6">
        <w:rPr>
          <w:rFonts w:ascii="Arial" w:hAnsi="Arial" w:cs="Arial"/>
          <w:sz w:val="20"/>
          <w:szCs w:val="20"/>
        </w:rPr>
        <w:t>includes</w:t>
      </w:r>
      <w:r w:rsidRPr="003435D6">
        <w:rPr>
          <w:rFonts w:ascii="Arial" w:hAnsi="Arial" w:cs="Arial"/>
          <w:spacing w:val="-6"/>
          <w:sz w:val="20"/>
          <w:szCs w:val="20"/>
        </w:rPr>
        <w:t xml:space="preserve"> </w:t>
      </w:r>
      <w:r w:rsidRPr="003435D6">
        <w:rPr>
          <w:rFonts w:ascii="Arial" w:hAnsi="Arial" w:cs="Arial"/>
          <w:sz w:val="20"/>
          <w:szCs w:val="20"/>
        </w:rPr>
        <w:t>website</w:t>
      </w:r>
      <w:r w:rsidRPr="003435D6">
        <w:rPr>
          <w:rFonts w:ascii="Arial" w:hAnsi="Arial" w:cs="Arial"/>
          <w:spacing w:val="-7"/>
          <w:sz w:val="20"/>
          <w:szCs w:val="20"/>
        </w:rPr>
        <w:t xml:space="preserve"> </w:t>
      </w:r>
      <w:r w:rsidRPr="003435D6">
        <w:rPr>
          <w:rFonts w:ascii="Arial" w:hAnsi="Arial" w:cs="Arial"/>
          <w:sz w:val="20"/>
          <w:szCs w:val="20"/>
        </w:rPr>
        <w:t>links</w:t>
      </w:r>
      <w:r w:rsidRPr="003435D6">
        <w:rPr>
          <w:rFonts w:ascii="Arial" w:hAnsi="Arial" w:cs="Arial"/>
          <w:spacing w:val="-6"/>
          <w:sz w:val="20"/>
          <w:szCs w:val="20"/>
        </w:rPr>
        <w:t xml:space="preserve"> </w:t>
      </w:r>
      <w:r w:rsidRPr="003435D6">
        <w:rPr>
          <w:rFonts w:ascii="Arial" w:hAnsi="Arial" w:cs="Arial"/>
          <w:sz w:val="20"/>
          <w:szCs w:val="20"/>
        </w:rPr>
        <w:t>providing</w:t>
      </w:r>
      <w:r w:rsidRPr="003435D6">
        <w:rPr>
          <w:rFonts w:ascii="Arial" w:hAnsi="Arial" w:cs="Arial"/>
          <w:spacing w:val="-7"/>
          <w:sz w:val="20"/>
          <w:szCs w:val="20"/>
        </w:rPr>
        <w:t xml:space="preserve"> </w:t>
      </w:r>
      <w:r w:rsidRPr="003435D6">
        <w:rPr>
          <w:rFonts w:ascii="Arial" w:hAnsi="Arial" w:cs="Arial"/>
          <w:sz w:val="20"/>
          <w:szCs w:val="20"/>
        </w:rPr>
        <w:t>direct</w:t>
      </w:r>
      <w:r w:rsidRPr="003435D6">
        <w:rPr>
          <w:rFonts w:ascii="Arial" w:hAnsi="Arial" w:cs="Arial"/>
          <w:spacing w:val="-7"/>
          <w:sz w:val="20"/>
          <w:szCs w:val="20"/>
        </w:rPr>
        <w:t xml:space="preserve"> </w:t>
      </w:r>
      <w:r w:rsidRPr="003435D6">
        <w:rPr>
          <w:rFonts w:ascii="Arial" w:hAnsi="Arial" w:cs="Arial"/>
          <w:sz w:val="20"/>
          <w:szCs w:val="20"/>
        </w:rPr>
        <w:t>access</w:t>
      </w:r>
      <w:r w:rsidRPr="003435D6">
        <w:rPr>
          <w:rFonts w:ascii="Arial" w:hAnsi="Arial" w:cs="Arial"/>
          <w:spacing w:val="-7"/>
          <w:sz w:val="20"/>
          <w:szCs w:val="20"/>
        </w:rPr>
        <w:t xml:space="preserve"> </w:t>
      </w:r>
      <w:r w:rsidRPr="003435D6">
        <w:rPr>
          <w:rFonts w:ascii="Arial" w:hAnsi="Arial" w:cs="Arial"/>
          <w:sz w:val="20"/>
          <w:szCs w:val="20"/>
        </w:rPr>
        <w:t>to</w:t>
      </w:r>
      <w:r w:rsidRPr="003435D6">
        <w:rPr>
          <w:rFonts w:ascii="Arial" w:hAnsi="Arial" w:cs="Arial"/>
          <w:spacing w:val="-7"/>
          <w:sz w:val="20"/>
          <w:szCs w:val="20"/>
        </w:rPr>
        <w:t xml:space="preserve"> </w:t>
      </w:r>
      <w:r w:rsidRPr="003435D6">
        <w:rPr>
          <w:rFonts w:ascii="Arial" w:hAnsi="Arial" w:cs="Arial"/>
          <w:sz w:val="20"/>
          <w:szCs w:val="20"/>
        </w:rPr>
        <w:t>internet</w:t>
      </w:r>
      <w:r w:rsidRPr="003435D6">
        <w:rPr>
          <w:rFonts w:ascii="Arial" w:hAnsi="Arial" w:cs="Arial"/>
          <w:spacing w:val="-7"/>
          <w:sz w:val="20"/>
          <w:szCs w:val="20"/>
        </w:rPr>
        <w:t xml:space="preserve"> </w:t>
      </w:r>
      <w:r w:rsidRPr="003435D6">
        <w:rPr>
          <w:rFonts w:ascii="Arial" w:hAnsi="Arial" w:cs="Arial"/>
          <w:sz w:val="20"/>
          <w:szCs w:val="20"/>
        </w:rPr>
        <w:t>resources.</w:t>
      </w:r>
      <w:r w:rsidRPr="003435D6">
        <w:rPr>
          <w:rFonts w:ascii="Arial" w:hAnsi="Arial" w:cs="Arial"/>
          <w:spacing w:val="-7"/>
          <w:sz w:val="20"/>
          <w:szCs w:val="20"/>
        </w:rPr>
        <w:t xml:space="preserve"> </w:t>
      </w:r>
      <w:r w:rsidRPr="003435D6">
        <w:rPr>
          <w:rFonts w:ascii="Arial" w:hAnsi="Arial" w:cs="Arial"/>
          <w:sz w:val="20"/>
          <w:szCs w:val="20"/>
        </w:rPr>
        <w:t>Cambridge Assessment</w:t>
      </w:r>
      <w:r w:rsidRPr="003435D6">
        <w:rPr>
          <w:rFonts w:ascii="Arial" w:hAnsi="Arial" w:cs="Arial"/>
          <w:spacing w:val="-7"/>
          <w:sz w:val="20"/>
          <w:szCs w:val="20"/>
        </w:rPr>
        <w:t xml:space="preserve"> </w:t>
      </w:r>
      <w:r w:rsidRPr="003435D6">
        <w:rPr>
          <w:rFonts w:ascii="Arial" w:hAnsi="Arial" w:cs="Arial"/>
          <w:sz w:val="20"/>
          <w:szCs w:val="20"/>
        </w:rPr>
        <w:t>International</w:t>
      </w:r>
      <w:r w:rsidRPr="003435D6">
        <w:rPr>
          <w:rFonts w:ascii="Arial" w:hAnsi="Arial" w:cs="Arial"/>
          <w:spacing w:val="-8"/>
          <w:sz w:val="20"/>
          <w:szCs w:val="20"/>
        </w:rPr>
        <w:t xml:space="preserve"> </w:t>
      </w:r>
      <w:r w:rsidRPr="003435D6">
        <w:rPr>
          <w:rFonts w:ascii="Arial" w:hAnsi="Arial" w:cs="Arial"/>
          <w:sz w:val="20"/>
          <w:szCs w:val="20"/>
        </w:rPr>
        <w:t>Education is</w:t>
      </w:r>
      <w:r w:rsidRPr="003435D6">
        <w:rPr>
          <w:rFonts w:ascii="Arial" w:hAnsi="Arial" w:cs="Arial"/>
          <w:spacing w:val="-6"/>
          <w:sz w:val="20"/>
          <w:szCs w:val="20"/>
        </w:rPr>
        <w:t xml:space="preserve"> </w:t>
      </w:r>
      <w:r w:rsidRPr="003435D6">
        <w:rPr>
          <w:rFonts w:ascii="Arial" w:hAnsi="Arial" w:cs="Arial"/>
          <w:sz w:val="20"/>
          <w:szCs w:val="20"/>
        </w:rPr>
        <w:t>not</w:t>
      </w:r>
      <w:r w:rsidRPr="003435D6">
        <w:rPr>
          <w:rFonts w:ascii="Arial" w:hAnsi="Arial" w:cs="Arial"/>
          <w:spacing w:val="-5"/>
          <w:sz w:val="20"/>
          <w:szCs w:val="20"/>
        </w:rPr>
        <w:t xml:space="preserve"> </w:t>
      </w:r>
      <w:r w:rsidRPr="003435D6">
        <w:rPr>
          <w:rFonts w:ascii="Arial" w:hAnsi="Arial" w:cs="Arial"/>
          <w:sz w:val="20"/>
          <w:szCs w:val="20"/>
        </w:rPr>
        <w:t>responsible</w:t>
      </w:r>
      <w:r w:rsidRPr="003435D6">
        <w:rPr>
          <w:rFonts w:ascii="Arial" w:hAnsi="Arial" w:cs="Arial"/>
          <w:spacing w:val="-7"/>
          <w:sz w:val="20"/>
          <w:szCs w:val="20"/>
        </w:rPr>
        <w:t xml:space="preserve"> </w:t>
      </w:r>
      <w:r w:rsidRPr="003435D6">
        <w:rPr>
          <w:rFonts w:ascii="Arial" w:hAnsi="Arial" w:cs="Arial"/>
          <w:sz w:val="20"/>
          <w:szCs w:val="20"/>
        </w:rPr>
        <w:t>for</w:t>
      </w:r>
      <w:r w:rsidRPr="003435D6">
        <w:rPr>
          <w:rFonts w:ascii="Arial" w:hAnsi="Arial" w:cs="Arial"/>
          <w:spacing w:val="-6"/>
          <w:sz w:val="20"/>
          <w:szCs w:val="20"/>
        </w:rPr>
        <w:t xml:space="preserve"> </w:t>
      </w:r>
      <w:r w:rsidRPr="003435D6">
        <w:rPr>
          <w:rFonts w:ascii="Arial" w:hAnsi="Arial" w:cs="Arial"/>
          <w:sz w:val="20"/>
          <w:szCs w:val="20"/>
        </w:rPr>
        <w:t>the</w:t>
      </w:r>
      <w:r w:rsidRPr="003435D6">
        <w:rPr>
          <w:rFonts w:ascii="Arial" w:hAnsi="Arial" w:cs="Arial"/>
          <w:spacing w:val="-7"/>
          <w:sz w:val="20"/>
          <w:szCs w:val="20"/>
        </w:rPr>
        <w:t xml:space="preserve"> </w:t>
      </w:r>
      <w:r w:rsidRPr="003435D6">
        <w:rPr>
          <w:rFonts w:ascii="Arial" w:hAnsi="Arial" w:cs="Arial"/>
          <w:sz w:val="20"/>
          <w:szCs w:val="20"/>
        </w:rPr>
        <w:t>accuracy</w:t>
      </w:r>
      <w:r w:rsidRPr="003435D6">
        <w:rPr>
          <w:rFonts w:ascii="Arial" w:hAnsi="Arial" w:cs="Arial"/>
          <w:spacing w:val="-8"/>
          <w:sz w:val="20"/>
          <w:szCs w:val="20"/>
        </w:rPr>
        <w:t xml:space="preserve"> </w:t>
      </w:r>
      <w:r w:rsidRPr="003435D6">
        <w:rPr>
          <w:rFonts w:ascii="Arial" w:hAnsi="Arial" w:cs="Arial"/>
          <w:sz w:val="20"/>
          <w:szCs w:val="20"/>
        </w:rPr>
        <w:t>or content</w:t>
      </w:r>
      <w:r w:rsidRPr="003435D6">
        <w:rPr>
          <w:rFonts w:ascii="Arial" w:hAnsi="Arial" w:cs="Arial"/>
          <w:spacing w:val="-4"/>
          <w:sz w:val="20"/>
          <w:szCs w:val="20"/>
        </w:rPr>
        <w:t xml:space="preserve"> </w:t>
      </w:r>
      <w:r w:rsidRPr="003435D6">
        <w:rPr>
          <w:rFonts w:ascii="Arial" w:hAnsi="Arial" w:cs="Arial"/>
          <w:sz w:val="20"/>
          <w:szCs w:val="20"/>
        </w:rPr>
        <w:t>of</w:t>
      </w:r>
      <w:r w:rsidRPr="003435D6">
        <w:rPr>
          <w:rFonts w:ascii="Arial" w:hAnsi="Arial" w:cs="Arial"/>
          <w:spacing w:val="-4"/>
          <w:sz w:val="20"/>
          <w:szCs w:val="20"/>
        </w:rPr>
        <w:t xml:space="preserve"> </w:t>
      </w:r>
      <w:r w:rsidRPr="003435D6">
        <w:rPr>
          <w:rFonts w:ascii="Arial" w:hAnsi="Arial" w:cs="Arial"/>
          <w:sz w:val="20"/>
          <w:szCs w:val="20"/>
        </w:rPr>
        <w:t>information</w:t>
      </w:r>
      <w:r w:rsidRPr="003435D6">
        <w:rPr>
          <w:rFonts w:ascii="Arial" w:hAnsi="Arial" w:cs="Arial"/>
          <w:spacing w:val="-5"/>
          <w:sz w:val="20"/>
          <w:szCs w:val="20"/>
        </w:rPr>
        <w:t xml:space="preserve"> </w:t>
      </w:r>
      <w:r w:rsidRPr="003435D6">
        <w:rPr>
          <w:rFonts w:ascii="Arial" w:hAnsi="Arial" w:cs="Arial"/>
          <w:sz w:val="20"/>
          <w:szCs w:val="20"/>
        </w:rPr>
        <w:t>contained</w:t>
      </w:r>
      <w:r w:rsidRPr="003435D6">
        <w:rPr>
          <w:rFonts w:ascii="Arial" w:hAnsi="Arial" w:cs="Arial"/>
          <w:spacing w:val="-4"/>
          <w:sz w:val="20"/>
          <w:szCs w:val="20"/>
        </w:rPr>
        <w:t xml:space="preserve"> </w:t>
      </w:r>
      <w:r w:rsidRPr="003435D6">
        <w:rPr>
          <w:rFonts w:ascii="Arial" w:hAnsi="Arial" w:cs="Arial"/>
          <w:sz w:val="20"/>
          <w:szCs w:val="20"/>
        </w:rPr>
        <w:t>in</w:t>
      </w:r>
      <w:r w:rsidRPr="003435D6">
        <w:rPr>
          <w:rFonts w:ascii="Arial" w:hAnsi="Arial" w:cs="Arial"/>
          <w:spacing w:val="-5"/>
          <w:sz w:val="20"/>
          <w:szCs w:val="20"/>
        </w:rPr>
        <w:t xml:space="preserve"> </w:t>
      </w:r>
      <w:r w:rsidRPr="003435D6">
        <w:rPr>
          <w:rFonts w:ascii="Arial" w:hAnsi="Arial" w:cs="Arial"/>
          <w:sz w:val="20"/>
          <w:szCs w:val="20"/>
        </w:rPr>
        <w:t>these</w:t>
      </w:r>
      <w:r w:rsidRPr="003435D6">
        <w:rPr>
          <w:rFonts w:ascii="Arial" w:hAnsi="Arial" w:cs="Arial"/>
          <w:spacing w:val="-6"/>
          <w:sz w:val="20"/>
          <w:szCs w:val="20"/>
        </w:rPr>
        <w:t xml:space="preserve"> </w:t>
      </w:r>
      <w:r w:rsidRPr="003435D6">
        <w:rPr>
          <w:rFonts w:ascii="Arial" w:hAnsi="Arial" w:cs="Arial"/>
          <w:sz w:val="20"/>
          <w:szCs w:val="20"/>
        </w:rPr>
        <w:t>sites.</w:t>
      </w:r>
      <w:r w:rsidRPr="003435D6">
        <w:rPr>
          <w:rFonts w:ascii="Arial" w:hAnsi="Arial" w:cs="Arial"/>
          <w:spacing w:val="-4"/>
          <w:sz w:val="20"/>
          <w:szCs w:val="20"/>
        </w:rPr>
        <w:t xml:space="preserve"> </w:t>
      </w:r>
      <w:r w:rsidRPr="003435D6">
        <w:rPr>
          <w:rFonts w:ascii="Arial" w:hAnsi="Arial" w:cs="Arial"/>
          <w:sz w:val="20"/>
          <w:szCs w:val="20"/>
        </w:rPr>
        <w:t>The</w:t>
      </w:r>
      <w:r w:rsidRPr="003435D6">
        <w:rPr>
          <w:rFonts w:ascii="Arial" w:hAnsi="Arial" w:cs="Arial"/>
          <w:spacing w:val="-6"/>
          <w:sz w:val="20"/>
          <w:szCs w:val="20"/>
        </w:rPr>
        <w:t xml:space="preserve"> </w:t>
      </w:r>
      <w:r w:rsidRPr="003435D6">
        <w:rPr>
          <w:rFonts w:ascii="Arial" w:hAnsi="Arial" w:cs="Arial"/>
          <w:sz w:val="20"/>
          <w:szCs w:val="20"/>
        </w:rPr>
        <w:t>inclusion</w:t>
      </w:r>
      <w:r w:rsidRPr="003435D6">
        <w:rPr>
          <w:rFonts w:ascii="Arial" w:hAnsi="Arial" w:cs="Arial"/>
          <w:spacing w:val="-4"/>
          <w:sz w:val="20"/>
          <w:szCs w:val="20"/>
        </w:rPr>
        <w:t xml:space="preserve"> </w:t>
      </w:r>
      <w:r w:rsidRPr="003435D6">
        <w:rPr>
          <w:rFonts w:ascii="Arial" w:hAnsi="Arial" w:cs="Arial"/>
          <w:sz w:val="20"/>
          <w:szCs w:val="20"/>
        </w:rPr>
        <w:t>of</w:t>
      </w:r>
      <w:r w:rsidRPr="003435D6">
        <w:rPr>
          <w:rFonts w:ascii="Arial" w:hAnsi="Arial" w:cs="Arial"/>
          <w:spacing w:val="-3"/>
          <w:sz w:val="20"/>
          <w:szCs w:val="20"/>
        </w:rPr>
        <w:t xml:space="preserve"> </w:t>
      </w:r>
      <w:r w:rsidRPr="003435D6">
        <w:rPr>
          <w:rFonts w:ascii="Arial" w:hAnsi="Arial" w:cs="Arial"/>
          <w:sz w:val="20"/>
          <w:szCs w:val="20"/>
        </w:rPr>
        <w:t>a</w:t>
      </w:r>
      <w:r w:rsidRPr="003435D6">
        <w:rPr>
          <w:rFonts w:ascii="Arial" w:hAnsi="Arial" w:cs="Arial"/>
          <w:spacing w:val="-6"/>
          <w:sz w:val="20"/>
          <w:szCs w:val="20"/>
        </w:rPr>
        <w:t xml:space="preserve"> </w:t>
      </w:r>
      <w:r w:rsidRPr="003435D6">
        <w:rPr>
          <w:rFonts w:ascii="Arial" w:hAnsi="Arial" w:cs="Arial"/>
          <w:sz w:val="20"/>
          <w:szCs w:val="20"/>
        </w:rPr>
        <w:t>link</w:t>
      </w:r>
      <w:r w:rsidRPr="003435D6">
        <w:rPr>
          <w:rFonts w:ascii="Arial" w:hAnsi="Arial" w:cs="Arial"/>
          <w:spacing w:val="-2"/>
          <w:sz w:val="20"/>
          <w:szCs w:val="20"/>
        </w:rPr>
        <w:t xml:space="preserve"> </w:t>
      </w:r>
      <w:r w:rsidRPr="003435D6">
        <w:rPr>
          <w:rFonts w:ascii="Arial" w:hAnsi="Arial" w:cs="Arial"/>
          <w:sz w:val="20"/>
          <w:szCs w:val="20"/>
        </w:rPr>
        <w:t>to</w:t>
      </w:r>
      <w:r w:rsidRPr="003435D6">
        <w:rPr>
          <w:rFonts w:ascii="Arial" w:hAnsi="Arial" w:cs="Arial"/>
          <w:spacing w:val="-5"/>
          <w:sz w:val="20"/>
          <w:szCs w:val="20"/>
        </w:rPr>
        <w:t xml:space="preserve"> </w:t>
      </w:r>
      <w:r w:rsidRPr="003435D6">
        <w:rPr>
          <w:rFonts w:ascii="Arial" w:hAnsi="Arial" w:cs="Arial"/>
          <w:sz w:val="20"/>
          <w:szCs w:val="20"/>
        </w:rPr>
        <w:t>an</w:t>
      </w:r>
      <w:r w:rsidRPr="003435D6">
        <w:rPr>
          <w:rFonts w:ascii="Arial" w:hAnsi="Arial" w:cs="Arial"/>
          <w:spacing w:val="-4"/>
          <w:sz w:val="20"/>
          <w:szCs w:val="20"/>
        </w:rPr>
        <w:t xml:space="preserve"> </w:t>
      </w:r>
      <w:r w:rsidRPr="003435D6">
        <w:rPr>
          <w:rFonts w:ascii="Arial" w:hAnsi="Arial" w:cs="Arial"/>
          <w:sz w:val="20"/>
          <w:szCs w:val="20"/>
        </w:rPr>
        <w:t>external</w:t>
      </w:r>
      <w:r w:rsidRPr="003435D6">
        <w:rPr>
          <w:rFonts w:ascii="Arial" w:hAnsi="Arial" w:cs="Arial"/>
          <w:spacing w:val="-4"/>
          <w:sz w:val="20"/>
          <w:szCs w:val="20"/>
        </w:rPr>
        <w:t xml:space="preserve"> </w:t>
      </w:r>
      <w:r w:rsidRPr="003435D6">
        <w:rPr>
          <w:rFonts w:ascii="Arial" w:hAnsi="Arial" w:cs="Arial"/>
          <w:sz w:val="20"/>
          <w:szCs w:val="20"/>
        </w:rPr>
        <w:t>website</w:t>
      </w:r>
      <w:r w:rsidRPr="003435D6">
        <w:rPr>
          <w:rFonts w:ascii="Arial" w:hAnsi="Arial" w:cs="Arial"/>
          <w:spacing w:val="-6"/>
          <w:sz w:val="20"/>
          <w:szCs w:val="20"/>
        </w:rPr>
        <w:t xml:space="preserve"> </w:t>
      </w:r>
      <w:r w:rsidRPr="003435D6">
        <w:rPr>
          <w:rFonts w:ascii="Arial" w:hAnsi="Arial" w:cs="Arial"/>
          <w:sz w:val="20"/>
          <w:szCs w:val="20"/>
        </w:rPr>
        <w:t>should</w:t>
      </w:r>
      <w:r w:rsidRPr="003435D6">
        <w:rPr>
          <w:rFonts w:ascii="Arial" w:hAnsi="Arial" w:cs="Arial"/>
          <w:spacing w:val="-5"/>
          <w:sz w:val="20"/>
          <w:szCs w:val="20"/>
        </w:rPr>
        <w:t xml:space="preserve"> </w:t>
      </w:r>
      <w:r w:rsidRPr="003435D6">
        <w:rPr>
          <w:rFonts w:ascii="Arial" w:hAnsi="Arial" w:cs="Arial"/>
          <w:sz w:val="20"/>
          <w:szCs w:val="20"/>
        </w:rPr>
        <w:t>not</w:t>
      </w:r>
      <w:r w:rsidRPr="003435D6">
        <w:rPr>
          <w:rFonts w:ascii="Arial" w:hAnsi="Arial" w:cs="Arial"/>
          <w:spacing w:val="-6"/>
          <w:sz w:val="20"/>
          <w:szCs w:val="20"/>
        </w:rPr>
        <w:t xml:space="preserve"> </w:t>
      </w:r>
      <w:r w:rsidRPr="003435D6">
        <w:rPr>
          <w:rFonts w:ascii="Arial" w:hAnsi="Arial" w:cs="Arial"/>
          <w:spacing w:val="1"/>
          <w:sz w:val="20"/>
          <w:szCs w:val="20"/>
        </w:rPr>
        <w:t>be</w:t>
      </w:r>
      <w:r w:rsidRPr="003435D6">
        <w:rPr>
          <w:rFonts w:ascii="Arial" w:hAnsi="Arial" w:cs="Arial"/>
          <w:spacing w:val="-5"/>
          <w:sz w:val="20"/>
          <w:szCs w:val="20"/>
        </w:rPr>
        <w:t xml:space="preserve"> </w:t>
      </w:r>
      <w:r w:rsidRPr="003435D6">
        <w:rPr>
          <w:rFonts w:ascii="Arial" w:hAnsi="Arial" w:cs="Arial"/>
          <w:sz w:val="20"/>
          <w:szCs w:val="20"/>
        </w:rPr>
        <w:t>understood</w:t>
      </w:r>
      <w:r w:rsidRPr="003435D6">
        <w:rPr>
          <w:rFonts w:ascii="Arial" w:hAnsi="Arial" w:cs="Arial"/>
          <w:spacing w:val="-6"/>
          <w:sz w:val="20"/>
          <w:szCs w:val="20"/>
        </w:rPr>
        <w:t xml:space="preserve"> </w:t>
      </w:r>
      <w:r w:rsidRPr="003435D6">
        <w:rPr>
          <w:rFonts w:ascii="Arial" w:hAnsi="Arial" w:cs="Arial"/>
          <w:sz w:val="20"/>
          <w:szCs w:val="20"/>
        </w:rPr>
        <w:t>to</w:t>
      </w:r>
      <w:r w:rsidRPr="003435D6">
        <w:rPr>
          <w:rFonts w:ascii="Arial" w:hAnsi="Arial" w:cs="Arial"/>
          <w:spacing w:val="-3"/>
          <w:sz w:val="20"/>
          <w:szCs w:val="20"/>
        </w:rPr>
        <w:t xml:space="preserve"> </w:t>
      </w:r>
      <w:r w:rsidRPr="003435D6">
        <w:rPr>
          <w:rFonts w:ascii="Arial" w:hAnsi="Arial" w:cs="Arial"/>
          <w:sz w:val="20"/>
          <w:szCs w:val="20"/>
        </w:rPr>
        <w:t>be</w:t>
      </w:r>
      <w:r w:rsidRPr="003435D6">
        <w:rPr>
          <w:rFonts w:ascii="Arial" w:hAnsi="Arial" w:cs="Arial"/>
          <w:spacing w:val="-4"/>
          <w:sz w:val="20"/>
          <w:szCs w:val="20"/>
        </w:rPr>
        <w:t xml:space="preserve"> </w:t>
      </w:r>
      <w:r w:rsidRPr="003435D6">
        <w:rPr>
          <w:rFonts w:ascii="Arial" w:hAnsi="Arial" w:cs="Arial"/>
          <w:sz w:val="20"/>
          <w:szCs w:val="20"/>
        </w:rPr>
        <w:t>an</w:t>
      </w:r>
      <w:r w:rsidRPr="003435D6">
        <w:rPr>
          <w:rFonts w:ascii="Arial" w:hAnsi="Arial" w:cs="Arial"/>
          <w:spacing w:val="-4"/>
          <w:sz w:val="20"/>
          <w:szCs w:val="20"/>
        </w:rPr>
        <w:t xml:space="preserve"> </w:t>
      </w:r>
      <w:r w:rsidRPr="003435D6">
        <w:rPr>
          <w:rFonts w:ascii="Arial" w:hAnsi="Arial" w:cs="Arial"/>
          <w:sz w:val="20"/>
          <w:szCs w:val="20"/>
        </w:rPr>
        <w:t>endorsement</w:t>
      </w:r>
      <w:r w:rsidRPr="003435D6">
        <w:rPr>
          <w:rFonts w:ascii="Arial" w:hAnsi="Arial" w:cs="Arial"/>
          <w:spacing w:val="-5"/>
          <w:sz w:val="20"/>
          <w:szCs w:val="20"/>
        </w:rPr>
        <w:t xml:space="preserve"> </w:t>
      </w:r>
      <w:r w:rsidRPr="003435D6">
        <w:rPr>
          <w:rFonts w:ascii="Arial" w:hAnsi="Arial" w:cs="Arial"/>
          <w:sz w:val="20"/>
          <w:szCs w:val="20"/>
        </w:rPr>
        <w:t>of</w:t>
      </w:r>
      <w:r w:rsidRPr="003435D6">
        <w:rPr>
          <w:rFonts w:ascii="Arial" w:hAnsi="Arial" w:cs="Arial"/>
          <w:spacing w:val="-4"/>
          <w:sz w:val="20"/>
          <w:szCs w:val="20"/>
        </w:rPr>
        <w:t xml:space="preserve"> </w:t>
      </w:r>
      <w:r w:rsidRPr="003435D6">
        <w:rPr>
          <w:rFonts w:ascii="Arial" w:hAnsi="Arial" w:cs="Arial"/>
          <w:sz w:val="20"/>
          <w:szCs w:val="20"/>
        </w:rPr>
        <w:t>that</w:t>
      </w:r>
      <w:r w:rsidRPr="003435D6">
        <w:rPr>
          <w:rFonts w:ascii="Arial" w:hAnsi="Arial" w:cs="Arial"/>
          <w:spacing w:val="-5"/>
          <w:sz w:val="20"/>
          <w:szCs w:val="20"/>
        </w:rPr>
        <w:t xml:space="preserve"> </w:t>
      </w:r>
      <w:r w:rsidRPr="003435D6">
        <w:rPr>
          <w:rFonts w:ascii="Arial" w:hAnsi="Arial" w:cs="Arial"/>
          <w:sz w:val="20"/>
          <w:szCs w:val="20"/>
        </w:rPr>
        <w:t>website</w:t>
      </w:r>
      <w:r w:rsidRPr="003435D6">
        <w:rPr>
          <w:rFonts w:ascii="Arial" w:hAnsi="Arial" w:cs="Arial"/>
          <w:spacing w:val="-6"/>
          <w:sz w:val="20"/>
          <w:szCs w:val="20"/>
        </w:rPr>
        <w:t xml:space="preserve"> </w:t>
      </w:r>
      <w:r w:rsidRPr="003435D6">
        <w:rPr>
          <w:rFonts w:ascii="Arial" w:hAnsi="Arial" w:cs="Arial"/>
          <w:sz w:val="20"/>
          <w:szCs w:val="20"/>
        </w:rPr>
        <w:t>or</w:t>
      </w:r>
      <w:r w:rsidRPr="003435D6">
        <w:rPr>
          <w:rFonts w:ascii="Arial" w:hAnsi="Arial" w:cs="Arial"/>
          <w:spacing w:val="-4"/>
          <w:sz w:val="20"/>
          <w:szCs w:val="20"/>
        </w:rPr>
        <w:t xml:space="preserve"> </w:t>
      </w:r>
      <w:r w:rsidRPr="003435D6">
        <w:rPr>
          <w:rFonts w:ascii="Arial" w:hAnsi="Arial" w:cs="Arial"/>
          <w:sz w:val="20"/>
          <w:szCs w:val="20"/>
        </w:rPr>
        <w:t>the site's</w:t>
      </w:r>
      <w:r w:rsidRPr="003435D6">
        <w:rPr>
          <w:rFonts w:ascii="Arial" w:hAnsi="Arial" w:cs="Arial"/>
          <w:spacing w:val="-9"/>
          <w:sz w:val="20"/>
          <w:szCs w:val="20"/>
        </w:rPr>
        <w:t xml:space="preserve"> </w:t>
      </w:r>
      <w:r w:rsidRPr="003435D6">
        <w:rPr>
          <w:rFonts w:ascii="Arial" w:hAnsi="Arial" w:cs="Arial"/>
          <w:sz w:val="20"/>
          <w:szCs w:val="20"/>
        </w:rPr>
        <w:t>owners</w:t>
      </w:r>
      <w:r w:rsidRPr="003435D6">
        <w:rPr>
          <w:rFonts w:ascii="Arial" w:hAnsi="Arial" w:cs="Arial"/>
          <w:spacing w:val="-9"/>
          <w:sz w:val="20"/>
          <w:szCs w:val="20"/>
        </w:rPr>
        <w:t xml:space="preserve"> </w:t>
      </w:r>
      <w:r w:rsidRPr="003435D6">
        <w:rPr>
          <w:rFonts w:ascii="Arial" w:hAnsi="Arial" w:cs="Arial"/>
          <w:sz w:val="20"/>
          <w:szCs w:val="20"/>
        </w:rPr>
        <w:t>(or</w:t>
      </w:r>
      <w:r w:rsidRPr="003435D6">
        <w:rPr>
          <w:rFonts w:ascii="Arial" w:hAnsi="Arial" w:cs="Arial"/>
          <w:spacing w:val="-8"/>
          <w:sz w:val="20"/>
          <w:szCs w:val="20"/>
        </w:rPr>
        <w:t xml:space="preserve"> </w:t>
      </w:r>
      <w:r w:rsidRPr="003435D6">
        <w:rPr>
          <w:rFonts w:ascii="Arial" w:hAnsi="Arial" w:cs="Arial"/>
          <w:sz w:val="20"/>
          <w:szCs w:val="20"/>
        </w:rPr>
        <w:t>their</w:t>
      </w:r>
      <w:r w:rsidRPr="003435D6">
        <w:rPr>
          <w:rFonts w:ascii="Arial" w:hAnsi="Arial" w:cs="Arial"/>
          <w:spacing w:val="-9"/>
          <w:sz w:val="20"/>
          <w:szCs w:val="20"/>
        </w:rPr>
        <w:t xml:space="preserve"> </w:t>
      </w:r>
      <w:r w:rsidRPr="003435D6">
        <w:rPr>
          <w:rFonts w:ascii="Arial" w:hAnsi="Arial" w:cs="Arial"/>
          <w:sz w:val="20"/>
          <w:szCs w:val="20"/>
        </w:rPr>
        <w:t>products/services).</w:t>
      </w:r>
    </w:p>
    <w:p w14:paraId="1CE45FDA" w14:textId="77777777" w:rsidR="003435D6" w:rsidRPr="003435D6" w:rsidRDefault="003435D6" w:rsidP="003435D6">
      <w:pPr>
        <w:spacing w:before="120" w:after="120" w:line="276" w:lineRule="auto"/>
        <w:rPr>
          <w:rFonts w:ascii="Arial" w:hAnsi="Arial" w:cs="Arial"/>
          <w:sz w:val="20"/>
          <w:szCs w:val="20"/>
        </w:rPr>
      </w:pPr>
      <w:r w:rsidRPr="003435D6">
        <w:rPr>
          <w:rFonts w:ascii="Arial" w:hAnsi="Arial" w:cs="Arial"/>
          <w:sz w:val="20"/>
          <w:szCs w:val="20"/>
        </w:rPr>
        <w:t>The</w:t>
      </w:r>
      <w:r w:rsidRPr="003435D6">
        <w:rPr>
          <w:rFonts w:ascii="Arial" w:hAnsi="Arial" w:cs="Arial"/>
          <w:spacing w:val="-6"/>
          <w:sz w:val="20"/>
          <w:szCs w:val="20"/>
        </w:rPr>
        <w:t xml:space="preserve"> </w:t>
      </w:r>
      <w:r w:rsidRPr="003435D6">
        <w:rPr>
          <w:rFonts w:ascii="Arial" w:hAnsi="Arial" w:cs="Arial"/>
          <w:sz w:val="20"/>
          <w:szCs w:val="20"/>
        </w:rPr>
        <w:t>website</w:t>
      </w:r>
      <w:r w:rsidRPr="003435D6">
        <w:rPr>
          <w:rFonts w:ascii="Arial" w:hAnsi="Arial" w:cs="Arial"/>
          <w:spacing w:val="-4"/>
          <w:sz w:val="20"/>
          <w:szCs w:val="20"/>
        </w:rPr>
        <w:t xml:space="preserve"> </w:t>
      </w:r>
      <w:r w:rsidRPr="003435D6">
        <w:rPr>
          <w:rFonts w:ascii="Arial" w:hAnsi="Arial" w:cs="Arial"/>
          <w:sz w:val="20"/>
          <w:szCs w:val="20"/>
        </w:rPr>
        <w:t>pages</w:t>
      </w:r>
      <w:r w:rsidRPr="003435D6">
        <w:rPr>
          <w:rFonts w:ascii="Arial" w:hAnsi="Arial" w:cs="Arial"/>
          <w:spacing w:val="-5"/>
          <w:sz w:val="20"/>
          <w:szCs w:val="20"/>
        </w:rPr>
        <w:t xml:space="preserve"> referenced in</w:t>
      </w:r>
      <w:r w:rsidRPr="003435D6">
        <w:rPr>
          <w:rFonts w:ascii="Arial" w:hAnsi="Arial" w:cs="Arial"/>
          <w:spacing w:val="-4"/>
          <w:sz w:val="20"/>
          <w:szCs w:val="20"/>
        </w:rPr>
        <w:t xml:space="preserve"> </w:t>
      </w:r>
      <w:r w:rsidRPr="003435D6">
        <w:rPr>
          <w:rFonts w:ascii="Arial" w:hAnsi="Arial" w:cs="Arial"/>
          <w:sz w:val="20"/>
          <w:szCs w:val="20"/>
        </w:rPr>
        <w:t>this</w:t>
      </w:r>
      <w:r w:rsidRPr="003435D6">
        <w:rPr>
          <w:rFonts w:ascii="Arial" w:hAnsi="Arial" w:cs="Arial"/>
          <w:spacing w:val="-5"/>
          <w:sz w:val="20"/>
          <w:szCs w:val="20"/>
        </w:rPr>
        <w:t xml:space="preserve"> </w:t>
      </w:r>
      <w:r w:rsidRPr="003435D6">
        <w:rPr>
          <w:rFonts w:ascii="Arial" w:hAnsi="Arial" w:cs="Arial"/>
          <w:sz w:val="20"/>
          <w:szCs w:val="20"/>
        </w:rPr>
        <w:t>scheme</w:t>
      </w:r>
      <w:r w:rsidRPr="003435D6">
        <w:rPr>
          <w:rFonts w:ascii="Arial" w:hAnsi="Arial" w:cs="Arial"/>
          <w:spacing w:val="-6"/>
          <w:sz w:val="20"/>
          <w:szCs w:val="20"/>
        </w:rPr>
        <w:t xml:space="preserve"> </w:t>
      </w:r>
      <w:r w:rsidRPr="003435D6">
        <w:rPr>
          <w:rFonts w:ascii="Arial" w:hAnsi="Arial" w:cs="Arial"/>
          <w:sz w:val="20"/>
          <w:szCs w:val="20"/>
        </w:rPr>
        <w:t>of</w:t>
      </w:r>
      <w:r w:rsidRPr="003435D6">
        <w:rPr>
          <w:rFonts w:ascii="Arial" w:hAnsi="Arial" w:cs="Arial"/>
          <w:spacing w:val="-4"/>
          <w:sz w:val="20"/>
          <w:szCs w:val="20"/>
        </w:rPr>
        <w:t xml:space="preserve"> </w:t>
      </w:r>
      <w:r w:rsidRPr="003435D6">
        <w:rPr>
          <w:rFonts w:ascii="Arial" w:hAnsi="Arial" w:cs="Arial"/>
          <w:sz w:val="20"/>
          <w:szCs w:val="20"/>
        </w:rPr>
        <w:t>work</w:t>
      </w:r>
      <w:r w:rsidRPr="003435D6">
        <w:rPr>
          <w:rFonts w:ascii="Arial" w:hAnsi="Arial" w:cs="Arial"/>
          <w:spacing w:val="-2"/>
          <w:sz w:val="20"/>
          <w:szCs w:val="20"/>
        </w:rPr>
        <w:t xml:space="preserve"> </w:t>
      </w:r>
      <w:r w:rsidRPr="003435D6">
        <w:rPr>
          <w:rFonts w:ascii="Arial" w:hAnsi="Arial" w:cs="Arial"/>
          <w:sz w:val="20"/>
          <w:szCs w:val="20"/>
        </w:rPr>
        <w:t>were</w:t>
      </w:r>
      <w:r w:rsidRPr="003435D6">
        <w:rPr>
          <w:rFonts w:ascii="Arial" w:hAnsi="Arial" w:cs="Arial"/>
          <w:spacing w:val="-6"/>
          <w:sz w:val="20"/>
          <w:szCs w:val="20"/>
        </w:rPr>
        <w:t xml:space="preserve"> </w:t>
      </w:r>
      <w:r w:rsidRPr="003435D6">
        <w:rPr>
          <w:rFonts w:ascii="Arial" w:hAnsi="Arial" w:cs="Arial"/>
          <w:sz w:val="20"/>
          <w:szCs w:val="20"/>
        </w:rPr>
        <w:t>selected</w:t>
      </w:r>
      <w:r w:rsidRPr="003435D6">
        <w:rPr>
          <w:rFonts w:ascii="Arial" w:hAnsi="Arial" w:cs="Arial"/>
          <w:spacing w:val="-4"/>
          <w:sz w:val="20"/>
          <w:szCs w:val="20"/>
        </w:rPr>
        <w:t xml:space="preserve"> </w:t>
      </w:r>
      <w:r w:rsidRPr="003435D6">
        <w:rPr>
          <w:rFonts w:ascii="Arial" w:hAnsi="Arial" w:cs="Arial"/>
          <w:sz w:val="20"/>
          <w:szCs w:val="20"/>
        </w:rPr>
        <w:t>when</w:t>
      </w:r>
      <w:r w:rsidRPr="003435D6">
        <w:rPr>
          <w:rFonts w:ascii="Arial" w:hAnsi="Arial" w:cs="Arial"/>
          <w:spacing w:val="-6"/>
          <w:sz w:val="20"/>
          <w:szCs w:val="20"/>
        </w:rPr>
        <w:t xml:space="preserve"> </w:t>
      </w:r>
      <w:r w:rsidRPr="003435D6">
        <w:rPr>
          <w:rFonts w:ascii="Arial" w:hAnsi="Arial" w:cs="Arial"/>
          <w:sz w:val="20"/>
          <w:szCs w:val="20"/>
        </w:rPr>
        <w:t>the</w:t>
      </w:r>
      <w:r w:rsidRPr="003435D6">
        <w:rPr>
          <w:rFonts w:ascii="Arial" w:hAnsi="Arial" w:cs="Arial"/>
          <w:spacing w:val="-4"/>
          <w:sz w:val="20"/>
          <w:szCs w:val="20"/>
        </w:rPr>
        <w:t xml:space="preserve"> </w:t>
      </w:r>
      <w:r w:rsidRPr="003435D6">
        <w:rPr>
          <w:rFonts w:ascii="Arial" w:hAnsi="Arial" w:cs="Arial"/>
          <w:sz w:val="20"/>
          <w:szCs w:val="20"/>
        </w:rPr>
        <w:t>scheme</w:t>
      </w:r>
      <w:r w:rsidRPr="003435D6">
        <w:rPr>
          <w:rFonts w:ascii="Arial" w:hAnsi="Arial" w:cs="Arial"/>
          <w:spacing w:val="-5"/>
          <w:sz w:val="20"/>
          <w:szCs w:val="20"/>
        </w:rPr>
        <w:t xml:space="preserve"> </w:t>
      </w:r>
      <w:r w:rsidRPr="003435D6">
        <w:rPr>
          <w:rFonts w:ascii="Arial" w:hAnsi="Arial" w:cs="Arial"/>
          <w:sz w:val="20"/>
          <w:szCs w:val="20"/>
        </w:rPr>
        <w:t>of</w:t>
      </w:r>
      <w:r w:rsidRPr="003435D6">
        <w:rPr>
          <w:rFonts w:ascii="Arial" w:hAnsi="Arial" w:cs="Arial"/>
          <w:spacing w:val="-4"/>
          <w:sz w:val="20"/>
          <w:szCs w:val="20"/>
        </w:rPr>
        <w:t xml:space="preserve"> </w:t>
      </w:r>
      <w:r w:rsidRPr="003435D6">
        <w:rPr>
          <w:rFonts w:ascii="Arial" w:hAnsi="Arial" w:cs="Arial"/>
          <w:sz w:val="20"/>
          <w:szCs w:val="20"/>
        </w:rPr>
        <w:t>work</w:t>
      </w:r>
      <w:r w:rsidRPr="003435D6">
        <w:rPr>
          <w:rFonts w:ascii="Arial" w:hAnsi="Arial" w:cs="Arial"/>
          <w:spacing w:val="-3"/>
          <w:sz w:val="20"/>
          <w:szCs w:val="20"/>
        </w:rPr>
        <w:t xml:space="preserve"> </w:t>
      </w:r>
      <w:r w:rsidRPr="003435D6">
        <w:rPr>
          <w:rFonts w:ascii="Arial" w:hAnsi="Arial" w:cs="Arial"/>
          <w:spacing w:val="-2"/>
          <w:sz w:val="20"/>
          <w:szCs w:val="20"/>
        </w:rPr>
        <w:t>was</w:t>
      </w:r>
      <w:r w:rsidRPr="003435D6">
        <w:rPr>
          <w:rFonts w:ascii="Arial" w:hAnsi="Arial" w:cs="Arial"/>
          <w:spacing w:val="-4"/>
          <w:sz w:val="20"/>
          <w:szCs w:val="20"/>
        </w:rPr>
        <w:t xml:space="preserve"> </w:t>
      </w:r>
      <w:r w:rsidRPr="003435D6">
        <w:rPr>
          <w:rFonts w:ascii="Arial" w:hAnsi="Arial" w:cs="Arial"/>
          <w:sz w:val="20"/>
          <w:szCs w:val="20"/>
        </w:rPr>
        <w:t>produced.</w:t>
      </w:r>
      <w:r w:rsidRPr="003435D6">
        <w:rPr>
          <w:rFonts w:ascii="Arial" w:hAnsi="Arial" w:cs="Arial"/>
          <w:spacing w:val="-6"/>
          <w:sz w:val="20"/>
          <w:szCs w:val="20"/>
        </w:rPr>
        <w:t xml:space="preserve"> </w:t>
      </w:r>
      <w:r w:rsidRPr="003435D6">
        <w:rPr>
          <w:rFonts w:ascii="Arial" w:hAnsi="Arial" w:cs="Arial"/>
          <w:sz w:val="20"/>
          <w:szCs w:val="20"/>
        </w:rPr>
        <w:t>Other</w:t>
      </w:r>
      <w:r w:rsidRPr="003435D6">
        <w:rPr>
          <w:rFonts w:ascii="Arial" w:hAnsi="Arial" w:cs="Arial"/>
          <w:spacing w:val="-3"/>
          <w:sz w:val="20"/>
          <w:szCs w:val="20"/>
        </w:rPr>
        <w:t xml:space="preserve"> </w:t>
      </w:r>
      <w:r w:rsidRPr="003435D6">
        <w:rPr>
          <w:rFonts w:ascii="Arial" w:hAnsi="Arial" w:cs="Arial"/>
          <w:sz w:val="20"/>
          <w:szCs w:val="20"/>
        </w:rPr>
        <w:t>aspects</w:t>
      </w:r>
      <w:r w:rsidRPr="003435D6">
        <w:rPr>
          <w:rFonts w:ascii="Arial" w:hAnsi="Arial" w:cs="Arial"/>
          <w:spacing w:val="-5"/>
          <w:sz w:val="20"/>
          <w:szCs w:val="20"/>
        </w:rPr>
        <w:t xml:space="preserve"> </w:t>
      </w:r>
      <w:r w:rsidRPr="003435D6">
        <w:rPr>
          <w:rFonts w:ascii="Arial" w:hAnsi="Arial" w:cs="Arial"/>
          <w:sz w:val="20"/>
          <w:szCs w:val="20"/>
        </w:rPr>
        <w:t>of</w:t>
      </w:r>
      <w:r w:rsidRPr="003435D6">
        <w:rPr>
          <w:rFonts w:ascii="Arial" w:hAnsi="Arial" w:cs="Arial"/>
          <w:spacing w:val="-4"/>
          <w:sz w:val="20"/>
          <w:szCs w:val="20"/>
        </w:rPr>
        <w:t xml:space="preserve"> </w:t>
      </w:r>
      <w:r w:rsidRPr="003435D6">
        <w:rPr>
          <w:rFonts w:ascii="Arial" w:hAnsi="Arial" w:cs="Arial"/>
          <w:sz w:val="20"/>
          <w:szCs w:val="20"/>
        </w:rPr>
        <w:t>the</w:t>
      </w:r>
      <w:r w:rsidRPr="003435D6">
        <w:rPr>
          <w:rFonts w:ascii="Arial" w:hAnsi="Arial" w:cs="Arial"/>
          <w:spacing w:val="-6"/>
          <w:sz w:val="20"/>
          <w:szCs w:val="20"/>
        </w:rPr>
        <w:t xml:space="preserve"> </w:t>
      </w:r>
      <w:r w:rsidRPr="003435D6">
        <w:rPr>
          <w:rFonts w:ascii="Arial" w:hAnsi="Arial" w:cs="Arial"/>
          <w:sz w:val="20"/>
          <w:szCs w:val="20"/>
        </w:rPr>
        <w:t>sites were</w:t>
      </w:r>
      <w:r w:rsidRPr="003435D6">
        <w:rPr>
          <w:rFonts w:ascii="Arial" w:hAnsi="Arial" w:cs="Arial"/>
          <w:spacing w:val="-8"/>
          <w:sz w:val="20"/>
          <w:szCs w:val="20"/>
        </w:rPr>
        <w:t xml:space="preserve"> </w:t>
      </w:r>
      <w:r w:rsidRPr="003435D6">
        <w:rPr>
          <w:rFonts w:ascii="Arial" w:hAnsi="Arial" w:cs="Arial"/>
          <w:sz w:val="20"/>
          <w:szCs w:val="20"/>
        </w:rPr>
        <w:t>not</w:t>
      </w:r>
      <w:r w:rsidRPr="003435D6">
        <w:rPr>
          <w:rFonts w:ascii="Arial" w:hAnsi="Arial" w:cs="Arial"/>
          <w:spacing w:val="-7"/>
          <w:sz w:val="20"/>
          <w:szCs w:val="20"/>
        </w:rPr>
        <w:t xml:space="preserve"> </w:t>
      </w:r>
      <w:r w:rsidRPr="003435D6">
        <w:rPr>
          <w:rFonts w:ascii="Arial" w:hAnsi="Arial" w:cs="Arial"/>
          <w:sz w:val="20"/>
          <w:szCs w:val="20"/>
        </w:rPr>
        <w:t>checked</w:t>
      </w:r>
      <w:r w:rsidRPr="003435D6">
        <w:rPr>
          <w:rFonts w:ascii="Arial" w:hAnsi="Arial" w:cs="Arial"/>
          <w:spacing w:val="-7"/>
          <w:sz w:val="20"/>
          <w:szCs w:val="20"/>
        </w:rPr>
        <w:t xml:space="preserve"> </w:t>
      </w:r>
      <w:r w:rsidRPr="003435D6">
        <w:rPr>
          <w:rFonts w:ascii="Arial" w:hAnsi="Arial" w:cs="Arial"/>
          <w:sz w:val="20"/>
          <w:szCs w:val="20"/>
        </w:rPr>
        <w:t>and</w:t>
      </w:r>
      <w:r w:rsidRPr="003435D6">
        <w:rPr>
          <w:rFonts w:ascii="Arial" w:hAnsi="Arial" w:cs="Arial"/>
          <w:spacing w:val="-6"/>
          <w:sz w:val="20"/>
          <w:szCs w:val="20"/>
        </w:rPr>
        <w:t xml:space="preserve"> </w:t>
      </w:r>
      <w:r w:rsidRPr="003435D6">
        <w:rPr>
          <w:rFonts w:ascii="Arial" w:hAnsi="Arial" w:cs="Arial"/>
          <w:sz w:val="20"/>
          <w:szCs w:val="20"/>
        </w:rPr>
        <w:t>only</w:t>
      </w:r>
      <w:r w:rsidRPr="003435D6">
        <w:rPr>
          <w:rFonts w:ascii="Arial" w:hAnsi="Arial" w:cs="Arial"/>
          <w:spacing w:val="-6"/>
          <w:sz w:val="20"/>
          <w:szCs w:val="20"/>
        </w:rPr>
        <w:t xml:space="preserve"> </w:t>
      </w:r>
      <w:r w:rsidRPr="003435D6">
        <w:rPr>
          <w:rFonts w:ascii="Arial" w:hAnsi="Arial" w:cs="Arial"/>
          <w:sz w:val="20"/>
          <w:szCs w:val="20"/>
        </w:rPr>
        <w:t>the</w:t>
      </w:r>
      <w:r w:rsidRPr="003435D6">
        <w:rPr>
          <w:rFonts w:ascii="Arial" w:hAnsi="Arial" w:cs="Arial"/>
          <w:spacing w:val="-8"/>
          <w:sz w:val="20"/>
          <w:szCs w:val="20"/>
        </w:rPr>
        <w:t xml:space="preserve"> </w:t>
      </w:r>
      <w:proofErr w:type="gramStart"/>
      <w:r w:rsidRPr="003435D6">
        <w:rPr>
          <w:rFonts w:ascii="Arial" w:hAnsi="Arial" w:cs="Arial"/>
          <w:sz w:val="20"/>
          <w:szCs w:val="20"/>
        </w:rPr>
        <w:t>particular</w:t>
      </w:r>
      <w:r w:rsidRPr="003435D6">
        <w:rPr>
          <w:rFonts w:ascii="Arial" w:hAnsi="Arial" w:cs="Arial"/>
          <w:spacing w:val="-6"/>
          <w:sz w:val="20"/>
          <w:szCs w:val="20"/>
        </w:rPr>
        <w:t xml:space="preserve"> </w:t>
      </w:r>
      <w:r w:rsidRPr="003435D6">
        <w:rPr>
          <w:rFonts w:ascii="Arial" w:hAnsi="Arial" w:cs="Arial"/>
          <w:sz w:val="20"/>
          <w:szCs w:val="20"/>
        </w:rPr>
        <w:t>resources</w:t>
      </w:r>
      <w:proofErr w:type="gramEnd"/>
      <w:r w:rsidRPr="003435D6">
        <w:rPr>
          <w:rFonts w:ascii="Arial" w:hAnsi="Arial" w:cs="Arial"/>
          <w:spacing w:val="-7"/>
          <w:sz w:val="20"/>
          <w:szCs w:val="20"/>
        </w:rPr>
        <w:t xml:space="preserve"> </w:t>
      </w:r>
      <w:r w:rsidRPr="003435D6">
        <w:rPr>
          <w:rFonts w:ascii="Arial" w:hAnsi="Arial" w:cs="Arial"/>
          <w:sz w:val="20"/>
          <w:szCs w:val="20"/>
        </w:rPr>
        <w:t>are</w:t>
      </w:r>
      <w:r w:rsidRPr="003435D6">
        <w:rPr>
          <w:rFonts w:ascii="Arial" w:hAnsi="Arial" w:cs="Arial"/>
          <w:spacing w:val="-5"/>
          <w:sz w:val="20"/>
          <w:szCs w:val="20"/>
        </w:rPr>
        <w:t xml:space="preserve"> </w:t>
      </w:r>
      <w:r w:rsidRPr="003435D6">
        <w:rPr>
          <w:rFonts w:ascii="Arial" w:hAnsi="Arial" w:cs="Arial"/>
          <w:sz w:val="20"/>
          <w:szCs w:val="20"/>
        </w:rPr>
        <w:t>recommended.</w:t>
      </w:r>
    </w:p>
    <w:p w14:paraId="2B50471F" w14:textId="77777777" w:rsidR="00974C87" w:rsidRPr="001979CE" w:rsidRDefault="00974C87" w:rsidP="003D2B2A">
      <w:pPr>
        <w:rPr>
          <w:rFonts w:ascii="Arial" w:eastAsia="Arial" w:hAnsi="Arial" w:cstheme="minorBidi"/>
          <w:spacing w:val="-1"/>
          <w:sz w:val="20"/>
          <w:szCs w:val="20"/>
          <w:lang w:val="en-US"/>
        </w:rPr>
      </w:pPr>
    </w:p>
    <w:p w14:paraId="41C53858" w14:textId="77777777" w:rsidR="00C92F05" w:rsidRPr="004A4E17" w:rsidRDefault="00C92F05" w:rsidP="003D2B2A">
      <w:pPr>
        <w:rPr>
          <w:rFonts w:ascii="Arial" w:hAnsi="Arial"/>
          <w:bCs/>
          <w:sz w:val="20"/>
          <w:szCs w:val="20"/>
        </w:rPr>
        <w:sectPr w:rsidR="00C92F05" w:rsidRPr="004A4E17" w:rsidSect="007B4C5A">
          <w:headerReference w:type="default" r:id="rId25"/>
          <w:headerReference w:type="first" r:id="rId26"/>
          <w:footerReference w:type="first" r:id="rId27"/>
          <w:pgSz w:w="16840" w:h="11900" w:orient="landscape" w:code="9"/>
          <w:pgMar w:top="353" w:right="1134" w:bottom="1134" w:left="1134" w:header="567" w:footer="567" w:gutter="0"/>
          <w:cols w:space="708"/>
          <w:titlePg/>
          <w:docGrid w:linePitch="326"/>
        </w:sectPr>
      </w:pPr>
    </w:p>
    <w:p w14:paraId="460F57C4" w14:textId="77777777" w:rsidR="00C25E32" w:rsidRPr="00C25E32" w:rsidRDefault="00C25E32" w:rsidP="00C25E32">
      <w:pPr>
        <w:pBdr>
          <w:top w:val="single" w:sz="8" w:space="8" w:color="EA5B0C"/>
          <w:bottom w:val="single" w:sz="8" w:space="8" w:color="EA5B0C"/>
        </w:pBdr>
        <w:spacing w:before="120" w:after="120"/>
        <w:outlineLvl w:val="0"/>
        <w:rPr>
          <w:rFonts w:ascii="Arial" w:hAnsi="Arial"/>
          <w:bCs/>
          <w:color w:val="EA5B0C"/>
          <w:sz w:val="28"/>
          <w:szCs w:val="28"/>
        </w:rPr>
      </w:pPr>
      <w:bookmarkStart w:id="7" w:name="_Toc55916852"/>
      <w:bookmarkStart w:id="8" w:name="Unit01"/>
      <w:r>
        <w:rPr>
          <w:rFonts w:ascii="Arial" w:hAnsi="Arial"/>
          <w:bCs/>
          <w:color w:val="EA5B0C"/>
          <w:sz w:val="28"/>
          <w:szCs w:val="28"/>
        </w:rPr>
        <w:lastRenderedPageBreak/>
        <w:t>Year 1 – Developing skills for the Individual Project</w:t>
      </w:r>
      <w:bookmarkEnd w:id="7"/>
      <w:r w:rsidRPr="00C25E32">
        <w:rPr>
          <w:rFonts w:ascii="Arial" w:hAnsi="Arial"/>
          <w:bCs/>
          <w:color w:val="EA5B0C"/>
          <w:sz w:val="28"/>
          <w:szCs w:val="28"/>
        </w:rPr>
        <w:t xml:space="preserve"> </w:t>
      </w:r>
    </w:p>
    <w:tbl>
      <w:tblPr>
        <w:tblStyle w:val="TableGrid2"/>
        <w:tblW w:w="5012" w:type="pct"/>
        <w:tblBorders>
          <w:top w:val="single" w:sz="4" w:space="0" w:color="EA5B0C"/>
          <w:left w:val="single" w:sz="4" w:space="0" w:color="EA5B0C"/>
          <w:right w:val="single" w:sz="4" w:space="0" w:color="EA5B0C"/>
          <w:insideH w:val="single" w:sz="4" w:space="0" w:color="EA5B0C"/>
          <w:insideV w:val="single" w:sz="4" w:space="0" w:color="EA5B0C"/>
        </w:tblBorders>
        <w:tblLayout w:type="fixed"/>
        <w:tblLook w:val="04A0" w:firstRow="1" w:lastRow="0" w:firstColumn="1" w:lastColumn="0" w:noHBand="0" w:noVBand="1"/>
      </w:tblPr>
      <w:tblGrid>
        <w:gridCol w:w="2406"/>
        <w:gridCol w:w="8504"/>
        <w:gridCol w:w="3687"/>
      </w:tblGrid>
      <w:tr w:rsidR="0045614C" w:rsidRPr="00430A2C" w14:paraId="146CB667" w14:textId="77777777" w:rsidTr="003F5489">
        <w:trPr>
          <w:trHeight w:val="503"/>
          <w:tblHeader/>
        </w:trPr>
        <w:tc>
          <w:tcPr>
            <w:tcW w:w="824" w:type="pct"/>
            <w:shd w:val="clear" w:color="auto" w:fill="EA5B0C"/>
            <w:vAlign w:val="center"/>
          </w:tcPr>
          <w:bookmarkEnd w:id="8"/>
          <w:p w14:paraId="55A6E533" w14:textId="77777777" w:rsidR="0045614C" w:rsidRPr="00430A2C" w:rsidRDefault="0045614C" w:rsidP="0090467B">
            <w:pPr>
              <w:spacing w:before="120" w:after="120"/>
              <w:rPr>
                <w:rFonts w:ascii="Arial" w:hAnsi="Arial" w:cs="Arial"/>
                <w:b/>
                <w:color w:val="FFFFFF" w:themeColor="background1"/>
                <w:sz w:val="20"/>
                <w:szCs w:val="20"/>
              </w:rPr>
            </w:pPr>
            <w:r>
              <w:rPr>
                <w:rFonts w:ascii="Arial" w:hAnsi="Arial" w:cs="Arial"/>
                <w:b/>
                <w:color w:val="FFFFFF" w:themeColor="background1"/>
                <w:sz w:val="20"/>
                <w:szCs w:val="20"/>
              </w:rPr>
              <w:t>Aim of a</w:t>
            </w:r>
            <w:r w:rsidRPr="00430A2C">
              <w:rPr>
                <w:rFonts w:ascii="Arial" w:hAnsi="Arial" w:cs="Arial"/>
                <w:b/>
                <w:color w:val="FFFFFF" w:themeColor="background1"/>
                <w:sz w:val="20"/>
                <w:szCs w:val="20"/>
              </w:rPr>
              <w:t>ctivity</w:t>
            </w:r>
          </w:p>
        </w:tc>
        <w:tc>
          <w:tcPr>
            <w:tcW w:w="2913" w:type="pct"/>
            <w:shd w:val="clear" w:color="auto" w:fill="EA5B0C"/>
            <w:vAlign w:val="center"/>
          </w:tcPr>
          <w:p w14:paraId="7EB3BE0C" w14:textId="77777777" w:rsidR="0045614C" w:rsidRPr="00430A2C" w:rsidRDefault="0045614C" w:rsidP="0090467B">
            <w:pPr>
              <w:spacing w:before="120" w:after="120"/>
              <w:rPr>
                <w:rFonts w:ascii="Arial" w:hAnsi="Arial" w:cs="Arial"/>
                <w:b/>
                <w:color w:val="FFFFFF" w:themeColor="background1"/>
                <w:sz w:val="20"/>
                <w:szCs w:val="20"/>
              </w:rPr>
            </w:pPr>
            <w:r w:rsidRPr="00430A2C">
              <w:rPr>
                <w:rFonts w:ascii="Arial" w:hAnsi="Arial" w:cs="Arial"/>
                <w:b/>
                <w:color w:val="FFFFFF" w:themeColor="background1"/>
                <w:sz w:val="20"/>
                <w:szCs w:val="20"/>
              </w:rPr>
              <w:t>Teaching and learning activities</w:t>
            </w:r>
          </w:p>
        </w:tc>
        <w:tc>
          <w:tcPr>
            <w:tcW w:w="1263" w:type="pct"/>
            <w:shd w:val="clear" w:color="auto" w:fill="EA5B0C"/>
            <w:vAlign w:val="center"/>
          </w:tcPr>
          <w:p w14:paraId="508EE179" w14:textId="77777777" w:rsidR="0045614C" w:rsidRPr="00430A2C" w:rsidRDefault="0045614C" w:rsidP="0090467B">
            <w:pPr>
              <w:spacing w:before="120" w:after="120"/>
              <w:rPr>
                <w:color w:val="FFFFFF" w:themeColor="background1"/>
                <w:sz w:val="20"/>
                <w:szCs w:val="20"/>
              </w:rPr>
            </w:pPr>
            <w:r w:rsidRPr="00430A2C">
              <w:rPr>
                <w:rFonts w:ascii="Arial" w:hAnsi="Arial" w:cs="Arial"/>
                <w:b/>
                <w:color w:val="FFFFFF" w:themeColor="background1"/>
                <w:sz w:val="20"/>
                <w:szCs w:val="20"/>
              </w:rPr>
              <w:t>Notes</w:t>
            </w:r>
          </w:p>
        </w:tc>
      </w:tr>
      <w:tr w:rsidR="0090467B" w:rsidRPr="0090467B" w14:paraId="3707048C" w14:textId="77777777" w:rsidTr="006E16EF">
        <w:trPr>
          <w:trHeight w:val="503"/>
        </w:trPr>
        <w:tc>
          <w:tcPr>
            <w:tcW w:w="5000" w:type="pct"/>
            <w:gridSpan w:val="3"/>
            <w:shd w:val="clear" w:color="auto" w:fill="auto"/>
            <w:vAlign w:val="center"/>
          </w:tcPr>
          <w:p w14:paraId="299E3FEC" w14:textId="77777777" w:rsidR="0090467B" w:rsidRPr="0090467B" w:rsidRDefault="0090467B" w:rsidP="00612350">
            <w:pPr>
              <w:spacing w:before="120" w:after="120"/>
              <w:rPr>
                <w:rFonts w:ascii="Arial" w:hAnsi="Arial" w:cs="Arial"/>
                <w:b/>
                <w:color w:val="EA5B0C"/>
                <w:sz w:val="20"/>
                <w:szCs w:val="20"/>
              </w:rPr>
            </w:pPr>
            <w:r w:rsidRPr="0090467B">
              <w:rPr>
                <w:rFonts w:ascii="Arial" w:hAnsi="Arial" w:cs="Arial"/>
                <w:b/>
                <w:color w:val="EA5B0C"/>
                <w:sz w:val="20"/>
                <w:szCs w:val="20"/>
              </w:rPr>
              <w:t>Ski</w:t>
            </w:r>
            <w:r w:rsidR="00676000">
              <w:rPr>
                <w:rFonts w:ascii="Arial" w:hAnsi="Arial" w:cs="Arial"/>
                <w:b/>
                <w:color w:val="EA5B0C"/>
                <w:sz w:val="20"/>
                <w:szCs w:val="20"/>
              </w:rPr>
              <w:t>lls focus: Critical thinking – R</w:t>
            </w:r>
            <w:r w:rsidRPr="0090467B">
              <w:rPr>
                <w:rFonts w:ascii="Arial" w:hAnsi="Arial" w:cs="Arial"/>
                <w:b/>
                <w:color w:val="EA5B0C"/>
                <w:sz w:val="20"/>
                <w:szCs w:val="20"/>
              </w:rPr>
              <w:t>easoning (1)</w:t>
            </w:r>
          </w:p>
        </w:tc>
      </w:tr>
      <w:tr w:rsidR="0045614C" w:rsidRPr="00430A2C" w14:paraId="6A229A0D" w14:textId="77777777" w:rsidTr="003F5489">
        <w:trPr>
          <w:trHeight w:val="502"/>
        </w:trPr>
        <w:tc>
          <w:tcPr>
            <w:tcW w:w="824" w:type="pct"/>
          </w:tcPr>
          <w:p w14:paraId="23463119"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To be able to justify ideas.</w:t>
            </w:r>
          </w:p>
        </w:tc>
        <w:tc>
          <w:tcPr>
            <w:tcW w:w="2913" w:type="pct"/>
          </w:tcPr>
          <w:p w14:paraId="56D65570" w14:textId="77777777" w:rsidR="0045614C" w:rsidRPr="00430A2C" w:rsidRDefault="0045614C" w:rsidP="006E16EF">
            <w:pPr>
              <w:spacing w:before="120" w:after="120"/>
              <w:rPr>
                <w:rFonts w:ascii="Arial" w:hAnsi="Arial" w:cs="Arial"/>
                <w:sz w:val="20"/>
                <w:szCs w:val="20"/>
              </w:rPr>
            </w:pPr>
            <w:r>
              <w:rPr>
                <w:rFonts w:ascii="Arial" w:hAnsi="Arial" w:cs="Arial"/>
                <w:sz w:val="20"/>
                <w:szCs w:val="20"/>
              </w:rPr>
              <w:t>Give</w:t>
            </w:r>
            <w:r w:rsidRPr="00430A2C">
              <w:rPr>
                <w:rFonts w:ascii="Arial" w:hAnsi="Arial" w:cs="Arial"/>
                <w:sz w:val="20"/>
                <w:szCs w:val="20"/>
              </w:rPr>
              <w:t xml:space="preserve"> out a worksheet with statements connected to one of the global topics for the Individual Report.</w:t>
            </w:r>
          </w:p>
          <w:p w14:paraId="77987CDB"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Learners decide the order of importance in pairs. They justify their choice of the most important statement to the rest of the class.</w:t>
            </w:r>
          </w:p>
          <w:p w14:paraId="2FFACF3A"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Whole class identifies the statement with the most convincing justification.</w:t>
            </w:r>
          </w:p>
          <w:p w14:paraId="43ECACAD" w14:textId="77777777" w:rsidR="0045614C" w:rsidRDefault="0045614C" w:rsidP="006E16EF">
            <w:pPr>
              <w:spacing w:before="120" w:after="120"/>
              <w:rPr>
                <w:rFonts w:ascii="Arial" w:hAnsi="Arial" w:cs="Arial"/>
                <w:sz w:val="20"/>
                <w:szCs w:val="20"/>
              </w:rPr>
            </w:pPr>
            <w:r w:rsidRPr="00430A2C">
              <w:rPr>
                <w:rFonts w:ascii="Arial" w:hAnsi="Arial" w:cs="Arial"/>
                <w:sz w:val="20"/>
                <w:szCs w:val="20"/>
              </w:rPr>
              <w:t>Individually, learners write whether they agree with the class decision and why, or why not. They share this with their partner who decides whether their reasoning is convincing.</w:t>
            </w:r>
          </w:p>
          <w:p w14:paraId="69A9430F" w14:textId="6006C74B" w:rsidR="0045614C" w:rsidRPr="00B42612" w:rsidRDefault="0045614C" w:rsidP="006E16EF">
            <w:pPr>
              <w:spacing w:before="120" w:after="120"/>
              <w:rPr>
                <w:rStyle w:val="WebLink"/>
                <w:rFonts w:cs="Arial"/>
                <w:szCs w:val="20"/>
              </w:rPr>
            </w:pPr>
            <w:r w:rsidRPr="006B1192">
              <w:rPr>
                <w:rFonts w:ascii="Arial" w:hAnsi="Arial" w:cs="Arial"/>
                <w:b/>
                <w:sz w:val="20"/>
                <w:szCs w:val="20"/>
              </w:rPr>
              <w:t>Suggested resources:</w:t>
            </w:r>
            <w:r w:rsidR="00C7303C">
              <w:rPr>
                <w:rFonts w:ascii="Arial" w:hAnsi="Arial" w:cs="Arial"/>
                <w:b/>
                <w:sz w:val="20"/>
                <w:szCs w:val="20"/>
              </w:rPr>
              <w:t xml:space="preserve"> </w:t>
            </w:r>
            <w:r w:rsidRPr="00430A2C">
              <w:rPr>
                <w:rFonts w:ascii="Arial" w:hAnsi="Arial" w:cs="Arial"/>
                <w:sz w:val="20"/>
                <w:szCs w:val="20"/>
              </w:rPr>
              <w:t xml:space="preserve">Use </w:t>
            </w:r>
            <w:r>
              <w:rPr>
                <w:rFonts w:ascii="Arial" w:hAnsi="Arial" w:cs="Arial"/>
                <w:sz w:val="20"/>
                <w:szCs w:val="20"/>
              </w:rPr>
              <w:t xml:space="preserve">a </w:t>
            </w:r>
            <w:r w:rsidRPr="00430A2C">
              <w:rPr>
                <w:rFonts w:ascii="Arial" w:hAnsi="Arial" w:cs="Arial"/>
                <w:sz w:val="20"/>
                <w:szCs w:val="20"/>
              </w:rPr>
              <w:t>resource list to make statements</w:t>
            </w:r>
            <w:r>
              <w:rPr>
                <w:rFonts w:ascii="Arial" w:hAnsi="Arial" w:cs="Arial"/>
                <w:sz w:val="20"/>
                <w:szCs w:val="20"/>
              </w:rPr>
              <w:t xml:space="preserve"> for the worksheet</w:t>
            </w:r>
            <w:r w:rsidRPr="00430A2C">
              <w:rPr>
                <w:rFonts w:ascii="Arial" w:hAnsi="Arial" w:cs="Arial"/>
                <w:sz w:val="20"/>
                <w:szCs w:val="20"/>
              </w:rPr>
              <w:t xml:space="preserve">, e.g. from the universal declaration of human rights: </w:t>
            </w:r>
            <w:hyperlink r:id="rId28" w:history="1">
              <w:r w:rsidR="009821C0" w:rsidRPr="00B42612">
                <w:rPr>
                  <w:rStyle w:val="Hyperlink"/>
                  <w:rFonts w:ascii="Arial" w:hAnsi="Arial" w:cs="Arial"/>
                  <w:color w:val="4A4A4A"/>
                  <w:sz w:val="20"/>
                  <w:szCs w:val="20"/>
                </w:rPr>
                <w:t>www.un.org/en/about-us/universal-declaration-of-human-rights</w:t>
              </w:r>
            </w:hyperlink>
            <w:r w:rsidR="009821C0" w:rsidRPr="00B42612">
              <w:rPr>
                <w:rFonts w:ascii="Arial" w:hAnsi="Arial" w:cs="Arial"/>
                <w:color w:val="4A4A4A"/>
                <w:sz w:val="20"/>
                <w:szCs w:val="20"/>
                <w:u w:val="single"/>
              </w:rPr>
              <w:t xml:space="preserve"> </w:t>
            </w:r>
          </w:p>
          <w:p w14:paraId="1D7E8AF7" w14:textId="77777777" w:rsidR="0045614C" w:rsidRPr="00430A2C" w:rsidRDefault="0045614C" w:rsidP="006E16EF">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Peer feedback justifying the statements</w:t>
            </w:r>
            <w:r>
              <w:rPr>
                <w:rFonts w:ascii="Arial" w:hAnsi="Arial" w:cs="Arial"/>
                <w:sz w:val="20"/>
                <w:szCs w:val="20"/>
              </w:rPr>
              <w:t>.</w:t>
            </w:r>
          </w:p>
        </w:tc>
        <w:tc>
          <w:tcPr>
            <w:tcW w:w="1263" w:type="pct"/>
          </w:tcPr>
          <w:p w14:paraId="1AA5EA84" w14:textId="77777777" w:rsidR="0045614C" w:rsidRPr="00430A2C" w:rsidRDefault="0045614C" w:rsidP="006903E3">
            <w:pPr>
              <w:spacing w:before="120" w:after="120"/>
              <w:rPr>
                <w:rFonts w:ascii="Arial" w:hAnsi="Arial" w:cs="Arial"/>
                <w:sz w:val="20"/>
                <w:szCs w:val="20"/>
              </w:rPr>
            </w:pPr>
          </w:p>
        </w:tc>
      </w:tr>
      <w:tr w:rsidR="0090467B" w:rsidRPr="0090467B" w14:paraId="69A74079" w14:textId="77777777" w:rsidTr="006B1192">
        <w:trPr>
          <w:trHeight w:val="503"/>
        </w:trPr>
        <w:tc>
          <w:tcPr>
            <w:tcW w:w="5000" w:type="pct"/>
            <w:gridSpan w:val="3"/>
            <w:tcBorders>
              <w:bottom w:val="single" w:sz="4" w:space="0" w:color="EA5B0C"/>
            </w:tcBorders>
            <w:shd w:val="clear" w:color="auto" w:fill="auto"/>
            <w:vAlign w:val="center"/>
          </w:tcPr>
          <w:p w14:paraId="4C7CC53B" w14:textId="77777777" w:rsidR="0090467B" w:rsidRPr="0090467B" w:rsidRDefault="0090467B" w:rsidP="00561F62">
            <w:pPr>
              <w:spacing w:before="120" w:after="120"/>
              <w:rPr>
                <w:rFonts w:ascii="Arial" w:hAnsi="Arial" w:cs="Arial"/>
                <w:b/>
                <w:color w:val="EA5B0C"/>
                <w:sz w:val="20"/>
                <w:szCs w:val="20"/>
              </w:rPr>
            </w:pPr>
            <w:r w:rsidRPr="0090467B">
              <w:rPr>
                <w:rFonts w:ascii="Arial" w:hAnsi="Arial" w:cs="Arial"/>
                <w:b/>
                <w:color w:val="EA5B0C"/>
                <w:sz w:val="20"/>
                <w:szCs w:val="20"/>
              </w:rPr>
              <w:t xml:space="preserve">Skills focus: Critical thinking – </w:t>
            </w:r>
            <w:r w:rsidR="00676000">
              <w:rPr>
                <w:rFonts w:ascii="Arial" w:hAnsi="Arial" w:cs="Arial"/>
                <w:b/>
                <w:color w:val="EA5B0C"/>
                <w:sz w:val="20"/>
                <w:szCs w:val="20"/>
              </w:rPr>
              <w:t>Q</w:t>
            </w:r>
            <w:r>
              <w:rPr>
                <w:rFonts w:ascii="Arial" w:hAnsi="Arial" w:cs="Arial"/>
                <w:b/>
                <w:color w:val="EA5B0C"/>
                <w:sz w:val="20"/>
                <w:szCs w:val="20"/>
              </w:rPr>
              <w:t xml:space="preserve">uestioning </w:t>
            </w:r>
            <w:r w:rsidRPr="0090467B">
              <w:rPr>
                <w:rFonts w:ascii="Arial" w:hAnsi="Arial" w:cs="Arial"/>
                <w:b/>
                <w:color w:val="EA5B0C"/>
                <w:sz w:val="20"/>
                <w:szCs w:val="20"/>
              </w:rPr>
              <w:t>(1)</w:t>
            </w:r>
          </w:p>
        </w:tc>
      </w:tr>
      <w:tr w:rsidR="0045614C" w:rsidRPr="00430A2C" w14:paraId="3BC6F74D" w14:textId="77777777" w:rsidTr="003F5489">
        <w:trPr>
          <w:trHeight w:val="502"/>
        </w:trPr>
        <w:tc>
          <w:tcPr>
            <w:tcW w:w="824" w:type="pct"/>
            <w:tcBorders>
              <w:bottom w:val="single" w:sz="4" w:space="0" w:color="EA5B0C"/>
            </w:tcBorders>
          </w:tcPr>
          <w:p w14:paraId="50614C34"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To be able to formulate questions to gain specific information.</w:t>
            </w:r>
          </w:p>
        </w:tc>
        <w:tc>
          <w:tcPr>
            <w:tcW w:w="2913" w:type="pct"/>
            <w:tcBorders>
              <w:bottom w:val="single" w:sz="4" w:space="0" w:color="EA5B0C"/>
            </w:tcBorders>
          </w:tcPr>
          <w:p w14:paraId="3FB55676" w14:textId="4FBE207D" w:rsidR="0045614C" w:rsidRDefault="0045614C" w:rsidP="006E16EF">
            <w:pPr>
              <w:spacing w:before="120" w:after="120"/>
              <w:rPr>
                <w:rFonts w:ascii="Arial" w:hAnsi="Arial" w:cs="Arial"/>
                <w:sz w:val="20"/>
                <w:szCs w:val="20"/>
              </w:rPr>
            </w:pPr>
            <w:r>
              <w:rPr>
                <w:rFonts w:ascii="Arial" w:hAnsi="Arial" w:cs="Arial"/>
                <w:sz w:val="20"/>
                <w:szCs w:val="20"/>
              </w:rPr>
              <w:t>Explain</w:t>
            </w:r>
            <w:r w:rsidRPr="00430A2C">
              <w:rPr>
                <w:rFonts w:ascii="Arial" w:hAnsi="Arial" w:cs="Arial"/>
                <w:sz w:val="20"/>
                <w:szCs w:val="20"/>
              </w:rPr>
              <w:t xml:space="preserve"> that an expert is outside the classroom. This should be an expert connected to one of the topic areas. The expert has a busy schedule so only has 10 minutes to answer questions.</w:t>
            </w:r>
          </w:p>
          <w:p w14:paraId="2AC2B21A" w14:textId="693D9A8B"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 xml:space="preserve">Learners work in groups to formulate questions, knowing that they will have to carefully choose the type of questions they ask to maximise information gathering. </w:t>
            </w:r>
            <w:r>
              <w:rPr>
                <w:rFonts w:ascii="Arial" w:hAnsi="Arial" w:cs="Arial"/>
                <w:sz w:val="20"/>
                <w:szCs w:val="20"/>
              </w:rPr>
              <w:t>Collect</w:t>
            </w:r>
            <w:r w:rsidRPr="00430A2C">
              <w:rPr>
                <w:rFonts w:ascii="Arial" w:hAnsi="Arial" w:cs="Arial"/>
                <w:sz w:val="20"/>
                <w:szCs w:val="20"/>
              </w:rPr>
              <w:t xml:space="preserve"> the questions on the board and learners decide which questions would give them the best opportunity for gathering information.</w:t>
            </w:r>
          </w:p>
          <w:p w14:paraId="0A3762FE"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When the expert is in the room, learners ask their questions and note down the answers.</w:t>
            </w:r>
          </w:p>
          <w:p w14:paraId="09DD720F" w14:textId="790BAB78"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When the expert has left, discus which questions elicited the most information and which elicited the most relevant information and the difference between the two</w:t>
            </w:r>
            <w:r w:rsidR="003435D6">
              <w:rPr>
                <w:rFonts w:ascii="Arial" w:hAnsi="Arial" w:cs="Arial"/>
                <w:sz w:val="20"/>
                <w:szCs w:val="20"/>
              </w:rPr>
              <w:t>.</w:t>
            </w:r>
          </w:p>
          <w:p w14:paraId="0F6D5D61" w14:textId="77777777" w:rsidR="0045614C" w:rsidRPr="00430A2C" w:rsidRDefault="0045614C" w:rsidP="006E16EF">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b/>
                <w:sz w:val="20"/>
                <w:szCs w:val="20"/>
              </w:rPr>
              <w:t xml:space="preserve"> </w:t>
            </w:r>
            <w:r w:rsidRPr="00430A2C">
              <w:rPr>
                <w:rFonts w:ascii="Arial" w:hAnsi="Arial" w:cs="Arial"/>
                <w:sz w:val="20"/>
                <w:szCs w:val="20"/>
              </w:rPr>
              <w:t>Observation of learners formulating questions</w:t>
            </w:r>
            <w:r>
              <w:rPr>
                <w:rFonts w:ascii="Arial" w:hAnsi="Arial" w:cs="Arial"/>
                <w:sz w:val="20"/>
                <w:szCs w:val="20"/>
              </w:rPr>
              <w:t>.</w:t>
            </w:r>
          </w:p>
        </w:tc>
        <w:tc>
          <w:tcPr>
            <w:tcW w:w="1263" w:type="pct"/>
            <w:tcBorders>
              <w:bottom w:val="single" w:sz="4" w:space="0" w:color="EA5B0C"/>
            </w:tcBorders>
          </w:tcPr>
          <w:p w14:paraId="71A400FE" w14:textId="77777777" w:rsidR="0045614C" w:rsidRPr="00430A2C" w:rsidRDefault="0045614C" w:rsidP="00C7303C">
            <w:pPr>
              <w:spacing w:before="120" w:after="120"/>
              <w:rPr>
                <w:rFonts w:ascii="Arial" w:hAnsi="Arial" w:cs="Arial"/>
                <w:sz w:val="20"/>
                <w:szCs w:val="20"/>
              </w:rPr>
            </w:pPr>
            <w:r>
              <w:rPr>
                <w:rFonts w:ascii="Arial" w:hAnsi="Arial" w:cs="Arial"/>
                <w:sz w:val="20"/>
                <w:szCs w:val="20"/>
              </w:rPr>
              <w:t>You</w:t>
            </w:r>
            <w:r w:rsidRPr="00430A2C">
              <w:rPr>
                <w:rFonts w:ascii="Arial" w:hAnsi="Arial" w:cs="Arial"/>
                <w:sz w:val="20"/>
                <w:szCs w:val="20"/>
              </w:rPr>
              <w:t xml:space="preserve"> could take the role of the expert or could invite an expert to the class, e.g. local businessman.</w:t>
            </w:r>
          </w:p>
        </w:tc>
      </w:tr>
      <w:tr w:rsidR="00431180" w:rsidRPr="0090467B" w14:paraId="2CE87346" w14:textId="77777777" w:rsidTr="0045614C">
        <w:trPr>
          <w:trHeight w:val="503"/>
        </w:trPr>
        <w:tc>
          <w:tcPr>
            <w:tcW w:w="5000" w:type="pct"/>
            <w:gridSpan w:val="3"/>
            <w:tcBorders>
              <w:top w:val="single" w:sz="4" w:space="0" w:color="EA5B0C"/>
              <w:bottom w:val="single" w:sz="4" w:space="0" w:color="EA5B0C"/>
            </w:tcBorders>
            <w:shd w:val="clear" w:color="auto" w:fill="auto"/>
            <w:vAlign w:val="center"/>
          </w:tcPr>
          <w:p w14:paraId="5B0A1585" w14:textId="77777777" w:rsidR="00431180" w:rsidRPr="0090467B" w:rsidRDefault="00431180" w:rsidP="00431180">
            <w:pPr>
              <w:spacing w:before="120" w:after="120"/>
              <w:rPr>
                <w:rFonts w:ascii="Arial" w:hAnsi="Arial" w:cs="Arial"/>
                <w:b/>
                <w:color w:val="EA5B0C"/>
                <w:sz w:val="20"/>
                <w:szCs w:val="20"/>
              </w:rPr>
            </w:pPr>
            <w:r w:rsidRPr="0090467B">
              <w:rPr>
                <w:rFonts w:ascii="Arial" w:hAnsi="Arial" w:cs="Arial"/>
                <w:b/>
                <w:color w:val="EA5B0C"/>
                <w:sz w:val="20"/>
                <w:szCs w:val="20"/>
              </w:rPr>
              <w:t xml:space="preserve">Skills focus: </w:t>
            </w:r>
            <w:r>
              <w:rPr>
                <w:rFonts w:ascii="Arial" w:hAnsi="Arial" w:cs="Arial"/>
                <w:b/>
                <w:color w:val="EA5B0C"/>
                <w:sz w:val="20"/>
                <w:szCs w:val="20"/>
              </w:rPr>
              <w:t xml:space="preserve">Information </w:t>
            </w:r>
            <w:r w:rsidRPr="0090467B">
              <w:rPr>
                <w:rFonts w:ascii="Arial" w:hAnsi="Arial" w:cs="Arial"/>
                <w:b/>
                <w:color w:val="EA5B0C"/>
                <w:sz w:val="20"/>
                <w:szCs w:val="20"/>
              </w:rPr>
              <w:t xml:space="preserve">– </w:t>
            </w:r>
            <w:r w:rsidR="00676000">
              <w:rPr>
                <w:rFonts w:ascii="Arial" w:hAnsi="Arial" w:cs="Arial"/>
                <w:b/>
                <w:color w:val="EA5B0C"/>
                <w:sz w:val="20"/>
                <w:szCs w:val="20"/>
              </w:rPr>
              <w:t>P</w:t>
            </w:r>
            <w:r>
              <w:rPr>
                <w:rFonts w:ascii="Arial" w:hAnsi="Arial" w:cs="Arial"/>
                <w:b/>
                <w:color w:val="EA5B0C"/>
                <w:sz w:val="20"/>
                <w:szCs w:val="20"/>
              </w:rPr>
              <w:t>erspectives</w:t>
            </w:r>
            <w:r w:rsidRPr="0090467B">
              <w:rPr>
                <w:rFonts w:ascii="Arial" w:hAnsi="Arial" w:cs="Arial"/>
                <w:b/>
                <w:color w:val="EA5B0C"/>
                <w:sz w:val="20"/>
                <w:szCs w:val="20"/>
              </w:rPr>
              <w:t xml:space="preserve"> (1)</w:t>
            </w:r>
          </w:p>
        </w:tc>
      </w:tr>
      <w:tr w:rsidR="0045614C" w:rsidRPr="00430A2C" w14:paraId="04D3D54B" w14:textId="77777777" w:rsidTr="003F5489">
        <w:trPr>
          <w:trHeight w:val="502"/>
        </w:trPr>
        <w:tc>
          <w:tcPr>
            <w:tcW w:w="824" w:type="pct"/>
            <w:tcBorders>
              <w:top w:val="single" w:sz="4" w:space="0" w:color="EA5B0C"/>
            </w:tcBorders>
          </w:tcPr>
          <w:p w14:paraId="6C9B03BE"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lastRenderedPageBreak/>
              <w:t>To understand different perspectives on the same thing.</w:t>
            </w:r>
          </w:p>
        </w:tc>
        <w:tc>
          <w:tcPr>
            <w:tcW w:w="2913" w:type="pct"/>
            <w:tcBorders>
              <w:top w:val="single" w:sz="4" w:space="0" w:color="EA5B0C"/>
            </w:tcBorders>
          </w:tcPr>
          <w:p w14:paraId="11EB7C86" w14:textId="77777777" w:rsidR="0045614C" w:rsidRPr="00430A2C" w:rsidRDefault="0045614C" w:rsidP="006E16EF">
            <w:pPr>
              <w:spacing w:before="120" w:after="120"/>
              <w:rPr>
                <w:rFonts w:ascii="Arial" w:hAnsi="Arial" w:cs="Arial"/>
                <w:sz w:val="20"/>
                <w:szCs w:val="20"/>
              </w:rPr>
            </w:pPr>
            <w:r>
              <w:rPr>
                <w:rFonts w:ascii="Arial" w:hAnsi="Arial" w:cs="Arial"/>
                <w:sz w:val="20"/>
                <w:szCs w:val="20"/>
              </w:rPr>
              <w:t>W</w:t>
            </w:r>
            <w:r w:rsidRPr="00430A2C">
              <w:rPr>
                <w:rFonts w:ascii="Arial" w:hAnsi="Arial" w:cs="Arial"/>
                <w:sz w:val="20"/>
                <w:szCs w:val="20"/>
              </w:rPr>
              <w:t>rite a word on the board, e.g. OCEAN. Learners close their eyes and imagine – see it, hear it, smell it, feel it. Learners work individually to write down/draw the words and phrases/images to express their senses. They share in their groups to see the different images and discuss why they think they have different images.</w:t>
            </w:r>
          </w:p>
          <w:p w14:paraId="1214D4C2" w14:textId="77777777" w:rsidR="0045614C" w:rsidRDefault="0045614C" w:rsidP="006E16EF">
            <w:pPr>
              <w:spacing w:before="120" w:after="120"/>
              <w:rPr>
                <w:rFonts w:ascii="Arial" w:hAnsi="Arial" w:cs="Arial"/>
                <w:sz w:val="20"/>
                <w:szCs w:val="20"/>
              </w:rPr>
            </w:pPr>
            <w:r>
              <w:rPr>
                <w:rFonts w:ascii="Arial" w:hAnsi="Arial" w:cs="Arial"/>
                <w:sz w:val="20"/>
                <w:szCs w:val="20"/>
              </w:rPr>
              <w:t>S</w:t>
            </w:r>
            <w:r w:rsidRPr="00430A2C">
              <w:rPr>
                <w:rFonts w:ascii="Arial" w:hAnsi="Arial" w:cs="Arial"/>
                <w:sz w:val="20"/>
                <w:szCs w:val="20"/>
              </w:rPr>
              <w:t>how a video to highlight another perspective.</w:t>
            </w:r>
          </w:p>
          <w:p w14:paraId="4432D32B" w14:textId="77777777" w:rsidR="0045614C" w:rsidRPr="00430A2C" w:rsidRDefault="0045614C" w:rsidP="006E16EF">
            <w:pPr>
              <w:spacing w:before="120" w:after="120"/>
              <w:rPr>
                <w:rFonts w:ascii="Arial" w:hAnsi="Arial" w:cs="Arial"/>
                <w:sz w:val="20"/>
                <w:szCs w:val="20"/>
              </w:rPr>
            </w:pPr>
            <w:r w:rsidRPr="00C7303C">
              <w:rPr>
                <w:rFonts w:ascii="Arial" w:hAnsi="Arial" w:cs="Arial"/>
                <w:b/>
                <w:sz w:val="20"/>
                <w:szCs w:val="20"/>
              </w:rPr>
              <w:t>Suggested resources:</w:t>
            </w:r>
            <w:r w:rsidR="00C7303C">
              <w:rPr>
                <w:rFonts w:ascii="Arial" w:hAnsi="Arial" w:cs="Arial"/>
                <w:sz w:val="20"/>
                <w:szCs w:val="20"/>
              </w:rPr>
              <w:t xml:space="preserve"> </w:t>
            </w:r>
            <w:r>
              <w:rPr>
                <w:rFonts w:ascii="Arial" w:hAnsi="Arial" w:cs="Arial"/>
                <w:sz w:val="20"/>
                <w:szCs w:val="20"/>
              </w:rPr>
              <w:t xml:space="preserve">See </w:t>
            </w:r>
            <w:r w:rsidRPr="000E1B7F">
              <w:rPr>
                <w:rFonts w:ascii="Arial" w:hAnsi="Arial" w:cs="Arial"/>
                <w:i/>
                <w:sz w:val="20"/>
                <w:szCs w:val="20"/>
              </w:rPr>
              <w:t>Suggested website resource list</w:t>
            </w:r>
            <w:r>
              <w:rPr>
                <w:rFonts w:ascii="Arial" w:hAnsi="Arial" w:cs="Arial"/>
                <w:sz w:val="20"/>
                <w:szCs w:val="20"/>
              </w:rPr>
              <w:t xml:space="preserve"> on the School Support Hub at </w:t>
            </w:r>
            <w:hyperlink r:id="rId29" w:history="1">
              <w:r w:rsidRPr="000E1B7F">
                <w:rPr>
                  <w:rStyle w:val="WebLink"/>
                </w:rPr>
                <w:t>www.cambridgeinternational.org/support</w:t>
              </w:r>
            </w:hyperlink>
            <w:r w:rsidRPr="000E1B7F">
              <w:rPr>
                <w:rStyle w:val="WebLink"/>
              </w:rPr>
              <w:t xml:space="preserve"> .</w:t>
            </w:r>
          </w:p>
          <w:p w14:paraId="6CDBF767"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Learners think of other words/phrases and share them with their partner. Their partner writes/draws what it means to them and partners compare their images to highlight different perspectives on the same thing.</w:t>
            </w:r>
          </w:p>
          <w:p w14:paraId="4DAF2201" w14:textId="77777777" w:rsidR="0045614C" w:rsidRPr="00430A2C" w:rsidRDefault="0045614C" w:rsidP="006E16EF">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Peer feedback</w:t>
            </w:r>
            <w:r w:rsidR="00C7303C">
              <w:rPr>
                <w:rFonts w:ascii="Arial" w:hAnsi="Arial" w:cs="Arial"/>
                <w:sz w:val="20"/>
                <w:szCs w:val="20"/>
              </w:rPr>
              <w:t>.</w:t>
            </w:r>
          </w:p>
        </w:tc>
        <w:tc>
          <w:tcPr>
            <w:tcW w:w="1263" w:type="pct"/>
            <w:tcBorders>
              <w:top w:val="single" w:sz="4" w:space="0" w:color="EA5B0C"/>
            </w:tcBorders>
          </w:tcPr>
          <w:p w14:paraId="52B8564E"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Words/phrases can come from any of the topics for the Individual Report in the syllabus: family, beliefs, aid, digital world, etc.</w:t>
            </w:r>
          </w:p>
        </w:tc>
      </w:tr>
      <w:tr w:rsidR="00431180" w:rsidRPr="0090467B" w14:paraId="179B5413" w14:textId="77777777" w:rsidTr="006B1192">
        <w:trPr>
          <w:trHeight w:val="503"/>
        </w:trPr>
        <w:tc>
          <w:tcPr>
            <w:tcW w:w="5000" w:type="pct"/>
            <w:gridSpan w:val="3"/>
            <w:tcBorders>
              <w:bottom w:val="single" w:sz="4" w:space="0" w:color="EA5B0C"/>
            </w:tcBorders>
            <w:shd w:val="clear" w:color="auto" w:fill="auto"/>
            <w:vAlign w:val="center"/>
          </w:tcPr>
          <w:p w14:paraId="4DAA4163" w14:textId="77777777" w:rsidR="00431180" w:rsidRPr="0090467B" w:rsidRDefault="00431180" w:rsidP="00561F62">
            <w:pPr>
              <w:spacing w:before="120" w:after="120"/>
              <w:rPr>
                <w:rFonts w:ascii="Arial" w:hAnsi="Arial" w:cs="Arial"/>
                <w:b/>
                <w:color w:val="EA5B0C"/>
                <w:sz w:val="20"/>
                <w:szCs w:val="20"/>
              </w:rPr>
            </w:pPr>
            <w:r w:rsidRPr="0090467B">
              <w:rPr>
                <w:rFonts w:ascii="Arial" w:hAnsi="Arial" w:cs="Arial"/>
                <w:b/>
                <w:color w:val="EA5B0C"/>
                <w:sz w:val="20"/>
                <w:szCs w:val="20"/>
              </w:rPr>
              <w:t>S</w:t>
            </w:r>
            <w:r>
              <w:rPr>
                <w:rFonts w:ascii="Arial" w:hAnsi="Arial" w:cs="Arial"/>
                <w:b/>
                <w:color w:val="EA5B0C"/>
                <w:sz w:val="20"/>
                <w:szCs w:val="20"/>
              </w:rPr>
              <w:t>kills focus: Reflection</w:t>
            </w:r>
            <w:r w:rsidRPr="0090467B">
              <w:rPr>
                <w:rFonts w:ascii="Arial" w:hAnsi="Arial" w:cs="Arial"/>
                <w:b/>
                <w:color w:val="EA5B0C"/>
                <w:sz w:val="20"/>
                <w:szCs w:val="20"/>
              </w:rPr>
              <w:t xml:space="preserve"> (1)</w:t>
            </w:r>
          </w:p>
        </w:tc>
      </w:tr>
      <w:tr w:rsidR="0045614C" w:rsidRPr="00430A2C" w14:paraId="43F1BFCF" w14:textId="77777777" w:rsidTr="003F5489">
        <w:trPr>
          <w:trHeight w:val="502"/>
        </w:trPr>
        <w:tc>
          <w:tcPr>
            <w:tcW w:w="824" w:type="pct"/>
            <w:tcBorders>
              <w:bottom w:val="single" w:sz="4" w:space="0" w:color="EA5B0C"/>
            </w:tcBorders>
          </w:tcPr>
          <w:p w14:paraId="3CF51FF7"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To be able to reflect on own learning and perspective(s).</w:t>
            </w:r>
          </w:p>
        </w:tc>
        <w:tc>
          <w:tcPr>
            <w:tcW w:w="2913" w:type="pct"/>
            <w:tcBorders>
              <w:bottom w:val="single" w:sz="4" w:space="0" w:color="EA5B0C"/>
            </w:tcBorders>
          </w:tcPr>
          <w:p w14:paraId="22D81003" w14:textId="02FE829C" w:rsidR="0045614C" w:rsidRDefault="0045614C" w:rsidP="006E16EF">
            <w:pPr>
              <w:spacing w:before="120" w:after="120"/>
              <w:rPr>
                <w:rFonts w:ascii="Arial" w:hAnsi="Arial" w:cs="Arial"/>
                <w:sz w:val="20"/>
                <w:szCs w:val="20"/>
              </w:rPr>
            </w:pPr>
            <w:r w:rsidRPr="00430A2C">
              <w:rPr>
                <w:rFonts w:ascii="Arial" w:hAnsi="Arial" w:cs="Arial"/>
                <w:sz w:val="20"/>
                <w:szCs w:val="20"/>
              </w:rPr>
              <w:t>Ask learners to work independently to research different viewpoints about their religion, if they have one, or a religion, e.g. Buddhism, Sikhism, Catholicism.</w:t>
            </w:r>
          </w:p>
          <w:p w14:paraId="55EB0F4A"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Learners make notes on the beliefs of this religion according to the viewpoints. They then summarise what the beliefs are according to the viewpoints.</w:t>
            </w:r>
          </w:p>
          <w:p w14:paraId="35B67FAC" w14:textId="77777777" w:rsidR="0045614C" w:rsidRPr="00430A2C" w:rsidRDefault="0045614C" w:rsidP="006E16EF">
            <w:pPr>
              <w:spacing w:before="120" w:after="120"/>
              <w:rPr>
                <w:rFonts w:ascii="Arial" w:hAnsi="Arial" w:cs="Arial"/>
                <w:sz w:val="20"/>
                <w:szCs w:val="20"/>
              </w:rPr>
            </w:pPr>
            <w:r>
              <w:rPr>
                <w:rFonts w:ascii="Arial" w:hAnsi="Arial" w:cs="Arial"/>
                <w:sz w:val="20"/>
                <w:szCs w:val="20"/>
              </w:rPr>
              <w:t xml:space="preserve">Learners </w:t>
            </w:r>
            <w:r w:rsidRPr="00430A2C">
              <w:rPr>
                <w:rFonts w:ascii="Arial" w:hAnsi="Arial" w:cs="Arial"/>
                <w:sz w:val="20"/>
                <w:szCs w:val="20"/>
              </w:rPr>
              <w:t>think about these viewpoints and their own, and decide whether their own viewpoint has changed, and if so, how and why.</w:t>
            </w:r>
          </w:p>
          <w:p w14:paraId="354CB1A4" w14:textId="4BF14C07" w:rsidR="0045614C" w:rsidRDefault="0045614C" w:rsidP="006E16EF">
            <w:pPr>
              <w:spacing w:before="120" w:after="120"/>
              <w:rPr>
                <w:rFonts w:ascii="Arial" w:hAnsi="Arial" w:cs="Arial"/>
                <w:sz w:val="20"/>
                <w:szCs w:val="20"/>
              </w:rPr>
            </w:pPr>
            <w:r w:rsidRPr="00430A2C">
              <w:rPr>
                <w:rFonts w:ascii="Arial" w:hAnsi="Arial" w:cs="Arial"/>
                <w:sz w:val="20"/>
                <w:szCs w:val="20"/>
              </w:rPr>
              <w:t>They also consider which medium of information they found most convincing (text they read, viewed or listened to).</w:t>
            </w:r>
          </w:p>
          <w:p w14:paraId="5A47B758" w14:textId="77777777" w:rsidR="0045614C" w:rsidRPr="00430A2C" w:rsidRDefault="0045614C" w:rsidP="006E16EF">
            <w:pPr>
              <w:spacing w:before="120" w:after="120"/>
              <w:rPr>
                <w:rFonts w:ascii="Arial" w:hAnsi="Arial" w:cs="Arial"/>
                <w:sz w:val="20"/>
                <w:szCs w:val="20"/>
              </w:rPr>
            </w:pPr>
            <w:r w:rsidRPr="0045614C">
              <w:rPr>
                <w:rFonts w:ascii="Arial" w:hAnsi="Arial" w:cs="Arial"/>
                <w:b/>
                <w:sz w:val="20"/>
                <w:szCs w:val="20"/>
              </w:rPr>
              <w:t>Learner journals:</w:t>
            </w:r>
            <w:r>
              <w:rPr>
                <w:rFonts w:ascii="Arial" w:hAnsi="Arial" w:cs="Arial"/>
                <w:sz w:val="20"/>
                <w:szCs w:val="20"/>
              </w:rPr>
              <w:t xml:space="preserve"> </w:t>
            </w:r>
            <w:r w:rsidRPr="00430A2C">
              <w:rPr>
                <w:rFonts w:ascii="Arial" w:hAnsi="Arial" w:cs="Arial"/>
                <w:sz w:val="20"/>
                <w:szCs w:val="20"/>
              </w:rPr>
              <w:t xml:space="preserve">learners should keep </w:t>
            </w:r>
            <w:r>
              <w:rPr>
                <w:rFonts w:ascii="Arial" w:hAnsi="Arial" w:cs="Arial"/>
                <w:sz w:val="20"/>
                <w:szCs w:val="20"/>
              </w:rPr>
              <w:t>a journal</w:t>
            </w:r>
            <w:r w:rsidRPr="00430A2C">
              <w:rPr>
                <w:rFonts w:ascii="Arial" w:hAnsi="Arial" w:cs="Arial"/>
                <w:sz w:val="20"/>
                <w:szCs w:val="20"/>
              </w:rPr>
              <w:t xml:space="preserve"> through</w:t>
            </w:r>
            <w:r>
              <w:rPr>
                <w:rFonts w:ascii="Arial" w:hAnsi="Arial" w:cs="Arial"/>
                <w:sz w:val="20"/>
                <w:szCs w:val="20"/>
              </w:rPr>
              <w:t>out</w:t>
            </w:r>
            <w:r w:rsidRPr="00430A2C">
              <w:rPr>
                <w:rFonts w:ascii="Arial" w:hAnsi="Arial" w:cs="Arial"/>
                <w:sz w:val="20"/>
                <w:szCs w:val="20"/>
              </w:rPr>
              <w:t xml:space="preserve"> the course to note their learning and development of skills</w:t>
            </w:r>
            <w:r>
              <w:rPr>
                <w:rFonts w:ascii="Arial" w:hAnsi="Arial" w:cs="Arial"/>
                <w:sz w:val="20"/>
                <w:szCs w:val="20"/>
              </w:rPr>
              <w:t>.</w:t>
            </w:r>
          </w:p>
          <w:p w14:paraId="0C5191D9" w14:textId="77777777" w:rsidR="0045614C" w:rsidRPr="00430A2C" w:rsidRDefault="0045614C" w:rsidP="006E16EF">
            <w:pPr>
              <w:spacing w:before="120" w:after="120"/>
              <w:rPr>
                <w:rFonts w:ascii="Arial" w:hAnsi="Arial" w:cs="Arial"/>
                <w:sz w:val="20"/>
                <w:szCs w:val="20"/>
              </w:rPr>
            </w:pPr>
            <w:r>
              <w:rPr>
                <w:rFonts w:ascii="Arial" w:hAnsi="Arial" w:cs="Arial"/>
                <w:sz w:val="20"/>
                <w:szCs w:val="20"/>
              </w:rPr>
              <w:t>Learners</w:t>
            </w:r>
            <w:r w:rsidRPr="00430A2C">
              <w:rPr>
                <w:rFonts w:ascii="Arial" w:hAnsi="Arial" w:cs="Arial"/>
                <w:sz w:val="20"/>
                <w:szCs w:val="20"/>
              </w:rPr>
              <w:t xml:space="preserve"> make notes in their journals, referencing the sources they used in case they want to refer to them later for an Individual Report.</w:t>
            </w:r>
          </w:p>
          <w:p w14:paraId="3054F45F" w14:textId="78E55AE2"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They then discuss in pairs the sources they found, and which they thought was the best and why.</w:t>
            </w:r>
          </w:p>
          <w:p w14:paraId="462F9F60" w14:textId="77777777" w:rsidR="0045614C" w:rsidRPr="00430A2C" w:rsidRDefault="0045614C" w:rsidP="000E1B7F">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Peer feedback discussions on perspectives, sources, etc.</w:t>
            </w:r>
          </w:p>
        </w:tc>
        <w:tc>
          <w:tcPr>
            <w:tcW w:w="1263" w:type="pct"/>
            <w:tcBorders>
              <w:bottom w:val="single" w:sz="4" w:space="0" w:color="EA5B0C"/>
            </w:tcBorders>
          </w:tcPr>
          <w:p w14:paraId="2C020EED" w14:textId="77777777" w:rsidR="0045614C" w:rsidRPr="00430A2C" w:rsidRDefault="0045614C" w:rsidP="006E16EF">
            <w:pPr>
              <w:spacing w:before="120" w:after="120"/>
              <w:rPr>
                <w:rFonts w:ascii="Arial" w:hAnsi="Arial" w:cs="Arial"/>
                <w:sz w:val="20"/>
                <w:szCs w:val="20"/>
              </w:rPr>
            </w:pPr>
            <w:r>
              <w:rPr>
                <w:rFonts w:ascii="Arial" w:hAnsi="Arial" w:cs="Arial"/>
                <w:sz w:val="20"/>
                <w:szCs w:val="20"/>
              </w:rPr>
              <w:t>E</w:t>
            </w:r>
            <w:r w:rsidRPr="00430A2C">
              <w:rPr>
                <w:rFonts w:ascii="Arial" w:hAnsi="Arial" w:cs="Arial"/>
                <w:sz w:val="20"/>
                <w:szCs w:val="20"/>
              </w:rPr>
              <w:t xml:space="preserve">ncourage learners to look for different sources and viewpoints. The purpose of the activity is for learners to consider whether their viewpoint has changed </w:t>
            </w:r>
            <w:proofErr w:type="gramStart"/>
            <w:r w:rsidRPr="00430A2C">
              <w:rPr>
                <w:rFonts w:ascii="Arial" w:hAnsi="Arial" w:cs="Arial"/>
                <w:sz w:val="20"/>
                <w:szCs w:val="20"/>
              </w:rPr>
              <w:t>as a result of</w:t>
            </w:r>
            <w:proofErr w:type="gramEnd"/>
            <w:r w:rsidRPr="00430A2C">
              <w:rPr>
                <w:rFonts w:ascii="Arial" w:hAnsi="Arial" w:cs="Arial"/>
                <w:sz w:val="20"/>
                <w:szCs w:val="20"/>
              </w:rPr>
              <w:t xml:space="preserve"> what they have read, and why. The sources could be </w:t>
            </w:r>
            <w:proofErr w:type="gramStart"/>
            <w:r w:rsidRPr="00430A2C">
              <w:rPr>
                <w:rFonts w:ascii="Arial" w:hAnsi="Arial" w:cs="Arial"/>
                <w:sz w:val="20"/>
                <w:szCs w:val="20"/>
              </w:rPr>
              <w:t>podcasts</w:t>
            </w:r>
            <w:proofErr w:type="gramEnd"/>
            <w:r w:rsidRPr="00430A2C">
              <w:rPr>
                <w:rFonts w:ascii="Arial" w:hAnsi="Arial" w:cs="Arial"/>
                <w:sz w:val="20"/>
                <w:szCs w:val="20"/>
              </w:rPr>
              <w:t xml:space="preserve"> that learners listen to or a video clip.</w:t>
            </w:r>
          </w:p>
          <w:p w14:paraId="660366E6"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Encourage learners to keep a journal for their reflections. This can be split into two: one side for their individual reflections and learning as they go through the course, and the other side for when they work in teams so that they can log their thoughts about teamwork, benefits and challenges and their own role in different teams, etc.</w:t>
            </w:r>
          </w:p>
          <w:p w14:paraId="2B8F665D"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This activity can be done with any topic. It is useful for reflection on their own perspectives and how they have changed using evidence from research for the Individual Report.</w:t>
            </w:r>
          </w:p>
          <w:p w14:paraId="3756CB56"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lastRenderedPageBreak/>
              <w:t>You can give learners a list of the skills (see skills matrix) as a checklist to identify which skills they are developing and the level they are at:</w:t>
            </w:r>
          </w:p>
          <w:p w14:paraId="17C37C02" w14:textId="77777777" w:rsidR="0045614C" w:rsidRPr="00430A2C" w:rsidRDefault="0045614C" w:rsidP="008772B9">
            <w:pPr>
              <w:rPr>
                <w:rFonts w:ascii="Arial" w:hAnsi="Arial" w:cs="Arial"/>
                <w:sz w:val="20"/>
                <w:szCs w:val="20"/>
              </w:rPr>
            </w:pPr>
            <w:r w:rsidRPr="00430A2C">
              <w:rPr>
                <w:rFonts w:ascii="Arial" w:hAnsi="Arial" w:cs="Arial"/>
                <w:sz w:val="20"/>
                <w:szCs w:val="20"/>
              </w:rPr>
              <w:t>/ Beginner</w:t>
            </w:r>
          </w:p>
          <w:p w14:paraId="4179236E" w14:textId="77777777" w:rsidR="0045614C" w:rsidRPr="00430A2C" w:rsidRDefault="0045614C" w:rsidP="008772B9">
            <w:pPr>
              <w:rPr>
                <w:rFonts w:ascii="Arial" w:hAnsi="Arial" w:cs="Arial"/>
                <w:sz w:val="20"/>
                <w:szCs w:val="20"/>
              </w:rPr>
            </w:pPr>
            <w:r w:rsidRPr="00430A2C">
              <w:rPr>
                <w:rFonts w:ascii="Arial" w:hAnsi="Arial" w:cs="Arial"/>
                <w:sz w:val="20"/>
                <w:szCs w:val="20"/>
              </w:rPr>
              <w:t>/\ Developing</w:t>
            </w:r>
          </w:p>
          <w:p w14:paraId="5F511078" w14:textId="77777777" w:rsidR="0045614C" w:rsidRPr="00430A2C" w:rsidRDefault="0045614C" w:rsidP="008772B9">
            <w:pPr>
              <w:rPr>
                <w:rFonts w:ascii="Arial" w:hAnsi="Arial" w:cs="Arial"/>
                <w:sz w:val="20"/>
                <w:szCs w:val="20"/>
              </w:rPr>
            </w:pPr>
            <w:r w:rsidRPr="00430A2C">
              <w:rPr>
                <w:rFonts w:ascii="Arial" w:hAnsi="Arial" w:cs="Arial"/>
                <w:sz w:val="20"/>
                <w:szCs w:val="20"/>
              </w:rPr>
              <w:t>∆ Established</w:t>
            </w:r>
          </w:p>
        </w:tc>
      </w:tr>
      <w:tr w:rsidR="00431180" w:rsidRPr="0090467B" w14:paraId="4F54FD8A" w14:textId="77777777" w:rsidTr="006B1192">
        <w:trPr>
          <w:trHeight w:val="503"/>
        </w:trPr>
        <w:tc>
          <w:tcPr>
            <w:tcW w:w="5000" w:type="pct"/>
            <w:gridSpan w:val="3"/>
            <w:tcBorders>
              <w:top w:val="single" w:sz="4" w:space="0" w:color="EA5B0C"/>
              <w:bottom w:val="single" w:sz="4" w:space="0" w:color="EA5B0C"/>
            </w:tcBorders>
            <w:shd w:val="clear" w:color="auto" w:fill="auto"/>
            <w:vAlign w:val="center"/>
          </w:tcPr>
          <w:p w14:paraId="2C58377A" w14:textId="77777777" w:rsidR="00431180" w:rsidRPr="0090467B" w:rsidRDefault="00431180" w:rsidP="00431180">
            <w:pPr>
              <w:spacing w:before="120" w:after="120"/>
              <w:rPr>
                <w:rFonts w:ascii="Arial" w:hAnsi="Arial" w:cs="Arial"/>
                <w:b/>
                <w:color w:val="EA5B0C"/>
                <w:sz w:val="20"/>
                <w:szCs w:val="20"/>
              </w:rPr>
            </w:pPr>
            <w:r w:rsidRPr="0090467B">
              <w:rPr>
                <w:rFonts w:ascii="Arial" w:hAnsi="Arial" w:cs="Arial"/>
                <w:b/>
                <w:color w:val="EA5B0C"/>
                <w:sz w:val="20"/>
                <w:szCs w:val="20"/>
              </w:rPr>
              <w:lastRenderedPageBreak/>
              <w:t xml:space="preserve">Skills focus: </w:t>
            </w:r>
            <w:r w:rsidR="00676000">
              <w:rPr>
                <w:rFonts w:ascii="Arial" w:hAnsi="Arial" w:cs="Arial"/>
                <w:b/>
                <w:color w:val="EA5B0C"/>
                <w:sz w:val="20"/>
                <w:szCs w:val="20"/>
              </w:rPr>
              <w:t>Critical thinking – P</w:t>
            </w:r>
            <w:r>
              <w:rPr>
                <w:rFonts w:ascii="Arial" w:hAnsi="Arial" w:cs="Arial"/>
                <w:b/>
                <w:color w:val="EA5B0C"/>
                <w:sz w:val="20"/>
                <w:szCs w:val="20"/>
              </w:rPr>
              <w:t>roblem solving (1)</w:t>
            </w:r>
          </w:p>
        </w:tc>
      </w:tr>
      <w:tr w:rsidR="0045614C" w:rsidRPr="00430A2C" w14:paraId="3D7AB660" w14:textId="77777777" w:rsidTr="003F5489">
        <w:trPr>
          <w:trHeight w:val="502"/>
        </w:trPr>
        <w:tc>
          <w:tcPr>
            <w:tcW w:w="824" w:type="pct"/>
            <w:tcBorders>
              <w:bottom w:val="single" w:sz="4" w:space="0" w:color="EA5B0C"/>
            </w:tcBorders>
          </w:tcPr>
          <w:p w14:paraId="0A8F7625"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To use problem-solving strategies.</w:t>
            </w:r>
          </w:p>
        </w:tc>
        <w:tc>
          <w:tcPr>
            <w:tcW w:w="2913" w:type="pct"/>
            <w:tcBorders>
              <w:bottom w:val="single" w:sz="4" w:space="0" w:color="EA5B0C"/>
            </w:tcBorders>
          </w:tcPr>
          <w:p w14:paraId="3CB42935" w14:textId="77777777" w:rsidR="0045614C" w:rsidRDefault="0045614C" w:rsidP="006E16EF">
            <w:pPr>
              <w:spacing w:before="120" w:after="120"/>
              <w:rPr>
                <w:rFonts w:ascii="Arial" w:hAnsi="Arial" w:cs="Arial"/>
                <w:sz w:val="20"/>
                <w:szCs w:val="20"/>
              </w:rPr>
            </w:pPr>
            <w:r w:rsidRPr="00430A2C">
              <w:rPr>
                <w:rFonts w:ascii="Arial" w:hAnsi="Arial" w:cs="Arial"/>
                <w:sz w:val="20"/>
                <w:szCs w:val="20"/>
              </w:rPr>
              <w:t>Problem scenarios for learners to solve. These can come from the global topics, for example, ‘</w:t>
            </w:r>
            <w:r w:rsidRPr="0045614C">
              <w:rPr>
                <w:rFonts w:ascii="Arial" w:hAnsi="Arial" w:cs="Arial"/>
                <w:i/>
                <w:sz w:val="20"/>
                <w:szCs w:val="20"/>
              </w:rPr>
              <w:t>A family of five people live in a house that is too small for them. They cannot afford to move. They are starting to get angry with each other.</w:t>
            </w:r>
            <w:r w:rsidRPr="00430A2C">
              <w:rPr>
                <w:rFonts w:ascii="Arial" w:hAnsi="Arial" w:cs="Arial"/>
                <w:sz w:val="20"/>
                <w:szCs w:val="20"/>
              </w:rPr>
              <w:t>’</w:t>
            </w:r>
          </w:p>
          <w:p w14:paraId="669D9FD5"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Present learners with a problem or problems, and ask them for ideas about how they would go about solving them. Then give learners basic problem-solving strategies as follows:</w:t>
            </w:r>
          </w:p>
          <w:p w14:paraId="48099674" w14:textId="77777777" w:rsidR="0045614C" w:rsidRPr="00430A2C" w:rsidRDefault="0045614C" w:rsidP="00B42612">
            <w:pPr>
              <w:numPr>
                <w:ilvl w:val="0"/>
                <w:numId w:val="1"/>
              </w:numPr>
              <w:spacing w:before="120" w:after="120"/>
              <w:ind w:left="720" w:hanging="357"/>
              <w:contextualSpacing/>
              <w:rPr>
                <w:rFonts w:ascii="Arial" w:hAnsi="Arial" w:cs="Arial"/>
                <w:sz w:val="20"/>
                <w:szCs w:val="20"/>
              </w:rPr>
            </w:pPr>
            <w:r w:rsidRPr="00430A2C">
              <w:rPr>
                <w:rFonts w:ascii="Arial" w:hAnsi="Arial" w:cs="Arial"/>
                <w:sz w:val="20"/>
                <w:szCs w:val="20"/>
              </w:rPr>
              <w:t>Define a problem as clearly as you can. Check to see if the problem can be broken down into smaller pieces. If so, prioritise the order in which you will tackle them.</w:t>
            </w:r>
          </w:p>
          <w:p w14:paraId="32DDC572" w14:textId="77777777" w:rsidR="0045614C" w:rsidRPr="00430A2C" w:rsidRDefault="0045614C" w:rsidP="00B42612">
            <w:pPr>
              <w:numPr>
                <w:ilvl w:val="0"/>
                <w:numId w:val="1"/>
              </w:numPr>
              <w:spacing w:before="120" w:after="120"/>
              <w:ind w:left="720" w:hanging="357"/>
              <w:contextualSpacing/>
              <w:rPr>
                <w:rFonts w:ascii="Arial" w:hAnsi="Arial" w:cs="Arial"/>
                <w:sz w:val="20"/>
                <w:szCs w:val="20"/>
              </w:rPr>
            </w:pPr>
            <w:r w:rsidRPr="00430A2C">
              <w:rPr>
                <w:rFonts w:ascii="Arial" w:hAnsi="Arial" w:cs="Arial"/>
                <w:sz w:val="20"/>
                <w:szCs w:val="20"/>
              </w:rPr>
              <w:t>Decide what else you need to find out to arrive at a solution.</w:t>
            </w:r>
          </w:p>
          <w:p w14:paraId="00EC7013" w14:textId="11DC837F" w:rsidR="0045614C" w:rsidRPr="00430A2C" w:rsidRDefault="0045614C" w:rsidP="00B42612">
            <w:pPr>
              <w:numPr>
                <w:ilvl w:val="0"/>
                <w:numId w:val="1"/>
              </w:numPr>
              <w:spacing w:before="120" w:after="120"/>
              <w:ind w:left="720" w:hanging="357"/>
              <w:contextualSpacing/>
              <w:rPr>
                <w:rFonts w:ascii="Arial" w:hAnsi="Arial" w:cs="Arial"/>
                <w:sz w:val="20"/>
                <w:szCs w:val="20"/>
              </w:rPr>
            </w:pPr>
            <w:r w:rsidRPr="00430A2C">
              <w:rPr>
                <w:rFonts w:ascii="Arial" w:hAnsi="Arial" w:cs="Arial"/>
                <w:sz w:val="20"/>
                <w:szCs w:val="20"/>
              </w:rPr>
              <w:t>Look at the problem in different ways and from different perspectives.</w:t>
            </w:r>
          </w:p>
          <w:p w14:paraId="09942B39" w14:textId="77777777" w:rsidR="0045614C" w:rsidRPr="00430A2C" w:rsidRDefault="0045614C" w:rsidP="00B42612">
            <w:pPr>
              <w:numPr>
                <w:ilvl w:val="0"/>
                <w:numId w:val="1"/>
              </w:numPr>
              <w:spacing w:before="120" w:after="120"/>
              <w:ind w:left="720" w:hanging="357"/>
              <w:contextualSpacing/>
              <w:rPr>
                <w:rFonts w:ascii="Arial" w:hAnsi="Arial" w:cs="Arial"/>
                <w:sz w:val="20"/>
                <w:szCs w:val="20"/>
              </w:rPr>
            </w:pPr>
            <w:r w:rsidRPr="00430A2C">
              <w:rPr>
                <w:rFonts w:ascii="Arial" w:hAnsi="Arial" w:cs="Arial"/>
                <w:sz w:val="20"/>
                <w:szCs w:val="20"/>
              </w:rPr>
              <w:t>See the problem as positive (a challenge) rather than negative (something that limits or frustrates you).</w:t>
            </w:r>
          </w:p>
          <w:p w14:paraId="144AE488" w14:textId="77777777" w:rsidR="0045614C" w:rsidRPr="00430A2C" w:rsidRDefault="0045614C" w:rsidP="00B42612">
            <w:pPr>
              <w:numPr>
                <w:ilvl w:val="0"/>
                <w:numId w:val="1"/>
              </w:numPr>
              <w:spacing w:before="120" w:after="120"/>
              <w:ind w:left="720" w:hanging="357"/>
              <w:contextualSpacing/>
              <w:rPr>
                <w:rFonts w:ascii="Arial" w:hAnsi="Arial" w:cs="Arial"/>
                <w:sz w:val="20"/>
                <w:szCs w:val="20"/>
              </w:rPr>
            </w:pPr>
            <w:r w:rsidRPr="00430A2C">
              <w:rPr>
                <w:rFonts w:ascii="Arial" w:hAnsi="Arial" w:cs="Arial"/>
                <w:sz w:val="20"/>
                <w:szCs w:val="20"/>
              </w:rPr>
              <w:t>Understand that you will solve the problem.</w:t>
            </w:r>
          </w:p>
          <w:p w14:paraId="182DE494" w14:textId="77777777" w:rsidR="0045614C" w:rsidRPr="00430A2C" w:rsidRDefault="0045614C" w:rsidP="00B42612">
            <w:pPr>
              <w:numPr>
                <w:ilvl w:val="0"/>
                <w:numId w:val="1"/>
              </w:numPr>
              <w:spacing w:before="120" w:after="120"/>
              <w:ind w:left="720" w:hanging="357"/>
              <w:contextualSpacing/>
              <w:rPr>
                <w:rFonts w:ascii="Arial" w:hAnsi="Arial" w:cs="Arial"/>
                <w:sz w:val="20"/>
                <w:szCs w:val="20"/>
              </w:rPr>
            </w:pPr>
            <w:r w:rsidRPr="00430A2C">
              <w:rPr>
                <w:rFonts w:ascii="Arial" w:hAnsi="Arial" w:cs="Arial"/>
                <w:sz w:val="20"/>
                <w:szCs w:val="20"/>
              </w:rPr>
              <w:t>Begin to think about the strategies you are going to use and stages you are going to go through to solve the problem.</w:t>
            </w:r>
          </w:p>
          <w:p w14:paraId="33A6AF36" w14:textId="77777777" w:rsidR="0045614C" w:rsidRDefault="0045614C" w:rsidP="00B42612">
            <w:pPr>
              <w:numPr>
                <w:ilvl w:val="0"/>
                <w:numId w:val="1"/>
              </w:numPr>
              <w:spacing w:before="120" w:after="120"/>
              <w:ind w:left="720" w:hanging="357"/>
              <w:contextualSpacing/>
              <w:rPr>
                <w:rFonts w:ascii="Arial" w:hAnsi="Arial" w:cs="Arial"/>
                <w:sz w:val="20"/>
                <w:szCs w:val="20"/>
              </w:rPr>
            </w:pPr>
            <w:r w:rsidRPr="00430A2C">
              <w:rPr>
                <w:rFonts w:ascii="Arial" w:hAnsi="Arial" w:cs="Arial"/>
                <w:sz w:val="20"/>
                <w:szCs w:val="20"/>
              </w:rPr>
              <w:t>If still unsure, use metaphors and symbols to look at the problem (see notes).</w:t>
            </w:r>
          </w:p>
          <w:p w14:paraId="39A5545B"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Give learners some problems and ask them to use the strategies above to try to solve them.</w:t>
            </w:r>
          </w:p>
          <w:p w14:paraId="16A1FD7E" w14:textId="77777777" w:rsidR="0045614C" w:rsidRPr="00430A2C" w:rsidRDefault="00676000" w:rsidP="006E16EF">
            <w:pPr>
              <w:spacing w:before="120" w:after="120"/>
              <w:rPr>
                <w:rFonts w:ascii="Arial" w:hAnsi="Arial" w:cs="Arial"/>
                <w:sz w:val="20"/>
                <w:szCs w:val="20"/>
              </w:rPr>
            </w:pPr>
            <w:r>
              <w:rPr>
                <w:rFonts w:ascii="Arial" w:hAnsi="Arial" w:cs="Arial"/>
                <w:sz w:val="20"/>
                <w:szCs w:val="20"/>
              </w:rPr>
              <w:t>D</w:t>
            </w:r>
            <w:r w:rsidR="0045614C" w:rsidRPr="00430A2C">
              <w:rPr>
                <w:rFonts w:ascii="Arial" w:hAnsi="Arial" w:cs="Arial"/>
                <w:sz w:val="20"/>
                <w:szCs w:val="20"/>
              </w:rPr>
              <w:t xml:space="preserve">iscuss how learners applied the strategies to the problems, and how useful they </w:t>
            </w:r>
            <w:r>
              <w:rPr>
                <w:rFonts w:ascii="Arial" w:hAnsi="Arial" w:cs="Arial"/>
                <w:sz w:val="20"/>
                <w:szCs w:val="20"/>
              </w:rPr>
              <w:t>were</w:t>
            </w:r>
            <w:r w:rsidR="0045614C" w:rsidRPr="00430A2C">
              <w:rPr>
                <w:rFonts w:ascii="Arial" w:hAnsi="Arial" w:cs="Arial"/>
                <w:sz w:val="20"/>
                <w:szCs w:val="20"/>
              </w:rPr>
              <w:t xml:space="preserve">. </w:t>
            </w:r>
          </w:p>
          <w:p w14:paraId="5F867F12" w14:textId="77777777" w:rsidR="0045614C" w:rsidRPr="00430A2C" w:rsidRDefault="0045614C" w:rsidP="00676000">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w:t>
            </w:r>
            <w:r w:rsidR="00676000">
              <w:rPr>
                <w:rFonts w:ascii="Arial" w:hAnsi="Arial" w:cs="Arial"/>
                <w:sz w:val="20"/>
                <w:szCs w:val="20"/>
              </w:rPr>
              <w:t>Learners</w:t>
            </w:r>
            <w:r w:rsidRPr="00430A2C">
              <w:rPr>
                <w:rFonts w:ascii="Arial" w:hAnsi="Arial" w:cs="Arial"/>
                <w:sz w:val="20"/>
                <w:szCs w:val="20"/>
              </w:rPr>
              <w:t xml:space="preserve"> share their ideas and give feedback in pairs</w:t>
            </w:r>
            <w:r w:rsidR="00974C87">
              <w:rPr>
                <w:rFonts w:ascii="Arial" w:hAnsi="Arial" w:cs="Arial"/>
                <w:sz w:val="20"/>
                <w:szCs w:val="20"/>
              </w:rPr>
              <w:t>.</w:t>
            </w:r>
          </w:p>
        </w:tc>
        <w:tc>
          <w:tcPr>
            <w:tcW w:w="1263" w:type="pct"/>
            <w:tcBorders>
              <w:bottom w:val="single" w:sz="4" w:space="0" w:color="EA5B0C"/>
            </w:tcBorders>
          </w:tcPr>
          <w:p w14:paraId="45C5CD80"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Examples of metaphors and symbols:</w:t>
            </w:r>
          </w:p>
          <w:p w14:paraId="506979EC" w14:textId="77777777" w:rsidR="0045614C" w:rsidRPr="00430A2C" w:rsidRDefault="0045614C" w:rsidP="006E16EF">
            <w:pPr>
              <w:numPr>
                <w:ilvl w:val="0"/>
                <w:numId w:val="2"/>
              </w:numPr>
              <w:spacing w:before="120" w:after="120"/>
              <w:contextualSpacing/>
              <w:rPr>
                <w:rFonts w:ascii="Arial" w:hAnsi="Arial" w:cs="Arial"/>
                <w:sz w:val="20"/>
                <w:szCs w:val="20"/>
              </w:rPr>
            </w:pPr>
            <w:r w:rsidRPr="00430A2C">
              <w:rPr>
                <w:rFonts w:ascii="Arial" w:hAnsi="Arial" w:cs="Arial"/>
                <w:sz w:val="20"/>
                <w:szCs w:val="20"/>
              </w:rPr>
              <w:t>If the problem was a national flag, what would it look like?</w:t>
            </w:r>
          </w:p>
          <w:p w14:paraId="79772514" w14:textId="77777777" w:rsidR="0045614C" w:rsidRPr="00430A2C" w:rsidRDefault="0045614C" w:rsidP="006E16EF">
            <w:pPr>
              <w:numPr>
                <w:ilvl w:val="0"/>
                <w:numId w:val="2"/>
              </w:numPr>
              <w:spacing w:before="120" w:after="120"/>
              <w:contextualSpacing/>
              <w:rPr>
                <w:rFonts w:ascii="Arial" w:hAnsi="Arial" w:cs="Arial"/>
                <w:sz w:val="20"/>
                <w:szCs w:val="20"/>
              </w:rPr>
            </w:pPr>
            <w:r w:rsidRPr="00430A2C">
              <w:rPr>
                <w:rFonts w:ascii="Arial" w:hAnsi="Arial" w:cs="Arial"/>
                <w:sz w:val="20"/>
                <w:szCs w:val="20"/>
              </w:rPr>
              <w:t>If the problem was a person, what conversation would I now have with her?</w:t>
            </w:r>
          </w:p>
          <w:p w14:paraId="6AD66201" w14:textId="77777777" w:rsidR="0045614C" w:rsidRPr="00430A2C" w:rsidRDefault="0045614C" w:rsidP="006E16EF">
            <w:pPr>
              <w:numPr>
                <w:ilvl w:val="0"/>
                <w:numId w:val="2"/>
              </w:numPr>
              <w:spacing w:before="120" w:after="120"/>
              <w:contextualSpacing/>
              <w:rPr>
                <w:rFonts w:ascii="Arial" w:hAnsi="Arial" w:cs="Arial"/>
                <w:sz w:val="20"/>
                <w:szCs w:val="20"/>
              </w:rPr>
            </w:pPr>
            <w:r w:rsidRPr="00430A2C">
              <w:rPr>
                <w:rFonts w:ascii="Arial" w:hAnsi="Arial" w:cs="Arial"/>
                <w:sz w:val="20"/>
                <w:szCs w:val="20"/>
              </w:rPr>
              <w:t>If the problem was a recipe, how would the dish be cooked?</w:t>
            </w:r>
          </w:p>
        </w:tc>
      </w:tr>
      <w:tr w:rsidR="00431180" w:rsidRPr="0090467B" w14:paraId="272A6A77" w14:textId="77777777" w:rsidTr="0045614C">
        <w:trPr>
          <w:trHeight w:val="503"/>
        </w:trPr>
        <w:tc>
          <w:tcPr>
            <w:tcW w:w="5000" w:type="pct"/>
            <w:gridSpan w:val="3"/>
            <w:tcBorders>
              <w:top w:val="single" w:sz="4" w:space="0" w:color="EA5B0C"/>
              <w:bottom w:val="single" w:sz="4" w:space="0" w:color="EA5B0C"/>
            </w:tcBorders>
            <w:shd w:val="clear" w:color="auto" w:fill="auto"/>
            <w:vAlign w:val="center"/>
          </w:tcPr>
          <w:p w14:paraId="27B35E03" w14:textId="77777777" w:rsidR="00431180" w:rsidRPr="0090467B" w:rsidRDefault="00431180" w:rsidP="00561F62">
            <w:pPr>
              <w:spacing w:before="120" w:after="120"/>
              <w:rPr>
                <w:rFonts w:ascii="Arial" w:hAnsi="Arial" w:cs="Arial"/>
                <w:b/>
                <w:color w:val="EA5B0C"/>
                <w:sz w:val="20"/>
                <w:szCs w:val="20"/>
              </w:rPr>
            </w:pPr>
            <w:r w:rsidRPr="0090467B">
              <w:rPr>
                <w:rFonts w:ascii="Arial" w:hAnsi="Arial" w:cs="Arial"/>
                <w:b/>
                <w:color w:val="EA5B0C"/>
                <w:sz w:val="20"/>
                <w:szCs w:val="20"/>
              </w:rPr>
              <w:t xml:space="preserve">Skills focus: </w:t>
            </w:r>
            <w:r>
              <w:rPr>
                <w:rFonts w:ascii="Arial" w:hAnsi="Arial" w:cs="Arial"/>
                <w:b/>
                <w:color w:val="EA5B0C"/>
                <w:sz w:val="20"/>
                <w:szCs w:val="20"/>
              </w:rPr>
              <w:t>Imagination and creativity (1)</w:t>
            </w:r>
          </w:p>
        </w:tc>
      </w:tr>
      <w:tr w:rsidR="0045614C" w:rsidRPr="00430A2C" w14:paraId="668810D1" w14:textId="77777777" w:rsidTr="003F5489">
        <w:trPr>
          <w:trHeight w:val="502"/>
        </w:trPr>
        <w:tc>
          <w:tcPr>
            <w:tcW w:w="824" w:type="pct"/>
            <w:tcBorders>
              <w:bottom w:val="single" w:sz="4" w:space="0" w:color="EA5B0C"/>
            </w:tcBorders>
          </w:tcPr>
          <w:p w14:paraId="214314C0"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To develop ideas for consequences and solutions.</w:t>
            </w:r>
          </w:p>
        </w:tc>
        <w:tc>
          <w:tcPr>
            <w:tcW w:w="2913" w:type="pct"/>
            <w:tcBorders>
              <w:bottom w:val="single" w:sz="4" w:space="0" w:color="EA5B0C"/>
            </w:tcBorders>
          </w:tcPr>
          <w:p w14:paraId="257FC219" w14:textId="77777777" w:rsidR="0045614C" w:rsidRDefault="0045614C" w:rsidP="006E16EF">
            <w:pPr>
              <w:spacing w:before="120" w:after="120"/>
              <w:rPr>
                <w:rFonts w:ascii="Arial" w:hAnsi="Arial" w:cs="Arial"/>
                <w:sz w:val="20"/>
                <w:szCs w:val="20"/>
              </w:rPr>
            </w:pPr>
            <w:r w:rsidRPr="00430A2C">
              <w:rPr>
                <w:rFonts w:ascii="Arial" w:hAnsi="Arial" w:cs="Arial"/>
                <w:sz w:val="20"/>
                <w:szCs w:val="20"/>
              </w:rPr>
              <w:t>Start the activity with a fantastical statement, e.g. ‘What if all colours changed once a year without warning?’ Then add the three following questions:</w:t>
            </w:r>
          </w:p>
          <w:p w14:paraId="31460356" w14:textId="77777777" w:rsidR="0045614C" w:rsidRPr="00430A2C" w:rsidRDefault="0045614C" w:rsidP="006E16EF">
            <w:pPr>
              <w:numPr>
                <w:ilvl w:val="0"/>
                <w:numId w:val="3"/>
              </w:numPr>
              <w:spacing w:before="120" w:after="120"/>
              <w:ind w:left="357" w:hanging="357"/>
              <w:contextualSpacing/>
              <w:rPr>
                <w:rFonts w:ascii="Arial" w:hAnsi="Arial" w:cs="Arial"/>
                <w:sz w:val="20"/>
                <w:szCs w:val="20"/>
              </w:rPr>
            </w:pPr>
            <w:r w:rsidRPr="00430A2C">
              <w:rPr>
                <w:rFonts w:ascii="Arial" w:hAnsi="Arial" w:cs="Arial"/>
                <w:sz w:val="20"/>
                <w:szCs w:val="20"/>
              </w:rPr>
              <w:t>What might the world be like?</w:t>
            </w:r>
          </w:p>
          <w:p w14:paraId="65FAD44E" w14:textId="77777777" w:rsidR="0045614C" w:rsidRPr="00430A2C" w:rsidRDefault="0045614C" w:rsidP="006E16EF">
            <w:pPr>
              <w:numPr>
                <w:ilvl w:val="0"/>
                <w:numId w:val="3"/>
              </w:numPr>
              <w:spacing w:before="120" w:after="120"/>
              <w:ind w:left="357" w:hanging="357"/>
              <w:contextualSpacing/>
              <w:rPr>
                <w:rFonts w:ascii="Arial" w:hAnsi="Arial" w:cs="Arial"/>
                <w:sz w:val="20"/>
                <w:szCs w:val="20"/>
              </w:rPr>
            </w:pPr>
            <w:r w:rsidRPr="00430A2C">
              <w:rPr>
                <w:rFonts w:ascii="Arial" w:hAnsi="Arial" w:cs="Arial"/>
                <w:sz w:val="20"/>
                <w:szCs w:val="20"/>
              </w:rPr>
              <w:t>What problems could we have?</w:t>
            </w:r>
          </w:p>
          <w:p w14:paraId="62AF9AE9" w14:textId="77777777" w:rsidR="0045614C" w:rsidRPr="00430A2C" w:rsidRDefault="0045614C" w:rsidP="006E16EF">
            <w:pPr>
              <w:numPr>
                <w:ilvl w:val="0"/>
                <w:numId w:val="3"/>
              </w:numPr>
              <w:spacing w:before="120" w:after="120"/>
              <w:ind w:left="357" w:hanging="357"/>
              <w:contextualSpacing/>
              <w:rPr>
                <w:rFonts w:ascii="Arial" w:hAnsi="Arial" w:cs="Arial"/>
                <w:sz w:val="20"/>
                <w:szCs w:val="20"/>
              </w:rPr>
            </w:pPr>
            <w:r w:rsidRPr="00430A2C">
              <w:rPr>
                <w:rFonts w:ascii="Arial" w:hAnsi="Arial" w:cs="Arial"/>
                <w:sz w:val="20"/>
                <w:szCs w:val="20"/>
              </w:rPr>
              <w:lastRenderedPageBreak/>
              <w:t>How will we solve these problems?</w:t>
            </w:r>
          </w:p>
          <w:p w14:paraId="05D6D00A"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Ask learners to work in pairs to answer the three questions for this statement, then share the answers as a class.</w:t>
            </w:r>
          </w:p>
          <w:p w14:paraId="1CF7B89F"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Divide the class into small groups, and give a different statement to each group. Groups discuss the answers to the questions and present to the rest of the class. The class decide on the best creative ideas as they listen to each other.</w:t>
            </w:r>
          </w:p>
          <w:p w14:paraId="66726CF3"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 xml:space="preserve">Individuals choose one of the topics for the Individual Report and </w:t>
            </w:r>
            <w:proofErr w:type="gramStart"/>
            <w:r w:rsidRPr="00430A2C">
              <w:rPr>
                <w:rFonts w:ascii="Arial" w:hAnsi="Arial" w:cs="Arial"/>
                <w:sz w:val="20"/>
                <w:szCs w:val="20"/>
              </w:rPr>
              <w:t>come up with</w:t>
            </w:r>
            <w:proofErr w:type="gramEnd"/>
            <w:r w:rsidRPr="00430A2C">
              <w:rPr>
                <w:rFonts w:ascii="Arial" w:hAnsi="Arial" w:cs="Arial"/>
                <w:sz w:val="20"/>
                <w:szCs w:val="20"/>
              </w:rPr>
              <w:t xml:space="preserve"> a ‘What if’ statement and answers to the three questions. They share their ‘What if’ statement and answers in pairs and give each other feedback on whether the responses are logical given the statement. </w:t>
            </w:r>
          </w:p>
          <w:p w14:paraId="4ECA812A" w14:textId="77777777" w:rsidR="0027511A" w:rsidRDefault="0045614C" w:rsidP="006E16EF">
            <w:pPr>
              <w:spacing w:before="120" w:after="120"/>
              <w:rPr>
                <w:rFonts w:ascii="Arial" w:hAnsi="Arial" w:cs="Arial"/>
                <w:sz w:val="20"/>
                <w:szCs w:val="20"/>
              </w:rPr>
            </w:pPr>
            <w:r w:rsidRPr="00430A2C">
              <w:rPr>
                <w:rFonts w:ascii="Arial" w:hAnsi="Arial" w:cs="Arial"/>
                <w:sz w:val="20"/>
                <w:szCs w:val="20"/>
              </w:rPr>
              <w:t xml:space="preserve">Another way of focusing discussion after a ‘What if ‘statement is to use a </w:t>
            </w:r>
          </w:p>
          <w:p w14:paraId="49CA0EC2"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‘What If’ star:</w:t>
            </w:r>
          </w:p>
          <w:p w14:paraId="67A514E5"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Teacher chooses five topic areas (these can come from the Individual Report topics).</w:t>
            </w:r>
          </w:p>
          <w:p w14:paraId="431F8F06"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Learners work in groups and draw a five- pointed star on a large sheet of paper. They put one of the topic headings at each point.</w:t>
            </w:r>
          </w:p>
          <w:p w14:paraId="2CBEC05C" w14:textId="77777777" w:rsidR="0045614C" w:rsidRPr="00430A2C" w:rsidRDefault="00F001DC" w:rsidP="00B42612">
            <w:pPr>
              <w:numPr>
                <w:ilvl w:val="0"/>
                <w:numId w:val="6"/>
              </w:numPr>
              <w:ind w:left="723"/>
              <w:rPr>
                <w:rFonts w:ascii="Arial" w:hAnsi="Arial" w:cs="Arial"/>
                <w:sz w:val="20"/>
                <w:szCs w:val="20"/>
              </w:rPr>
            </w:pPr>
            <w:r>
              <w:rPr>
                <w:rFonts w:ascii="Arial" w:hAnsi="Arial" w:cs="Arial"/>
                <w:sz w:val="20"/>
                <w:szCs w:val="20"/>
              </w:rPr>
              <w:t>Learners</w:t>
            </w:r>
            <w:r w:rsidR="0045614C" w:rsidRPr="00430A2C">
              <w:rPr>
                <w:rFonts w:ascii="Arial" w:hAnsi="Arial" w:cs="Arial"/>
                <w:sz w:val="20"/>
                <w:szCs w:val="20"/>
              </w:rPr>
              <w:t xml:space="preserve"> write ‘What if’ in the middle of the star.</w:t>
            </w:r>
          </w:p>
          <w:p w14:paraId="2CE64178" w14:textId="61170826"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Learners individually write notes about the questions they would ask and the solutions they can think of, for each topic.</w:t>
            </w:r>
          </w:p>
          <w:p w14:paraId="186A6D57"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As a group, they discuss their ideas for questions and answers, and write on the star, the ones they think best.</w:t>
            </w:r>
          </w:p>
          <w:p w14:paraId="45F166CA" w14:textId="77777777" w:rsidR="0045614C" w:rsidRPr="00430A2C" w:rsidRDefault="0045614C" w:rsidP="006E16EF">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Peer feedback about the quality of the ‘What if’ statement and the answers to the three questions</w:t>
            </w:r>
            <w:r>
              <w:rPr>
                <w:rFonts w:ascii="Arial" w:hAnsi="Arial" w:cs="Arial"/>
                <w:sz w:val="20"/>
                <w:szCs w:val="20"/>
              </w:rPr>
              <w:t>.</w:t>
            </w:r>
          </w:p>
        </w:tc>
        <w:tc>
          <w:tcPr>
            <w:tcW w:w="1263" w:type="pct"/>
            <w:tcBorders>
              <w:bottom w:val="single" w:sz="4" w:space="0" w:color="EA5B0C"/>
            </w:tcBorders>
          </w:tcPr>
          <w:p w14:paraId="59013876"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lastRenderedPageBreak/>
              <w:t>The ‘What If’ activity encourages prediction, speculation, creativity and the asking of open questions.</w:t>
            </w:r>
          </w:p>
          <w:p w14:paraId="1EDFE1FB"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lastRenderedPageBreak/>
              <w:t>Encourage learners to use topics from the Individual Report list.</w:t>
            </w:r>
          </w:p>
          <w:p w14:paraId="0DED2F3B"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Examples of ‘What If’ statements:</w:t>
            </w:r>
          </w:p>
          <w:p w14:paraId="5F39A420" w14:textId="77777777" w:rsidR="0045614C" w:rsidRPr="00430A2C" w:rsidRDefault="0045614C" w:rsidP="006E16EF">
            <w:pPr>
              <w:numPr>
                <w:ilvl w:val="0"/>
                <w:numId w:val="4"/>
              </w:numPr>
              <w:spacing w:before="120" w:after="120"/>
              <w:contextualSpacing/>
              <w:rPr>
                <w:rFonts w:ascii="Arial" w:hAnsi="Arial" w:cs="Arial"/>
                <w:sz w:val="20"/>
                <w:szCs w:val="20"/>
              </w:rPr>
            </w:pPr>
            <w:r w:rsidRPr="00430A2C">
              <w:rPr>
                <w:rFonts w:ascii="Arial" w:hAnsi="Arial" w:cs="Arial"/>
                <w:sz w:val="20"/>
                <w:szCs w:val="20"/>
              </w:rPr>
              <w:t>What if gravity switched off unexpectedly for ten minutes each day?</w:t>
            </w:r>
          </w:p>
          <w:p w14:paraId="415A5A95" w14:textId="77777777" w:rsidR="0045614C" w:rsidRPr="00430A2C" w:rsidRDefault="0045614C" w:rsidP="006E16EF">
            <w:pPr>
              <w:numPr>
                <w:ilvl w:val="0"/>
                <w:numId w:val="4"/>
              </w:numPr>
              <w:spacing w:before="120" w:after="120"/>
              <w:contextualSpacing/>
              <w:rPr>
                <w:rFonts w:ascii="Arial" w:hAnsi="Arial" w:cs="Arial"/>
                <w:sz w:val="20"/>
                <w:szCs w:val="20"/>
              </w:rPr>
            </w:pPr>
            <w:r w:rsidRPr="00430A2C">
              <w:rPr>
                <w:rFonts w:ascii="Arial" w:hAnsi="Arial" w:cs="Arial"/>
                <w:sz w:val="20"/>
                <w:szCs w:val="20"/>
              </w:rPr>
              <w:t>What if petrol stations were all shut on Saturdays and Sundays?</w:t>
            </w:r>
          </w:p>
          <w:p w14:paraId="4251E2BE" w14:textId="77777777" w:rsidR="0045614C" w:rsidRPr="00430A2C" w:rsidRDefault="0045614C" w:rsidP="006E16EF">
            <w:pPr>
              <w:numPr>
                <w:ilvl w:val="0"/>
                <w:numId w:val="4"/>
              </w:numPr>
              <w:spacing w:before="120" w:after="120"/>
              <w:contextualSpacing/>
              <w:rPr>
                <w:rFonts w:ascii="Arial" w:hAnsi="Arial" w:cs="Arial"/>
                <w:sz w:val="20"/>
                <w:szCs w:val="20"/>
              </w:rPr>
            </w:pPr>
            <w:r w:rsidRPr="00430A2C">
              <w:rPr>
                <w:rFonts w:ascii="Arial" w:hAnsi="Arial" w:cs="Arial"/>
                <w:sz w:val="20"/>
                <w:szCs w:val="20"/>
              </w:rPr>
              <w:t>What if there was a non-human species that had evolved on Earth with ten times our intelligence?</w:t>
            </w:r>
          </w:p>
          <w:p w14:paraId="5A7459FB" w14:textId="77777777" w:rsidR="0045614C" w:rsidRPr="00430A2C" w:rsidRDefault="0045614C" w:rsidP="006E16EF">
            <w:pPr>
              <w:numPr>
                <w:ilvl w:val="0"/>
                <w:numId w:val="4"/>
              </w:numPr>
              <w:spacing w:before="120" w:after="120"/>
              <w:contextualSpacing/>
              <w:rPr>
                <w:rFonts w:ascii="Arial" w:hAnsi="Arial" w:cs="Arial"/>
                <w:sz w:val="20"/>
                <w:szCs w:val="20"/>
              </w:rPr>
            </w:pPr>
            <w:r w:rsidRPr="00430A2C">
              <w:rPr>
                <w:rFonts w:ascii="Arial" w:hAnsi="Arial" w:cs="Arial"/>
                <w:sz w:val="20"/>
                <w:szCs w:val="20"/>
              </w:rPr>
              <w:t>What if animals could talk?</w:t>
            </w:r>
          </w:p>
          <w:p w14:paraId="3CACCC8C" w14:textId="77777777" w:rsidR="0045614C" w:rsidRPr="00430A2C" w:rsidRDefault="0045614C" w:rsidP="006E16EF">
            <w:pPr>
              <w:numPr>
                <w:ilvl w:val="0"/>
                <w:numId w:val="4"/>
              </w:numPr>
              <w:spacing w:before="120" w:after="120"/>
              <w:contextualSpacing/>
              <w:rPr>
                <w:rFonts w:ascii="Arial" w:hAnsi="Arial" w:cs="Arial"/>
                <w:sz w:val="20"/>
                <w:szCs w:val="20"/>
              </w:rPr>
            </w:pPr>
            <w:r w:rsidRPr="00430A2C">
              <w:rPr>
                <w:rFonts w:ascii="Arial" w:hAnsi="Arial" w:cs="Arial"/>
                <w:sz w:val="20"/>
                <w:szCs w:val="20"/>
              </w:rPr>
              <w:t>What if children could choose what they learn at school?</w:t>
            </w:r>
          </w:p>
          <w:p w14:paraId="4C2FF2F2" w14:textId="77777777" w:rsidR="0045614C" w:rsidRPr="00430A2C" w:rsidRDefault="0045614C" w:rsidP="0045614C">
            <w:pPr>
              <w:numPr>
                <w:ilvl w:val="0"/>
                <w:numId w:val="4"/>
              </w:numPr>
              <w:spacing w:before="120" w:after="120"/>
              <w:contextualSpacing/>
              <w:rPr>
                <w:rFonts w:ascii="Arial" w:hAnsi="Arial" w:cs="Arial"/>
                <w:sz w:val="20"/>
                <w:szCs w:val="20"/>
              </w:rPr>
            </w:pPr>
            <w:r w:rsidRPr="00430A2C">
              <w:rPr>
                <w:rFonts w:ascii="Arial" w:hAnsi="Arial" w:cs="Arial"/>
                <w:sz w:val="20"/>
                <w:szCs w:val="20"/>
              </w:rPr>
              <w:t>What if wealth was redistributed evenly so that nobody owned more than anyone else, and everyone was paid a standard wage regardless of what job they did?</w:t>
            </w:r>
          </w:p>
        </w:tc>
      </w:tr>
      <w:tr w:rsidR="00431180" w:rsidRPr="0090467B" w14:paraId="71A32D2D" w14:textId="77777777" w:rsidTr="0045614C">
        <w:trPr>
          <w:trHeight w:val="503"/>
        </w:trPr>
        <w:tc>
          <w:tcPr>
            <w:tcW w:w="5000" w:type="pct"/>
            <w:gridSpan w:val="3"/>
            <w:tcBorders>
              <w:top w:val="single" w:sz="4" w:space="0" w:color="EA5B0C"/>
            </w:tcBorders>
            <w:shd w:val="clear" w:color="auto" w:fill="auto"/>
            <w:vAlign w:val="center"/>
          </w:tcPr>
          <w:p w14:paraId="0CFA1924" w14:textId="77777777" w:rsidR="00431180" w:rsidRPr="0090467B" w:rsidRDefault="00431180" w:rsidP="00561F62">
            <w:pPr>
              <w:spacing w:before="120" w:after="120"/>
              <w:rPr>
                <w:rFonts w:ascii="Arial" w:hAnsi="Arial" w:cs="Arial"/>
                <w:b/>
                <w:color w:val="EA5B0C"/>
                <w:sz w:val="20"/>
                <w:szCs w:val="20"/>
              </w:rPr>
            </w:pPr>
            <w:r w:rsidRPr="0090467B">
              <w:rPr>
                <w:rFonts w:ascii="Arial" w:hAnsi="Arial" w:cs="Arial"/>
                <w:b/>
                <w:color w:val="EA5B0C"/>
                <w:sz w:val="20"/>
                <w:szCs w:val="20"/>
              </w:rPr>
              <w:lastRenderedPageBreak/>
              <w:t xml:space="preserve">Skills focus: </w:t>
            </w:r>
            <w:r>
              <w:rPr>
                <w:rFonts w:ascii="Arial" w:hAnsi="Arial" w:cs="Arial"/>
                <w:b/>
                <w:color w:val="EA5B0C"/>
                <w:sz w:val="20"/>
                <w:szCs w:val="20"/>
              </w:rPr>
              <w:t>Information – Reading (1)</w:t>
            </w:r>
          </w:p>
        </w:tc>
      </w:tr>
      <w:tr w:rsidR="0045614C" w:rsidRPr="00430A2C" w14:paraId="7FB69E0C" w14:textId="77777777" w:rsidTr="003F5489">
        <w:trPr>
          <w:trHeight w:val="502"/>
        </w:trPr>
        <w:tc>
          <w:tcPr>
            <w:tcW w:w="824" w:type="pct"/>
            <w:tcBorders>
              <w:bottom w:val="single" w:sz="4" w:space="0" w:color="EA5B0C"/>
            </w:tcBorders>
          </w:tcPr>
          <w:p w14:paraId="1C0912E8"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 xml:space="preserve">To understand some reading strategies. </w:t>
            </w:r>
          </w:p>
        </w:tc>
        <w:tc>
          <w:tcPr>
            <w:tcW w:w="2913" w:type="pct"/>
            <w:tcBorders>
              <w:bottom w:val="single" w:sz="4" w:space="0" w:color="EA5B0C"/>
            </w:tcBorders>
          </w:tcPr>
          <w:p w14:paraId="232715FD"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Divide learners into about groups and give each group part of a text. Learners individually read their group’s text part. Then work as a group to become ‘experts’ on their text part by identifying:</w:t>
            </w:r>
          </w:p>
          <w:p w14:paraId="2D835E3B"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the theme or main idea of the text</w:t>
            </w:r>
          </w:p>
          <w:p w14:paraId="23C2D6AD"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any issues</w:t>
            </w:r>
          </w:p>
          <w:p w14:paraId="04B26B24"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the cause(s) of issues</w:t>
            </w:r>
          </w:p>
          <w:p w14:paraId="4BC4F1B6"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any consequences</w:t>
            </w:r>
          </w:p>
          <w:p w14:paraId="5D799E58" w14:textId="77777777" w:rsidR="0045614C" w:rsidRPr="00430A2C" w:rsidRDefault="0045614C" w:rsidP="00B42612">
            <w:pPr>
              <w:numPr>
                <w:ilvl w:val="0"/>
                <w:numId w:val="6"/>
              </w:numPr>
              <w:ind w:left="723"/>
              <w:rPr>
                <w:rFonts w:ascii="Arial" w:hAnsi="Arial" w:cs="Arial"/>
                <w:sz w:val="20"/>
                <w:szCs w:val="20"/>
              </w:rPr>
            </w:pPr>
            <w:r w:rsidRPr="00430A2C">
              <w:rPr>
                <w:rFonts w:ascii="Arial" w:hAnsi="Arial" w:cs="Arial"/>
                <w:sz w:val="20"/>
                <w:szCs w:val="20"/>
              </w:rPr>
              <w:t>the perspectives/viewpoints held within the text.</w:t>
            </w:r>
          </w:p>
          <w:p w14:paraId="1DBC7DE6" w14:textId="77777777" w:rsidR="0045614C" w:rsidRPr="00430A2C" w:rsidRDefault="00676000" w:rsidP="006E16EF">
            <w:pPr>
              <w:spacing w:before="120" w:after="120"/>
              <w:rPr>
                <w:rFonts w:ascii="Arial" w:hAnsi="Arial" w:cs="Arial"/>
                <w:sz w:val="20"/>
                <w:szCs w:val="20"/>
              </w:rPr>
            </w:pPr>
            <w:r>
              <w:rPr>
                <w:rFonts w:ascii="Arial" w:hAnsi="Arial" w:cs="Arial"/>
                <w:sz w:val="20"/>
                <w:szCs w:val="20"/>
              </w:rPr>
              <w:lastRenderedPageBreak/>
              <w:t>R</w:t>
            </w:r>
            <w:r w:rsidR="0045614C" w:rsidRPr="00430A2C">
              <w:rPr>
                <w:rFonts w:ascii="Arial" w:hAnsi="Arial" w:cs="Arial"/>
                <w:sz w:val="20"/>
                <w:szCs w:val="20"/>
              </w:rPr>
              <w:t>earrange learners into groups of five, so that each group contains one ‘expert’ from each of the groups. Each member of the group explains their part of the text to the other members of the group, using their answers to the five bullet points above.</w:t>
            </w:r>
          </w:p>
          <w:p w14:paraId="6336918E"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 xml:space="preserve">Class discussion on how useful they found the five points for directing how they read, and gathered information from, the text. </w:t>
            </w:r>
          </w:p>
          <w:p w14:paraId="3F7AECD9"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Give learners the complete text and ask them to summarise it in their own words, covering the five points, and using a maximum of 100 words.</w:t>
            </w:r>
          </w:p>
          <w:p w14:paraId="69DD08C3" w14:textId="77777777" w:rsidR="0045614C" w:rsidRPr="00430A2C" w:rsidRDefault="0045614C" w:rsidP="006E16EF">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Self-assessment against success criteria defined by class checking that the five points have been covered in the 100-word summary</w:t>
            </w:r>
            <w:r>
              <w:rPr>
                <w:rFonts w:ascii="Arial" w:hAnsi="Arial" w:cs="Arial"/>
                <w:sz w:val="20"/>
                <w:szCs w:val="20"/>
              </w:rPr>
              <w:t>.</w:t>
            </w:r>
          </w:p>
        </w:tc>
        <w:tc>
          <w:tcPr>
            <w:tcW w:w="1263" w:type="pct"/>
            <w:tcBorders>
              <w:bottom w:val="single" w:sz="4" w:space="0" w:color="EA5B0C"/>
            </w:tcBorders>
          </w:tcPr>
          <w:p w14:paraId="5FA60910" w14:textId="77777777" w:rsidR="0045614C" w:rsidRPr="00430A2C" w:rsidRDefault="0045614C" w:rsidP="0045614C">
            <w:pPr>
              <w:spacing w:before="120" w:after="120"/>
              <w:rPr>
                <w:rFonts w:ascii="Arial" w:hAnsi="Arial" w:cs="Arial"/>
                <w:sz w:val="20"/>
                <w:szCs w:val="20"/>
              </w:rPr>
            </w:pPr>
            <w:r w:rsidRPr="00430A2C">
              <w:rPr>
                <w:rFonts w:ascii="Arial" w:hAnsi="Arial" w:cs="Arial"/>
                <w:sz w:val="20"/>
                <w:szCs w:val="20"/>
              </w:rPr>
              <w:lastRenderedPageBreak/>
              <w:t>Texts can come from any global topic.</w:t>
            </w:r>
          </w:p>
        </w:tc>
      </w:tr>
      <w:tr w:rsidR="006E16EF" w:rsidRPr="0090467B" w14:paraId="1EE93802" w14:textId="77777777" w:rsidTr="0045614C">
        <w:trPr>
          <w:trHeight w:val="503"/>
        </w:trPr>
        <w:tc>
          <w:tcPr>
            <w:tcW w:w="5000" w:type="pct"/>
            <w:gridSpan w:val="3"/>
            <w:tcBorders>
              <w:bottom w:val="single" w:sz="4" w:space="0" w:color="EA5B0C"/>
            </w:tcBorders>
            <w:shd w:val="clear" w:color="auto" w:fill="auto"/>
            <w:vAlign w:val="center"/>
          </w:tcPr>
          <w:p w14:paraId="1BDA4080" w14:textId="77777777" w:rsidR="006E16EF" w:rsidRPr="0090467B" w:rsidRDefault="006E16EF" w:rsidP="006E16EF">
            <w:pPr>
              <w:spacing w:before="120" w:after="120"/>
              <w:rPr>
                <w:rFonts w:ascii="Arial" w:hAnsi="Arial" w:cs="Arial"/>
                <w:b/>
                <w:color w:val="EA5B0C"/>
                <w:sz w:val="20"/>
                <w:szCs w:val="20"/>
              </w:rPr>
            </w:pPr>
            <w:r w:rsidRPr="0090467B">
              <w:rPr>
                <w:rFonts w:ascii="Arial" w:hAnsi="Arial" w:cs="Arial"/>
                <w:b/>
                <w:color w:val="EA5B0C"/>
                <w:sz w:val="20"/>
                <w:szCs w:val="20"/>
              </w:rPr>
              <w:t xml:space="preserve">Skills focus: </w:t>
            </w:r>
            <w:r>
              <w:rPr>
                <w:rFonts w:ascii="Arial" w:hAnsi="Arial" w:cs="Arial"/>
                <w:b/>
                <w:color w:val="EA5B0C"/>
                <w:sz w:val="20"/>
                <w:szCs w:val="20"/>
              </w:rPr>
              <w:t>Memory (1)</w:t>
            </w:r>
          </w:p>
        </w:tc>
      </w:tr>
      <w:tr w:rsidR="0045614C" w:rsidRPr="00430A2C" w14:paraId="5A9AA802" w14:textId="77777777" w:rsidTr="003F5489">
        <w:trPr>
          <w:trHeight w:val="502"/>
        </w:trPr>
        <w:tc>
          <w:tcPr>
            <w:tcW w:w="824" w:type="pct"/>
            <w:tcBorders>
              <w:top w:val="single" w:sz="4" w:space="0" w:color="EA5B0C"/>
              <w:bottom w:val="single" w:sz="4" w:space="0" w:color="EA5B0C"/>
            </w:tcBorders>
          </w:tcPr>
          <w:p w14:paraId="74165F78"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To be able to memorise information and regurgitate it.</w:t>
            </w:r>
          </w:p>
        </w:tc>
        <w:tc>
          <w:tcPr>
            <w:tcW w:w="2913" w:type="pct"/>
            <w:tcBorders>
              <w:top w:val="single" w:sz="4" w:space="0" w:color="EA5B0C"/>
              <w:bottom w:val="single" w:sz="4" w:space="0" w:color="EA5B0C"/>
            </w:tcBorders>
          </w:tcPr>
          <w:p w14:paraId="19596805"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To introduce learners to memory skills it is good to start with talking about all the things they already remember.</w:t>
            </w:r>
          </w:p>
          <w:p w14:paraId="15F8512D"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 xml:space="preserve">For </w:t>
            </w:r>
            <w:proofErr w:type="gramStart"/>
            <w:r w:rsidRPr="00430A2C">
              <w:rPr>
                <w:rFonts w:ascii="Arial" w:hAnsi="Arial" w:cs="Arial"/>
                <w:sz w:val="20"/>
                <w:szCs w:val="20"/>
              </w:rPr>
              <w:t>example</w:t>
            </w:r>
            <w:proofErr w:type="gramEnd"/>
            <w:r w:rsidRPr="00430A2C">
              <w:rPr>
                <w:rFonts w:ascii="Arial" w:hAnsi="Arial" w:cs="Arial"/>
                <w:sz w:val="20"/>
                <w:szCs w:val="20"/>
              </w:rPr>
              <w:t xml:space="preserve"> you could:</w:t>
            </w:r>
          </w:p>
          <w:p w14:paraId="724ED827" w14:textId="77777777" w:rsidR="0045614C" w:rsidRPr="006E16EF" w:rsidRDefault="0045614C" w:rsidP="006E16EF">
            <w:pPr>
              <w:pStyle w:val="ListParagraph"/>
              <w:numPr>
                <w:ilvl w:val="0"/>
                <w:numId w:val="42"/>
              </w:numPr>
              <w:spacing w:before="120" w:after="120"/>
              <w:rPr>
                <w:rFonts w:cs="Arial"/>
              </w:rPr>
            </w:pPr>
            <w:r w:rsidRPr="006E16EF">
              <w:rPr>
                <w:rFonts w:cs="Arial"/>
              </w:rPr>
              <w:t xml:space="preserve">find out who knows most about particular subjects (maybe global issues, but these could more generally about interests such as sport, technology, fashion etc.) – learners could write down list of information they know about a </w:t>
            </w:r>
            <w:proofErr w:type="gramStart"/>
            <w:r w:rsidRPr="006E16EF">
              <w:rPr>
                <w:rFonts w:cs="Arial"/>
              </w:rPr>
              <w:t>particular subject</w:t>
            </w:r>
            <w:proofErr w:type="gramEnd"/>
          </w:p>
          <w:p w14:paraId="55C741D5" w14:textId="77777777" w:rsidR="0045614C" w:rsidRPr="006E16EF" w:rsidRDefault="0045614C" w:rsidP="006E16EF">
            <w:pPr>
              <w:pStyle w:val="ListParagraph"/>
              <w:numPr>
                <w:ilvl w:val="0"/>
                <w:numId w:val="42"/>
              </w:numPr>
              <w:spacing w:before="120" w:after="120"/>
              <w:rPr>
                <w:rFonts w:cs="Arial"/>
              </w:rPr>
            </w:pPr>
            <w:r w:rsidRPr="006E16EF">
              <w:rPr>
                <w:rFonts w:cs="Arial"/>
              </w:rPr>
              <w:t>ask learners to discuss their earliest memories, recite poems and plays, recall trivia and describe their favourite adverts</w:t>
            </w:r>
            <w:r>
              <w:rPr>
                <w:rFonts w:cs="Arial"/>
              </w:rPr>
              <w:t>,</w:t>
            </w:r>
            <w:r w:rsidRPr="006E16EF">
              <w:rPr>
                <w:rFonts w:cs="Arial"/>
              </w:rPr>
              <w:t xml:space="preserve"> etc.</w:t>
            </w:r>
          </w:p>
          <w:p w14:paraId="58357759"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 xml:space="preserve">As a </w:t>
            </w:r>
            <w:proofErr w:type="gramStart"/>
            <w:r w:rsidRPr="00430A2C">
              <w:rPr>
                <w:rFonts w:ascii="Arial" w:hAnsi="Arial" w:cs="Arial"/>
                <w:sz w:val="20"/>
                <w:szCs w:val="20"/>
              </w:rPr>
              <w:t>particular exercise</w:t>
            </w:r>
            <w:proofErr w:type="gramEnd"/>
            <w:r w:rsidRPr="00430A2C">
              <w:rPr>
                <w:rFonts w:ascii="Arial" w:hAnsi="Arial" w:cs="Arial"/>
                <w:sz w:val="20"/>
                <w:szCs w:val="20"/>
              </w:rPr>
              <w:t>, learners should practise turning lists of words, names or facts into stories, where each item links to the next. A good example might be a shopping list. Ask learners to turn it into a story (an exciting and often surreal one) they can use to mentally memorise the shopping list. They can then compete to recite the complete shopping list.</w:t>
            </w:r>
          </w:p>
        </w:tc>
        <w:tc>
          <w:tcPr>
            <w:tcW w:w="1263" w:type="pct"/>
            <w:tcBorders>
              <w:top w:val="single" w:sz="4" w:space="0" w:color="EA5B0C"/>
              <w:bottom w:val="single" w:sz="4" w:space="0" w:color="EA5B0C"/>
            </w:tcBorders>
          </w:tcPr>
          <w:p w14:paraId="16306B8C" w14:textId="77777777" w:rsidR="0045614C" w:rsidRPr="00430A2C" w:rsidRDefault="0045614C" w:rsidP="006E16EF">
            <w:pPr>
              <w:spacing w:before="120" w:after="120"/>
              <w:rPr>
                <w:rFonts w:ascii="Arial" w:hAnsi="Arial" w:cs="Arial"/>
                <w:sz w:val="20"/>
                <w:szCs w:val="20"/>
              </w:rPr>
            </w:pPr>
            <w:r w:rsidRPr="00430A2C">
              <w:rPr>
                <w:rFonts w:ascii="Arial" w:hAnsi="Arial" w:cs="Arial"/>
                <w:sz w:val="20"/>
                <w:szCs w:val="20"/>
              </w:rPr>
              <w:t>Learners will discover that they already have huge numbers of memories and information and that by beginning to think about how they have stored and remembered this information, they can begin to think about how they can develop their memory skills.</w:t>
            </w:r>
          </w:p>
        </w:tc>
      </w:tr>
    </w:tbl>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14601"/>
      </w:tblGrid>
      <w:tr w:rsidR="008772B9" w:rsidRPr="004A4E17" w14:paraId="0E9B447A" w14:textId="77777777" w:rsidTr="008772B9">
        <w:trPr>
          <w:trHeight w:hRule="exact" w:val="440"/>
          <w:tblHeader/>
        </w:trPr>
        <w:tc>
          <w:tcPr>
            <w:tcW w:w="14601" w:type="dxa"/>
            <w:shd w:val="clear" w:color="auto" w:fill="EA5B0C"/>
            <w:tcMar>
              <w:top w:w="113" w:type="dxa"/>
              <w:bottom w:w="113" w:type="dxa"/>
            </w:tcMar>
            <w:vAlign w:val="center"/>
          </w:tcPr>
          <w:p w14:paraId="7A2C3FDF" w14:textId="77777777" w:rsidR="008772B9" w:rsidRPr="00FB2E1E" w:rsidRDefault="008772B9" w:rsidP="008772B9">
            <w:pPr>
              <w:rPr>
                <w:rFonts w:ascii="Arial" w:hAnsi="Arial" w:cs="Arial"/>
                <w:b/>
                <w:color w:val="FFFFFF"/>
                <w:sz w:val="20"/>
                <w:szCs w:val="20"/>
              </w:rPr>
            </w:pPr>
            <w:r w:rsidRPr="00FB2E1E">
              <w:rPr>
                <w:rFonts w:ascii="Arial" w:hAnsi="Arial" w:cs="Arial"/>
                <w:b/>
                <w:color w:val="FFFFFF"/>
                <w:sz w:val="20"/>
                <w:szCs w:val="20"/>
              </w:rPr>
              <w:t>Past and specimen papers</w:t>
            </w:r>
          </w:p>
        </w:tc>
      </w:tr>
      <w:tr w:rsidR="008772B9" w:rsidRPr="004A4E17" w14:paraId="64CDAB24" w14:textId="77777777" w:rsidTr="008772B9">
        <w:tblPrEx>
          <w:tblCellMar>
            <w:top w:w="0" w:type="dxa"/>
            <w:bottom w:w="0" w:type="dxa"/>
          </w:tblCellMar>
        </w:tblPrEx>
        <w:tc>
          <w:tcPr>
            <w:tcW w:w="14601" w:type="dxa"/>
            <w:tcMar>
              <w:top w:w="113" w:type="dxa"/>
              <w:bottom w:w="113" w:type="dxa"/>
            </w:tcMar>
          </w:tcPr>
          <w:p w14:paraId="759EB689" w14:textId="77777777" w:rsidR="008772B9" w:rsidRPr="004E2FD6" w:rsidRDefault="008772B9" w:rsidP="008772B9">
            <w:pPr>
              <w:pStyle w:val="BodyText"/>
              <w:rPr>
                <w:i/>
              </w:rPr>
            </w:pPr>
            <w:r>
              <w:rPr>
                <w:lang w:eastAsia="en-GB"/>
              </w:rPr>
              <w:t xml:space="preserve">Past/specimen papers and mark schemes are available to download at </w:t>
            </w:r>
            <w:hyperlink r:id="rId30" w:history="1">
              <w:r w:rsidRPr="00C8122F">
                <w:rPr>
                  <w:rStyle w:val="WebLink"/>
                </w:rPr>
                <w:t>www.cambridgeinternational.org/support</w:t>
              </w:r>
            </w:hyperlink>
            <w:r w:rsidRPr="00C8122F">
              <w:rPr>
                <w:rStyle w:val="BodyChar"/>
              </w:rPr>
              <w:t xml:space="preserve"> </w:t>
            </w:r>
            <w:r w:rsidRPr="00C8122F">
              <w:rPr>
                <w:rStyle w:val="Bold"/>
              </w:rPr>
              <w:t>(F)</w:t>
            </w:r>
          </w:p>
        </w:tc>
      </w:tr>
    </w:tbl>
    <w:p w14:paraId="412B6A35" w14:textId="77777777" w:rsidR="008772B9" w:rsidRPr="004A4E17" w:rsidRDefault="008772B9" w:rsidP="00C92F05">
      <w:pPr>
        <w:rPr>
          <w:rFonts w:ascii="Arial" w:hAnsi="Arial" w:cs="Arial"/>
          <w:sz w:val="20"/>
          <w:szCs w:val="20"/>
        </w:rPr>
      </w:pPr>
    </w:p>
    <w:p w14:paraId="39963CD6" w14:textId="77777777" w:rsidR="00C92F05" w:rsidRPr="004A4E17" w:rsidRDefault="00C92F05" w:rsidP="00C92F05">
      <w:pPr>
        <w:rPr>
          <w:rFonts w:ascii="Arial" w:hAnsi="Arial"/>
          <w:bCs/>
          <w:sz w:val="20"/>
          <w:szCs w:val="20"/>
        </w:rPr>
        <w:sectPr w:rsidR="00C92F05" w:rsidRPr="004A4E17" w:rsidSect="007B4C5A">
          <w:pgSz w:w="16840" w:h="11900" w:orient="landscape" w:code="9"/>
          <w:pgMar w:top="1134" w:right="1134" w:bottom="1134" w:left="1134" w:header="567" w:footer="567" w:gutter="0"/>
          <w:cols w:space="708"/>
          <w:docGrid w:linePitch="326"/>
        </w:sectPr>
      </w:pPr>
    </w:p>
    <w:p w14:paraId="53A89F74" w14:textId="53AD5F33" w:rsidR="00C25E32" w:rsidRPr="00C25E32" w:rsidRDefault="00C25E32" w:rsidP="00C25E32">
      <w:pPr>
        <w:pBdr>
          <w:top w:val="single" w:sz="8" w:space="8" w:color="EA5B0C"/>
          <w:bottom w:val="single" w:sz="8" w:space="8" w:color="EA5B0C"/>
        </w:pBdr>
        <w:spacing w:before="120" w:after="120"/>
        <w:outlineLvl w:val="0"/>
        <w:rPr>
          <w:rFonts w:ascii="Arial" w:hAnsi="Arial"/>
          <w:bCs/>
          <w:color w:val="EA5B0C"/>
          <w:sz w:val="28"/>
          <w:szCs w:val="28"/>
        </w:rPr>
      </w:pPr>
      <w:bookmarkStart w:id="9" w:name="_Toc55916853"/>
      <w:r>
        <w:rPr>
          <w:rFonts w:ascii="Arial" w:hAnsi="Arial"/>
          <w:bCs/>
          <w:color w:val="EA5B0C"/>
          <w:sz w:val="28"/>
          <w:szCs w:val="28"/>
        </w:rPr>
        <w:lastRenderedPageBreak/>
        <w:t>Year 1 – D</w:t>
      </w:r>
      <w:r w:rsidRPr="00612350">
        <w:rPr>
          <w:rFonts w:ascii="Arial" w:hAnsi="Arial"/>
          <w:bCs/>
          <w:color w:val="EA5B0C"/>
          <w:sz w:val="28"/>
          <w:szCs w:val="28"/>
        </w:rPr>
        <w:t xml:space="preserve">eveloping </w:t>
      </w:r>
      <w:r>
        <w:rPr>
          <w:rFonts w:ascii="Arial" w:hAnsi="Arial"/>
          <w:bCs/>
          <w:color w:val="EA5B0C"/>
          <w:sz w:val="28"/>
          <w:szCs w:val="28"/>
        </w:rPr>
        <w:t>skills for the Team Project</w:t>
      </w:r>
      <w:bookmarkEnd w:id="9"/>
    </w:p>
    <w:tbl>
      <w:tblPr>
        <w:tblStyle w:val="TableGrid"/>
        <w:tblW w:w="5000" w:type="pct"/>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2047"/>
        <w:gridCol w:w="8717"/>
        <w:gridCol w:w="3798"/>
      </w:tblGrid>
      <w:tr w:rsidR="0045614C" w:rsidRPr="00430A2C" w14:paraId="2DC03D87" w14:textId="77777777" w:rsidTr="00F001DC">
        <w:trPr>
          <w:trHeight w:val="503"/>
          <w:tblHeader/>
        </w:trPr>
        <w:tc>
          <w:tcPr>
            <w:tcW w:w="703" w:type="pct"/>
            <w:shd w:val="clear" w:color="auto" w:fill="EA5B0C"/>
          </w:tcPr>
          <w:p w14:paraId="06FA0A73" w14:textId="77777777" w:rsidR="0045614C" w:rsidRPr="00430A2C" w:rsidRDefault="0045614C" w:rsidP="00612350">
            <w:pPr>
              <w:spacing w:before="120" w:after="120"/>
              <w:rPr>
                <w:rFonts w:ascii="Arial" w:hAnsi="Arial" w:cs="Arial"/>
                <w:b/>
                <w:color w:val="FFFFFF" w:themeColor="background1"/>
                <w:sz w:val="20"/>
                <w:szCs w:val="20"/>
              </w:rPr>
            </w:pPr>
            <w:r w:rsidRPr="00430A2C">
              <w:rPr>
                <w:rFonts w:ascii="Arial" w:hAnsi="Arial" w:cs="Arial"/>
                <w:b/>
                <w:color w:val="FFFFFF" w:themeColor="background1"/>
                <w:sz w:val="20"/>
                <w:szCs w:val="20"/>
              </w:rPr>
              <w:t xml:space="preserve">Aim of </w:t>
            </w:r>
            <w:r>
              <w:rPr>
                <w:rFonts w:ascii="Arial" w:hAnsi="Arial" w:cs="Arial"/>
                <w:b/>
                <w:color w:val="FFFFFF" w:themeColor="background1"/>
                <w:sz w:val="20"/>
                <w:szCs w:val="20"/>
              </w:rPr>
              <w:t>a</w:t>
            </w:r>
            <w:r w:rsidRPr="00430A2C">
              <w:rPr>
                <w:rFonts w:ascii="Arial" w:hAnsi="Arial" w:cs="Arial"/>
                <w:b/>
                <w:color w:val="FFFFFF" w:themeColor="background1"/>
                <w:sz w:val="20"/>
                <w:szCs w:val="20"/>
              </w:rPr>
              <w:t>ctivity</w:t>
            </w:r>
          </w:p>
        </w:tc>
        <w:tc>
          <w:tcPr>
            <w:tcW w:w="2993" w:type="pct"/>
            <w:shd w:val="clear" w:color="auto" w:fill="EA5B0C"/>
          </w:tcPr>
          <w:p w14:paraId="416F8112" w14:textId="77777777" w:rsidR="0045614C" w:rsidRPr="00430A2C" w:rsidRDefault="0045614C" w:rsidP="00612350">
            <w:pPr>
              <w:spacing w:before="120" w:after="120"/>
              <w:rPr>
                <w:rFonts w:ascii="Arial" w:hAnsi="Arial" w:cs="Arial"/>
                <w:b/>
                <w:color w:val="FFFFFF" w:themeColor="background1"/>
                <w:sz w:val="20"/>
                <w:szCs w:val="20"/>
              </w:rPr>
            </w:pPr>
            <w:r w:rsidRPr="00430A2C">
              <w:rPr>
                <w:rFonts w:ascii="Arial" w:hAnsi="Arial" w:cs="Arial"/>
                <w:b/>
                <w:color w:val="FFFFFF" w:themeColor="background1"/>
                <w:sz w:val="20"/>
                <w:szCs w:val="20"/>
              </w:rPr>
              <w:t>Teaching and learning activities</w:t>
            </w:r>
          </w:p>
        </w:tc>
        <w:tc>
          <w:tcPr>
            <w:tcW w:w="1304" w:type="pct"/>
            <w:shd w:val="clear" w:color="auto" w:fill="EA5B0C"/>
          </w:tcPr>
          <w:p w14:paraId="6DB75838" w14:textId="77777777" w:rsidR="0045614C" w:rsidRPr="00430A2C" w:rsidRDefault="0045614C" w:rsidP="00612350">
            <w:pPr>
              <w:spacing w:before="120" w:after="120"/>
              <w:rPr>
                <w:color w:val="FFFFFF" w:themeColor="background1"/>
                <w:sz w:val="20"/>
                <w:szCs w:val="20"/>
              </w:rPr>
            </w:pPr>
            <w:r w:rsidRPr="00430A2C">
              <w:rPr>
                <w:rFonts w:ascii="Arial" w:hAnsi="Arial" w:cs="Arial"/>
                <w:b/>
                <w:color w:val="FFFFFF" w:themeColor="background1"/>
                <w:sz w:val="20"/>
                <w:szCs w:val="20"/>
              </w:rPr>
              <w:t>Notes</w:t>
            </w:r>
          </w:p>
        </w:tc>
      </w:tr>
      <w:tr w:rsidR="00612350" w:rsidRPr="00430A2C" w14:paraId="38C833EF" w14:textId="77777777" w:rsidTr="00E46547">
        <w:trPr>
          <w:trHeight w:val="502"/>
        </w:trPr>
        <w:tc>
          <w:tcPr>
            <w:tcW w:w="5000" w:type="pct"/>
            <w:gridSpan w:val="3"/>
          </w:tcPr>
          <w:p w14:paraId="43052E26" w14:textId="77777777" w:rsidR="00612350" w:rsidRPr="00430A2C" w:rsidRDefault="00612350" w:rsidP="00612350">
            <w:pPr>
              <w:spacing w:before="120" w:after="120"/>
              <w:rPr>
                <w:rFonts w:ascii="Arial" w:hAnsi="Arial" w:cs="Arial"/>
                <w:sz w:val="20"/>
                <w:szCs w:val="20"/>
              </w:rPr>
            </w:pPr>
            <w:r w:rsidRPr="0090467B">
              <w:rPr>
                <w:rFonts w:ascii="Arial" w:hAnsi="Arial" w:cs="Arial"/>
                <w:b/>
                <w:color w:val="EA5B0C"/>
                <w:sz w:val="20"/>
                <w:szCs w:val="20"/>
              </w:rPr>
              <w:t>Skills focus:</w:t>
            </w:r>
            <w:r w:rsidR="00E46547">
              <w:rPr>
                <w:rFonts w:ascii="Arial" w:hAnsi="Arial" w:cs="Arial"/>
                <w:b/>
                <w:color w:val="EA5B0C"/>
                <w:sz w:val="20"/>
                <w:szCs w:val="20"/>
              </w:rPr>
              <w:t xml:space="preserve"> </w:t>
            </w:r>
            <w:r>
              <w:rPr>
                <w:rFonts w:ascii="Arial" w:hAnsi="Arial" w:cs="Arial"/>
                <w:b/>
                <w:color w:val="EA5B0C"/>
                <w:sz w:val="20"/>
                <w:szCs w:val="20"/>
              </w:rPr>
              <w:t>Planning (1)</w:t>
            </w:r>
          </w:p>
        </w:tc>
      </w:tr>
      <w:tr w:rsidR="0045614C" w:rsidRPr="00430A2C" w14:paraId="7F8645AD" w14:textId="77777777" w:rsidTr="00F001DC">
        <w:trPr>
          <w:trHeight w:val="502"/>
        </w:trPr>
        <w:tc>
          <w:tcPr>
            <w:tcW w:w="703" w:type="pct"/>
          </w:tcPr>
          <w:p w14:paraId="737D2047" w14:textId="77777777"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To understand the importance of planning.</w:t>
            </w:r>
          </w:p>
        </w:tc>
        <w:tc>
          <w:tcPr>
            <w:tcW w:w="2993" w:type="pct"/>
          </w:tcPr>
          <w:p w14:paraId="224C366F" w14:textId="3D2A0CFB"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Learners work in small groups. Using sheets of paper, drinking straws and sticky tape, (and no other materials) they build the tallest free-standing structure they can in fifteen minutes.</w:t>
            </w:r>
          </w:p>
          <w:p w14:paraId="60D116DD" w14:textId="77777777" w:rsidR="0045614C" w:rsidRPr="00430A2C" w:rsidRDefault="0045614C" w:rsidP="00676000">
            <w:pPr>
              <w:spacing w:before="120" w:after="120"/>
              <w:rPr>
                <w:rFonts w:ascii="Arial" w:hAnsi="Arial" w:cs="Arial"/>
                <w:sz w:val="20"/>
                <w:szCs w:val="20"/>
              </w:rPr>
            </w:pPr>
            <w:r w:rsidRPr="00430A2C">
              <w:rPr>
                <w:rFonts w:ascii="Arial" w:hAnsi="Arial" w:cs="Arial"/>
                <w:sz w:val="20"/>
                <w:szCs w:val="20"/>
              </w:rPr>
              <w:t>After fifteen minutes, review the structures. Discuss:</w:t>
            </w:r>
          </w:p>
          <w:p w14:paraId="5067149F" w14:textId="77777777" w:rsidR="0045614C" w:rsidRPr="00430A2C" w:rsidRDefault="0045614C" w:rsidP="00612350">
            <w:pPr>
              <w:pStyle w:val="ListParagraph"/>
              <w:numPr>
                <w:ilvl w:val="0"/>
                <w:numId w:val="7"/>
              </w:numPr>
              <w:spacing w:before="120" w:after="120"/>
              <w:rPr>
                <w:rFonts w:cs="Arial"/>
              </w:rPr>
            </w:pPr>
            <w:r w:rsidRPr="00430A2C">
              <w:rPr>
                <w:rFonts w:cs="Arial"/>
              </w:rPr>
              <w:t xml:space="preserve">who planned out their </w:t>
            </w:r>
            <w:proofErr w:type="gramStart"/>
            <w:r w:rsidRPr="00430A2C">
              <w:rPr>
                <w:rFonts w:cs="Arial"/>
              </w:rPr>
              <w:t>structure</w:t>
            </w:r>
            <w:proofErr w:type="gramEnd"/>
          </w:p>
          <w:p w14:paraId="1D8EE6AA" w14:textId="77777777" w:rsidR="0045614C" w:rsidRPr="00430A2C" w:rsidRDefault="0045614C" w:rsidP="00612350">
            <w:pPr>
              <w:pStyle w:val="ListParagraph"/>
              <w:numPr>
                <w:ilvl w:val="0"/>
                <w:numId w:val="7"/>
              </w:numPr>
              <w:spacing w:before="120" w:after="120"/>
              <w:rPr>
                <w:rFonts w:cs="Arial"/>
              </w:rPr>
            </w:pPr>
            <w:r w:rsidRPr="00430A2C">
              <w:rPr>
                <w:rFonts w:cs="Arial"/>
              </w:rPr>
              <w:t xml:space="preserve">who ran out of </w:t>
            </w:r>
            <w:proofErr w:type="gramStart"/>
            <w:r w:rsidRPr="00430A2C">
              <w:rPr>
                <w:rFonts w:cs="Arial"/>
              </w:rPr>
              <w:t>time</w:t>
            </w:r>
            <w:proofErr w:type="gramEnd"/>
          </w:p>
          <w:p w14:paraId="0E33C581" w14:textId="77777777" w:rsidR="0045614C" w:rsidRPr="00430A2C" w:rsidRDefault="0045614C" w:rsidP="00612350">
            <w:pPr>
              <w:pStyle w:val="ListParagraph"/>
              <w:numPr>
                <w:ilvl w:val="0"/>
                <w:numId w:val="7"/>
              </w:numPr>
              <w:spacing w:before="120" w:after="120"/>
              <w:rPr>
                <w:rFonts w:cs="Arial"/>
              </w:rPr>
            </w:pPr>
            <w:r w:rsidRPr="00430A2C">
              <w:rPr>
                <w:rFonts w:cs="Arial"/>
              </w:rPr>
              <w:t>what was learnt</w:t>
            </w:r>
          </w:p>
          <w:p w14:paraId="732C8CC0" w14:textId="77777777" w:rsidR="0045614C" w:rsidRPr="00430A2C" w:rsidRDefault="0045614C" w:rsidP="00612350">
            <w:pPr>
              <w:pStyle w:val="ListParagraph"/>
              <w:numPr>
                <w:ilvl w:val="0"/>
                <w:numId w:val="7"/>
              </w:numPr>
              <w:spacing w:before="120" w:after="120"/>
              <w:rPr>
                <w:rFonts w:cs="Arial"/>
              </w:rPr>
            </w:pPr>
            <w:r w:rsidRPr="00430A2C">
              <w:rPr>
                <w:rFonts w:cs="Arial"/>
              </w:rPr>
              <w:t>what could be done differently next time.</w:t>
            </w:r>
          </w:p>
          <w:p w14:paraId="0F208602" w14:textId="77777777"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 xml:space="preserve">Give learners a scenario (see Notes). Ask them to work as a team to work out a plan of what they need to do </w:t>
            </w:r>
            <w:proofErr w:type="gramStart"/>
            <w:r w:rsidRPr="00430A2C">
              <w:rPr>
                <w:rFonts w:ascii="Arial" w:hAnsi="Arial" w:cs="Arial"/>
                <w:sz w:val="20"/>
                <w:szCs w:val="20"/>
              </w:rPr>
              <w:t>in order to</w:t>
            </w:r>
            <w:proofErr w:type="gramEnd"/>
            <w:r w:rsidRPr="00430A2C">
              <w:rPr>
                <w:rFonts w:ascii="Arial" w:hAnsi="Arial" w:cs="Arial"/>
                <w:sz w:val="20"/>
                <w:szCs w:val="20"/>
              </w:rPr>
              <w:t xml:space="preserve"> be successful in achieving the aim in the scenario. </w:t>
            </w:r>
          </w:p>
          <w:p w14:paraId="6DC1AFB3" w14:textId="77777777" w:rsidR="0045614C" w:rsidRPr="00430A2C" w:rsidRDefault="0045614C" w:rsidP="00612350">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Each team shares its planning with another team for feedback about any missing steps</w:t>
            </w:r>
            <w:r w:rsidR="00676000">
              <w:rPr>
                <w:rFonts w:ascii="Arial" w:hAnsi="Arial" w:cs="Arial"/>
                <w:sz w:val="20"/>
                <w:szCs w:val="20"/>
              </w:rPr>
              <w:t>.</w:t>
            </w:r>
          </w:p>
        </w:tc>
        <w:tc>
          <w:tcPr>
            <w:tcW w:w="1304" w:type="pct"/>
          </w:tcPr>
          <w:p w14:paraId="3A7E4FFA" w14:textId="77777777" w:rsidR="0045614C" w:rsidRPr="00430A2C" w:rsidRDefault="0045614C" w:rsidP="00612350">
            <w:pPr>
              <w:spacing w:before="120" w:after="120"/>
              <w:rPr>
                <w:rFonts w:ascii="Arial" w:hAnsi="Arial" w:cs="Arial"/>
                <w:sz w:val="20"/>
                <w:szCs w:val="20"/>
              </w:rPr>
            </w:pPr>
            <w:r>
              <w:rPr>
                <w:rFonts w:ascii="Arial" w:hAnsi="Arial" w:cs="Arial"/>
                <w:sz w:val="20"/>
                <w:szCs w:val="20"/>
              </w:rPr>
              <w:t>G</w:t>
            </w:r>
            <w:r w:rsidRPr="00430A2C">
              <w:rPr>
                <w:rFonts w:ascii="Arial" w:hAnsi="Arial" w:cs="Arial"/>
                <w:sz w:val="20"/>
                <w:szCs w:val="20"/>
              </w:rPr>
              <w:t>ive each team a different scenario or the same for all the teams.</w:t>
            </w:r>
          </w:p>
          <w:p w14:paraId="1ACEFDAB" w14:textId="77777777"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Example scenarios:</w:t>
            </w:r>
          </w:p>
          <w:p w14:paraId="11E6466A" w14:textId="77777777" w:rsidR="0045614C" w:rsidRPr="00430A2C" w:rsidRDefault="0045614C" w:rsidP="00612350">
            <w:pPr>
              <w:pStyle w:val="ListParagraph"/>
              <w:numPr>
                <w:ilvl w:val="0"/>
                <w:numId w:val="8"/>
              </w:numPr>
              <w:spacing w:before="120" w:after="120"/>
              <w:rPr>
                <w:rFonts w:cs="Arial"/>
              </w:rPr>
            </w:pPr>
            <w:r w:rsidRPr="00430A2C">
              <w:rPr>
                <w:rFonts w:cs="Arial"/>
              </w:rPr>
              <w:t xml:space="preserve">You have been asked to raise money for a local charity – how are you going to do this? </w:t>
            </w:r>
          </w:p>
          <w:p w14:paraId="4A281A50" w14:textId="77777777" w:rsidR="0045614C" w:rsidRPr="00430A2C" w:rsidRDefault="0045614C" w:rsidP="00612350">
            <w:pPr>
              <w:pStyle w:val="ListParagraph"/>
              <w:numPr>
                <w:ilvl w:val="0"/>
                <w:numId w:val="8"/>
              </w:numPr>
              <w:spacing w:before="120" w:after="120"/>
              <w:rPr>
                <w:rFonts w:cs="Arial"/>
              </w:rPr>
            </w:pPr>
            <w:r>
              <w:rPr>
                <w:rFonts w:cs="Arial"/>
              </w:rPr>
              <w:t>Give</w:t>
            </w:r>
            <w:r w:rsidRPr="00430A2C">
              <w:rPr>
                <w:rFonts w:cs="Arial"/>
              </w:rPr>
              <w:t xml:space="preserve"> an outcome, e.g. a poster about healthy eating, and asks learners to explain the steps they would take to create this outcome as a team.</w:t>
            </w:r>
          </w:p>
        </w:tc>
      </w:tr>
      <w:tr w:rsidR="00612350" w:rsidRPr="00430A2C" w14:paraId="7B9B8C05" w14:textId="77777777" w:rsidTr="00E46547">
        <w:trPr>
          <w:trHeight w:val="502"/>
        </w:trPr>
        <w:tc>
          <w:tcPr>
            <w:tcW w:w="5000" w:type="pct"/>
            <w:gridSpan w:val="3"/>
          </w:tcPr>
          <w:p w14:paraId="5D2BFD26" w14:textId="77777777" w:rsidR="00612350" w:rsidRPr="00430A2C" w:rsidRDefault="00612350" w:rsidP="00612350">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Listening (1)</w:t>
            </w:r>
          </w:p>
        </w:tc>
      </w:tr>
      <w:tr w:rsidR="0045614C" w:rsidRPr="00430A2C" w14:paraId="7D993C5B" w14:textId="77777777" w:rsidTr="00F001DC">
        <w:trPr>
          <w:trHeight w:val="502"/>
        </w:trPr>
        <w:tc>
          <w:tcPr>
            <w:tcW w:w="703" w:type="pct"/>
          </w:tcPr>
          <w:p w14:paraId="19578744" w14:textId="77777777"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To be able to listen actively to work collaboratively.</w:t>
            </w:r>
          </w:p>
        </w:tc>
        <w:tc>
          <w:tcPr>
            <w:tcW w:w="2993" w:type="pct"/>
          </w:tcPr>
          <w:p w14:paraId="4DED0176" w14:textId="1140D0C7" w:rsidR="0045614C" w:rsidRPr="00430A2C" w:rsidRDefault="00F001DC" w:rsidP="00612350">
            <w:pPr>
              <w:spacing w:before="120" w:after="120"/>
              <w:rPr>
                <w:rFonts w:ascii="Arial" w:hAnsi="Arial" w:cs="Arial"/>
                <w:sz w:val="20"/>
                <w:szCs w:val="20"/>
              </w:rPr>
            </w:pPr>
            <w:r>
              <w:rPr>
                <w:rFonts w:ascii="Arial" w:hAnsi="Arial" w:cs="Arial"/>
                <w:sz w:val="20"/>
                <w:szCs w:val="20"/>
              </w:rPr>
              <w:t>I</w:t>
            </w:r>
            <w:r w:rsidR="0045614C" w:rsidRPr="00430A2C">
              <w:rPr>
                <w:rFonts w:ascii="Arial" w:hAnsi="Arial" w:cs="Arial"/>
                <w:sz w:val="20"/>
                <w:szCs w:val="20"/>
              </w:rPr>
              <w:t>ntroduce the importance of listening for collaboration, as well as listening strategies (see Notes).</w:t>
            </w:r>
          </w:p>
          <w:p w14:paraId="185DE9D4" w14:textId="77777777"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Learners work in groups of three, swapping roles in the different exercises.</w:t>
            </w:r>
          </w:p>
          <w:p w14:paraId="65E03B50" w14:textId="77777777"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1. One learner talks about something of their choice connected to a global topic for two minutes, the second learner listens, and the third learner observes. The observer identifies how the listener showed that they were listening.</w:t>
            </w:r>
          </w:p>
          <w:p w14:paraId="665048F9" w14:textId="60BF41DD" w:rsidR="00676000" w:rsidRDefault="0045614C" w:rsidP="00612350">
            <w:pPr>
              <w:spacing w:before="120" w:after="120"/>
              <w:rPr>
                <w:rFonts w:ascii="Arial" w:hAnsi="Arial" w:cs="Arial"/>
                <w:sz w:val="20"/>
                <w:szCs w:val="20"/>
              </w:rPr>
            </w:pPr>
            <w:r w:rsidRPr="00430A2C">
              <w:rPr>
                <w:rFonts w:ascii="Arial" w:hAnsi="Arial" w:cs="Arial"/>
                <w:sz w:val="20"/>
                <w:szCs w:val="20"/>
              </w:rPr>
              <w:t>2. Two learners talk simultaneously for one minute and the third learner observes.</w:t>
            </w:r>
          </w:p>
          <w:p w14:paraId="310C5B4A" w14:textId="77777777" w:rsidR="0045614C" w:rsidRPr="00430A2C" w:rsidRDefault="0045614C" w:rsidP="00612350">
            <w:pPr>
              <w:spacing w:before="120" w:after="120"/>
              <w:rPr>
                <w:rFonts w:ascii="Arial" w:hAnsi="Arial" w:cs="Arial"/>
                <w:sz w:val="20"/>
                <w:szCs w:val="20"/>
              </w:rPr>
            </w:pPr>
            <w:r w:rsidRPr="00612350">
              <w:rPr>
                <w:rFonts w:ascii="Arial" w:hAnsi="Arial" w:cs="Arial"/>
                <w:b/>
                <w:sz w:val="20"/>
                <w:szCs w:val="20"/>
              </w:rPr>
              <w:t>Discuss:</w:t>
            </w:r>
            <w:r w:rsidRPr="00430A2C">
              <w:rPr>
                <w:rFonts w:ascii="Arial" w:hAnsi="Arial" w:cs="Arial"/>
                <w:sz w:val="20"/>
                <w:szCs w:val="20"/>
              </w:rPr>
              <w:t xml:space="preserve"> How did the people talking feel during the activity? As a class, discuss how might the experience of listening in 1) and 2) be improved?</w:t>
            </w:r>
          </w:p>
          <w:p w14:paraId="4216EFC3" w14:textId="7E9622BA" w:rsidR="00676000" w:rsidRDefault="0045614C" w:rsidP="00612350">
            <w:pPr>
              <w:spacing w:before="120" w:after="120"/>
              <w:rPr>
                <w:rFonts w:ascii="Arial" w:hAnsi="Arial" w:cs="Arial"/>
                <w:sz w:val="20"/>
                <w:szCs w:val="20"/>
              </w:rPr>
            </w:pPr>
            <w:r w:rsidRPr="00430A2C">
              <w:rPr>
                <w:rFonts w:ascii="Arial" w:hAnsi="Arial" w:cs="Arial"/>
                <w:sz w:val="20"/>
                <w:szCs w:val="20"/>
              </w:rPr>
              <w:t>3. One learner talks about something of their choice (from global topics) for two minutes, the second learner listens, and the third learner</w:t>
            </w:r>
            <w:r w:rsidRPr="00430A2C" w:rsidDel="00960C3B">
              <w:rPr>
                <w:rFonts w:ascii="Arial" w:hAnsi="Arial" w:cs="Arial"/>
                <w:sz w:val="20"/>
                <w:szCs w:val="20"/>
              </w:rPr>
              <w:t xml:space="preserve"> </w:t>
            </w:r>
            <w:r w:rsidRPr="00430A2C">
              <w:rPr>
                <w:rFonts w:ascii="Arial" w:hAnsi="Arial" w:cs="Arial"/>
                <w:sz w:val="20"/>
                <w:szCs w:val="20"/>
              </w:rPr>
              <w:t>observes. The listener should be prepared to report back on the key points they hear.</w:t>
            </w:r>
          </w:p>
          <w:p w14:paraId="04F8E96E" w14:textId="77777777" w:rsidR="0045614C" w:rsidRPr="00430A2C" w:rsidRDefault="0045614C" w:rsidP="00612350">
            <w:pPr>
              <w:spacing w:before="120" w:after="120"/>
              <w:rPr>
                <w:rFonts w:ascii="Arial" w:hAnsi="Arial" w:cs="Arial"/>
                <w:sz w:val="20"/>
                <w:szCs w:val="20"/>
              </w:rPr>
            </w:pPr>
            <w:r w:rsidRPr="00612350">
              <w:rPr>
                <w:rFonts w:ascii="Arial" w:hAnsi="Arial" w:cs="Arial"/>
                <w:b/>
                <w:sz w:val="20"/>
                <w:szCs w:val="20"/>
              </w:rPr>
              <w:lastRenderedPageBreak/>
              <w:t>Discuss:</w:t>
            </w:r>
            <w:r w:rsidRPr="00430A2C">
              <w:rPr>
                <w:rFonts w:ascii="Arial" w:hAnsi="Arial" w:cs="Arial"/>
                <w:sz w:val="20"/>
                <w:szCs w:val="20"/>
              </w:rPr>
              <w:t xml:space="preserve"> How did the listener show that they were listening? How did the speaker feel during the activity? What do you think are the most effective strategies for listening?</w:t>
            </w:r>
          </w:p>
          <w:p w14:paraId="5C1FCF6A" w14:textId="77777777" w:rsidR="0045614C" w:rsidRPr="00430A2C" w:rsidRDefault="0045614C" w:rsidP="00612350">
            <w:pPr>
              <w:spacing w:before="120" w:after="120"/>
              <w:rPr>
                <w:rFonts w:ascii="Arial" w:hAnsi="Arial" w:cs="Arial"/>
                <w:sz w:val="20"/>
                <w:szCs w:val="20"/>
              </w:rPr>
            </w:pPr>
            <w:r w:rsidRPr="00430A2C">
              <w:rPr>
                <w:rFonts w:ascii="Arial" w:hAnsi="Arial" w:cs="Arial"/>
                <w:sz w:val="20"/>
                <w:szCs w:val="20"/>
              </w:rPr>
              <w:t>Learners feed back to the class their conclusions on active listening.</w:t>
            </w:r>
          </w:p>
          <w:p w14:paraId="4B650706" w14:textId="77777777" w:rsidR="0045614C" w:rsidRPr="00430A2C" w:rsidRDefault="0045614C" w:rsidP="00676000">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Discussion about how learners felt, how the listening experience could be improved and why listening is important</w:t>
            </w:r>
            <w:r w:rsidR="00676000">
              <w:rPr>
                <w:rFonts w:ascii="Arial" w:hAnsi="Arial" w:cs="Arial"/>
                <w:sz w:val="20"/>
                <w:szCs w:val="20"/>
              </w:rPr>
              <w:t>.</w:t>
            </w:r>
          </w:p>
        </w:tc>
        <w:tc>
          <w:tcPr>
            <w:tcW w:w="1304" w:type="pct"/>
          </w:tcPr>
          <w:p w14:paraId="7DCB5222" w14:textId="77777777" w:rsidR="0045614C" w:rsidRPr="00430A2C" w:rsidRDefault="0045614C" w:rsidP="00612350">
            <w:pPr>
              <w:pStyle w:val="NoSpacing"/>
              <w:spacing w:before="120" w:after="120"/>
              <w:rPr>
                <w:rFonts w:ascii="Arial" w:hAnsi="Arial" w:cs="Arial"/>
                <w:sz w:val="20"/>
                <w:szCs w:val="20"/>
              </w:rPr>
            </w:pPr>
            <w:r>
              <w:rPr>
                <w:rFonts w:ascii="Arial" w:hAnsi="Arial" w:cs="Arial"/>
                <w:sz w:val="20"/>
                <w:szCs w:val="20"/>
              </w:rPr>
              <w:lastRenderedPageBreak/>
              <w:t>P</w:t>
            </w:r>
            <w:r w:rsidRPr="00430A2C">
              <w:rPr>
                <w:rFonts w:ascii="Arial" w:hAnsi="Arial" w:cs="Arial"/>
                <w:sz w:val="20"/>
                <w:szCs w:val="20"/>
              </w:rPr>
              <w:t>oint out that effective collaboration can only take place if learners listen to each other.</w:t>
            </w:r>
          </w:p>
          <w:p w14:paraId="7C1AE433" w14:textId="77777777" w:rsidR="0045614C" w:rsidRPr="00430A2C" w:rsidRDefault="0045614C" w:rsidP="00612350">
            <w:pPr>
              <w:pStyle w:val="NoSpacing"/>
              <w:spacing w:before="120" w:after="120"/>
              <w:rPr>
                <w:rFonts w:ascii="Arial" w:hAnsi="Arial" w:cs="Arial"/>
                <w:sz w:val="20"/>
                <w:szCs w:val="20"/>
              </w:rPr>
            </w:pPr>
            <w:r w:rsidRPr="00430A2C">
              <w:rPr>
                <w:rFonts w:ascii="Arial" w:hAnsi="Arial" w:cs="Arial"/>
                <w:sz w:val="20"/>
                <w:szCs w:val="20"/>
              </w:rPr>
              <w:t>Strategies to show listening include:</w:t>
            </w:r>
          </w:p>
          <w:p w14:paraId="2EB1707D" w14:textId="77777777" w:rsidR="0045614C" w:rsidRPr="00430A2C" w:rsidRDefault="0045614C" w:rsidP="001A4F8D">
            <w:pPr>
              <w:pStyle w:val="NoSpacing"/>
              <w:numPr>
                <w:ilvl w:val="0"/>
                <w:numId w:val="9"/>
              </w:numPr>
              <w:rPr>
                <w:rFonts w:ascii="Arial" w:eastAsia="Times New Roman" w:hAnsi="Arial" w:cs="Arial"/>
                <w:color w:val="191919"/>
                <w:sz w:val="20"/>
                <w:szCs w:val="20"/>
                <w:lang w:eastAsia="en-GB"/>
              </w:rPr>
            </w:pPr>
            <w:r w:rsidRPr="00430A2C">
              <w:rPr>
                <w:rFonts w:ascii="Arial" w:eastAsia="Times New Roman" w:hAnsi="Arial" w:cs="Arial"/>
                <w:color w:val="191919"/>
                <w:sz w:val="20"/>
                <w:szCs w:val="20"/>
                <w:lang w:eastAsia="en-GB"/>
              </w:rPr>
              <w:t>look at the person, and stop doing any other things that you are doing</w:t>
            </w:r>
          </w:p>
          <w:p w14:paraId="68353DE7" w14:textId="77777777" w:rsidR="0045614C" w:rsidRPr="00430A2C" w:rsidRDefault="0045614C" w:rsidP="001A4F8D">
            <w:pPr>
              <w:pStyle w:val="NoSpacing"/>
              <w:numPr>
                <w:ilvl w:val="0"/>
                <w:numId w:val="9"/>
              </w:numPr>
              <w:rPr>
                <w:rFonts w:ascii="Arial" w:eastAsia="Times New Roman" w:hAnsi="Arial" w:cs="Arial"/>
                <w:color w:val="191919"/>
                <w:sz w:val="20"/>
                <w:szCs w:val="20"/>
                <w:lang w:eastAsia="en-GB"/>
              </w:rPr>
            </w:pPr>
            <w:r w:rsidRPr="00430A2C">
              <w:rPr>
                <w:rFonts w:ascii="Arial" w:eastAsia="Times New Roman" w:hAnsi="Arial" w:cs="Arial"/>
                <w:color w:val="191919"/>
                <w:sz w:val="20"/>
                <w:szCs w:val="20"/>
                <w:lang w:eastAsia="en-GB"/>
              </w:rPr>
              <w:t>listen to the content as well as the words</w:t>
            </w:r>
          </w:p>
          <w:p w14:paraId="5D94C698" w14:textId="77777777" w:rsidR="0045614C" w:rsidRPr="00430A2C" w:rsidRDefault="0045614C" w:rsidP="001A4F8D">
            <w:pPr>
              <w:pStyle w:val="NoSpacing"/>
              <w:numPr>
                <w:ilvl w:val="0"/>
                <w:numId w:val="9"/>
              </w:numPr>
              <w:rPr>
                <w:rFonts w:ascii="Arial" w:eastAsia="Times New Roman" w:hAnsi="Arial" w:cs="Arial"/>
                <w:color w:val="191919"/>
                <w:sz w:val="20"/>
                <w:szCs w:val="20"/>
                <w:lang w:eastAsia="en-GB"/>
              </w:rPr>
            </w:pPr>
            <w:r w:rsidRPr="00430A2C">
              <w:rPr>
                <w:rFonts w:ascii="Arial" w:eastAsia="Times New Roman" w:hAnsi="Arial" w:cs="Arial"/>
                <w:color w:val="191919"/>
                <w:sz w:val="20"/>
                <w:szCs w:val="20"/>
                <w:lang w:eastAsia="en-GB"/>
              </w:rPr>
              <w:t>be sincerely interested in what the other person is talking about</w:t>
            </w:r>
          </w:p>
          <w:p w14:paraId="2F93A2D7" w14:textId="77777777" w:rsidR="0045614C" w:rsidRPr="00430A2C" w:rsidRDefault="0045614C" w:rsidP="001A4F8D">
            <w:pPr>
              <w:pStyle w:val="NoSpacing"/>
              <w:numPr>
                <w:ilvl w:val="0"/>
                <w:numId w:val="9"/>
              </w:numPr>
              <w:rPr>
                <w:rFonts w:ascii="Arial" w:eastAsia="Times New Roman" w:hAnsi="Arial" w:cs="Arial"/>
                <w:color w:val="191919"/>
                <w:sz w:val="20"/>
                <w:szCs w:val="20"/>
                <w:lang w:eastAsia="en-GB"/>
              </w:rPr>
            </w:pPr>
            <w:r w:rsidRPr="00430A2C">
              <w:rPr>
                <w:rFonts w:ascii="Arial" w:eastAsia="Times New Roman" w:hAnsi="Arial" w:cs="Arial"/>
                <w:color w:val="191919"/>
                <w:sz w:val="20"/>
                <w:szCs w:val="20"/>
                <w:lang w:eastAsia="en-GB"/>
              </w:rPr>
              <w:t>restate what the person said</w:t>
            </w:r>
          </w:p>
          <w:p w14:paraId="4DDAE1FA" w14:textId="77777777" w:rsidR="0045614C" w:rsidRPr="00430A2C" w:rsidRDefault="0045614C" w:rsidP="001A4F8D">
            <w:pPr>
              <w:pStyle w:val="NoSpacing"/>
              <w:numPr>
                <w:ilvl w:val="0"/>
                <w:numId w:val="9"/>
              </w:numPr>
              <w:rPr>
                <w:rFonts w:ascii="Arial" w:eastAsia="Times New Roman" w:hAnsi="Arial" w:cs="Arial"/>
                <w:color w:val="191919"/>
                <w:sz w:val="20"/>
                <w:szCs w:val="20"/>
                <w:lang w:eastAsia="en-GB"/>
              </w:rPr>
            </w:pPr>
            <w:r w:rsidRPr="00430A2C">
              <w:rPr>
                <w:rFonts w:ascii="Arial" w:eastAsia="Times New Roman" w:hAnsi="Arial" w:cs="Arial"/>
                <w:color w:val="191919"/>
                <w:sz w:val="20"/>
                <w:szCs w:val="20"/>
                <w:lang w:eastAsia="en-GB"/>
              </w:rPr>
              <w:t>ask clarification questions</w:t>
            </w:r>
          </w:p>
          <w:p w14:paraId="611C25C9" w14:textId="77777777" w:rsidR="0045614C" w:rsidRPr="00430A2C" w:rsidRDefault="0045614C" w:rsidP="001A4F8D">
            <w:pPr>
              <w:pStyle w:val="NoSpacing"/>
              <w:numPr>
                <w:ilvl w:val="0"/>
                <w:numId w:val="9"/>
              </w:numPr>
              <w:rPr>
                <w:rFonts w:ascii="Arial" w:eastAsia="Times New Roman" w:hAnsi="Arial" w:cs="Arial"/>
                <w:color w:val="191919"/>
                <w:sz w:val="20"/>
                <w:szCs w:val="20"/>
                <w:lang w:eastAsia="en-GB"/>
              </w:rPr>
            </w:pPr>
            <w:r w:rsidRPr="00430A2C">
              <w:rPr>
                <w:rFonts w:ascii="Arial" w:eastAsia="Times New Roman" w:hAnsi="Arial" w:cs="Arial"/>
                <w:color w:val="191919"/>
                <w:sz w:val="20"/>
                <w:szCs w:val="20"/>
                <w:lang w:eastAsia="en-GB"/>
              </w:rPr>
              <w:t>be aware of your own feelings and strong opinions</w:t>
            </w:r>
          </w:p>
          <w:p w14:paraId="0FE2746D" w14:textId="77777777" w:rsidR="0045614C" w:rsidRPr="00430A2C" w:rsidRDefault="0045614C" w:rsidP="001A4F8D">
            <w:pPr>
              <w:pStyle w:val="NoSpacing"/>
              <w:numPr>
                <w:ilvl w:val="0"/>
                <w:numId w:val="9"/>
              </w:numPr>
              <w:rPr>
                <w:rFonts w:ascii="Arial" w:hAnsi="Arial" w:cs="Arial"/>
                <w:sz w:val="20"/>
                <w:szCs w:val="20"/>
              </w:rPr>
            </w:pPr>
            <w:r w:rsidRPr="00430A2C">
              <w:rPr>
                <w:rFonts w:ascii="Arial" w:eastAsia="Times New Roman" w:hAnsi="Arial" w:cs="Arial"/>
                <w:color w:val="191919"/>
                <w:sz w:val="20"/>
                <w:szCs w:val="20"/>
                <w:lang w:eastAsia="en-GB"/>
              </w:rPr>
              <w:lastRenderedPageBreak/>
              <w:t xml:space="preserve">if you </w:t>
            </w:r>
            <w:proofErr w:type="gramStart"/>
            <w:r w:rsidRPr="00430A2C">
              <w:rPr>
                <w:rFonts w:ascii="Arial" w:eastAsia="Times New Roman" w:hAnsi="Arial" w:cs="Arial"/>
                <w:color w:val="191919"/>
                <w:sz w:val="20"/>
                <w:szCs w:val="20"/>
                <w:lang w:eastAsia="en-GB"/>
              </w:rPr>
              <w:t>have to</w:t>
            </w:r>
            <w:proofErr w:type="gramEnd"/>
            <w:r w:rsidRPr="00430A2C">
              <w:rPr>
                <w:rFonts w:ascii="Arial" w:eastAsia="Times New Roman" w:hAnsi="Arial" w:cs="Arial"/>
                <w:color w:val="191919"/>
                <w:sz w:val="20"/>
                <w:szCs w:val="20"/>
                <w:lang w:eastAsia="en-GB"/>
              </w:rPr>
              <w:t xml:space="preserve"> state your views, state them after you have listened.</w:t>
            </w:r>
          </w:p>
        </w:tc>
      </w:tr>
      <w:tr w:rsidR="00612350" w:rsidRPr="00430A2C" w14:paraId="69A959A2" w14:textId="77777777" w:rsidTr="00E46547">
        <w:trPr>
          <w:trHeight w:val="502"/>
        </w:trPr>
        <w:tc>
          <w:tcPr>
            <w:tcW w:w="5000" w:type="pct"/>
            <w:gridSpan w:val="3"/>
          </w:tcPr>
          <w:p w14:paraId="7AAD6930" w14:textId="77777777" w:rsidR="00612350" w:rsidRPr="00430A2C" w:rsidRDefault="00612350" w:rsidP="00612350">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Pr>
                <w:rFonts w:ascii="Arial" w:hAnsi="Arial" w:cs="Arial"/>
                <w:b/>
                <w:color w:val="EA5B0C"/>
                <w:sz w:val="20"/>
                <w:szCs w:val="20"/>
              </w:rPr>
              <w:t xml:space="preserve"> Teamwork (1)</w:t>
            </w:r>
          </w:p>
        </w:tc>
      </w:tr>
      <w:tr w:rsidR="006A2544" w:rsidRPr="00430A2C" w14:paraId="4C03DEFC" w14:textId="77777777" w:rsidTr="00F001DC">
        <w:trPr>
          <w:trHeight w:val="502"/>
        </w:trPr>
        <w:tc>
          <w:tcPr>
            <w:tcW w:w="703" w:type="pct"/>
          </w:tcPr>
          <w:p w14:paraId="20E09E27" w14:textId="77777777" w:rsidR="006A2544" w:rsidRPr="00430A2C" w:rsidRDefault="006A2544" w:rsidP="00612350">
            <w:pPr>
              <w:spacing w:before="120" w:after="120"/>
              <w:rPr>
                <w:rFonts w:ascii="Arial" w:hAnsi="Arial" w:cs="Arial"/>
                <w:sz w:val="20"/>
                <w:szCs w:val="20"/>
              </w:rPr>
            </w:pPr>
            <w:r w:rsidRPr="00430A2C">
              <w:rPr>
                <w:rFonts w:ascii="Arial" w:hAnsi="Arial" w:cs="Arial"/>
                <w:sz w:val="20"/>
                <w:szCs w:val="20"/>
              </w:rPr>
              <w:t>To understand how to collaborate as a team.</w:t>
            </w:r>
          </w:p>
        </w:tc>
        <w:tc>
          <w:tcPr>
            <w:tcW w:w="2993" w:type="pct"/>
          </w:tcPr>
          <w:p w14:paraId="64201323" w14:textId="77777777" w:rsidR="006A2544" w:rsidRDefault="006A2544" w:rsidP="00612350">
            <w:pPr>
              <w:spacing w:before="120" w:after="120" w:line="270" w:lineRule="atLeast"/>
              <w:rPr>
                <w:rFonts w:ascii="Arial" w:eastAsia="Times New Roman" w:hAnsi="Arial" w:cs="Arial"/>
                <w:color w:val="000000"/>
                <w:sz w:val="20"/>
                <w:szCs w:val="20"/>
                <w:lang w:eastAsia="en-GB"/>
              </w:rPr>
            </w:pPr>
            <w:r w:rsidRPr="00430A2C">
              <w:rPr>
                <w:rFonts w:ascii="Arial" w:eastAsia="Times New Roman" w:hAnsi="Arial" w:cs="Arial"/>
                <w:color w:val="000000"/>
                <w:sz w:val="20"/>
                <w:szCs w:val="20"/>
                <w:lang w:eastAsia="en-GB"/>
              </w:rPr>
              <w:t>Learners work in small groups. Present them with the challenge scenario on a worksheet</w:t>
            </w:r>
            <w:r>
              <w:rPr>
                <w:rFonts w:ascii="Arial" w:eastAsia="Times New Roman" w:hAnsi="Arial" w:cs="Arial"/>
                <w:color w:val="000000"/>
                <w:sz w:val="20"/>
                <w:szCs w:val="20"/>
                <w:lang w:eastAsia="en-GB"/>
              </w:rPr>
              <w:t>:</w:t>
            </w:r>
          </w:p>
          <w:tbl>
            <w:tblPr>
              <w:tblStyle w:val="TableGrid"/>
              <w:tblW w:w="0" w:type="auto"/>
              <w:shd w:val="clear" w:color="auto" w:fill="FDE9D9" w:themeFill="accent6" w:themeFillTint="33"/>
              <w:tblLook w:val="04A0" w:firstRow="1" w:lastRow="0" w:firstColumn="1" w:lastColumn="0" w:noHBand="0" w:noVBand="1"/>
            </w:tblPr>
            <w:tblGrid>
              <w:gridCol w:w="7900"/>
            </w:tblGrid>
            <w:tr w:rsidR="006A2544" w14:paraId="16CF06B9" w14:textId="77777777" w:rsidTr="00F001DC">
              <w:tc>
                <w:tcPr>
                  <w:tcW w:w="7900" w:type="dxa"/>
                  <w:shd w:val="clear" w:color="auto" w:fill="FDE9D9" w:themeFill="accent6" w:themeFillTint="33"/>
                </w:tcPr>
                <w:p w14:paraId="3D8AFECE" w14:textId="77777777" w:rsidR="006A2544" w:rsidRDefault="006A2544" w:rsidP="006A2544">
                  <w:pPr>
                    <w:spacing w:before="120" w:after="120" w:line="270" w:lineRule="atLeast"/>
                    <w:rPr>
                      <w:rFonts w:ascii="Arial" w:eastAsia="Times New Roman" w:hAnsi="Arial" w:cs="Arial"/>
                      <w:i/>
                      <w:color w:val="000000"/>
                      <w:sz w:val="20"/>
                      <w:szCs w:val="20"/>
                      <w:lang w:eastAsia="en-GB"/>
                    </w:rPr>
                  </w:pPr>
                  <w:r w:rsidRPr="006A2544">
                    <w:rPr>
                      <w:rFonts w:ascii="Arial" w:eastAsia="Times New Roman" w:hAnsi="Arial" w:cs="Arial"/>
                      <w:b/>
                      <w:color w:val="000000"/>
                      <w:sz w:val="20"/>
                      <w:szCs w:val="20"/>
                      <w:lang w:eastAsia="en-GB"/>
                    </w:rPr>
                    <w:t>Instructions:</w:t>
                  </w:r>
                  <w:r w:rsidRPr="00430A2C">
                    <w:rPr>
                      <w:rFonts w:ascii="Arial" w:eastAsia="Times New Roman" w:hAnsi="Arial" w:cs="Arial"/>
                      <w:color w:val="000000"/>
                      <w:sz w:val="20"/>
                      <w:szCs w:val="20"/>
                      <w:lang w:eastAsia="en-GB"/>
                    </w:rPr>
                    <w:t xml:space="preserve"> </w:t>
                  </w:r>
                  <w:r w:rsidRPr="006A2544">
                    <w:rPr>
                      <w:rFonts w:ascii="Arial" w:eastAsia="Times New Roman" w:hAnsi="Arial" w:cs="Arial"/>
                      <w:i/>
                      <w:color w:val="000000"/>
                      <w:sz w:val="20"/>
                      <w:szCs w:val="20"/>
                      <w:lang w:eastAsia="en-GB"/>
                    </w:rPr>
                    <w:t xml:space="preserve">You </w:t>
                  </w:r>
                  <w:proofErr w:type="gramStart"/>
                  <w:r w:rsidRPr="006A2544">
                    <w:rPr>
                      <w:rFonts w:ascii="Arial" w:eastAsia="Times New Roman" w:hAnsi="Arial" w:cs="Arial"/>
                      <w:i/>
                      <w:color w:val="000000"/>
                      <w:sz w:val="20"/>
                      <w:szCs w:val="20"/>
                      <w:lang w:eastAsia="en-GB"/>
                    </w:rPr>
                    <w:t>are in charge of</w:t>
                  </w:r>
                  <w:proofErr w:type="gramEnd"/>
                  <w:r w:rsidRPr="006A2544">
                    <w:rPr>
                      <w:rFonts w:ascii="Arial" w:eastAsia="Times New Roman" w:hAnsi="Arial" w:cs="Arial"/>
                      <w:i/>
                      <w:color w:val="000000"/>
                      <w:sz w:val="20"/>
                      <w:szCs w:val="20"/>
                      <w:lang w:eastAsia="en-GB"/>
                    </w:rPr>
                    <w:t xml:space="preserve"> putting together a team of explorers to ski to the Magnetic North Pole. From the list provided, decide which items you will take and which you will leave behind. You can only choose ten items. You will need reasons for your choices, and you will all need to agree in the choices you make. After all, if you </w:t>
                  </w:r>
                  <w:proofErr w:type="gramStart"/>
                  <w:r w:rsidRPr="006A2544">
                    <w:rPr>
                      <w:rFonts w:ascii="Arial" w:eastAsia="Times New Roman" w:hAnsi="Arial" w:cs="Arial"/>
                      <w:i/>
                      <w:color w:val="000000"/>
                      <w:sz w:val="20"/>
                      <w:szCs w:val="20"/>
                      <w:lang w:eastAsia="en-GB"/>
                    </w:rPr>
                    <w:t>can't</w:t>
                  </w:r>
                  <w:proofErr w:type="gramEnd"/>
                  <w:r w:rsidRPr="006A2544">
                    <w:rPr>
                      <w:rFonts w:ascii="Arial" w:eastAsia="Times New Roman" w:hAnsi="Arial" w:cs="Arial"/>
                      <w:i/>
                      <w:color w:val="000000"/>
                      <w:sz w:val="20"/>
                      <w:szCs w:val="20"/>
                      <w:lang w:eastAsia="en-GB"/>
                    </w:rPr>
                    <w:t xml:space="preserve"> agree in the classroom, you will really struggle on the ice!</w:t>
                  </w:r>
                </w:p>
                <w:p w14:paraId="185DFD8E" w14:textId="77777777" w:rsidR="006A2544" w:rsidRPr="00430A2C" w:rsidRDefault="006A2544" w:rsidP="006A2544">
                  <w:pPr>
                    <w:spacing w:before="120" w:after="120" w:line="270" w:lineRule="atLeast"/>
                    <w:rPr>
                      <w:rFonts w:ascii="Arial" w:eastAsia="Times New Roman" w:hAnsi="Arial" w:cs="Arial"/>
                      <w:color w:val="000000"/>
                      <w:sz w:val="20"/>
                      <w:szCs w:val="20"/>
                      <w:lang w:eastAsia="en-GB"/>
                    </w:rPr>
                  </w:pPr>
                  <w:r w:rsidRPr="00430A2C">
                    <w:rPr>
                      <w:rFonts w:ascii="Arial" w:eastAsia="Times New Roman" w:hAnsi="Arial" w:cs="Arial"/>
                      <w:color w:val="000000"/>
                      <w:sz w:val="20"/>
                      <w:szCs w:val="20"/>
                      <w:lang w:eastAsia="en-GB"/>
                    </w:rPr>
                    <w:t>Equipment list:</w:t>
                  </w:r>
                </w:p>
                <w:p w14:paraId="68D4E675"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good-quality climbing rope (25 m)</w:t>
                  </w:r>
                </w:p>
                <w:p w14:paraId="4A9A0758"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cheap rope (50 m)</w:t>
                  </w:r>
                </w:p>
                <w:p w14:paraId="1218A9F1"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 xml:space="preserve">a box of assorted climbing gear </w:t>
                  </w:r>
                </w:p>
                <w:p w14:paraId="573C3666"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 xml:space="preserve">a lightweight summer </w:t>
                  </w:r>
                  <w:proofErr w:type="gramStart"/>
                  <w:r w:rsidRPr="00430A2C">
                    <w:rPr>
                      <w:rFonts w:eastAsia="Times New Roman" w:cs="Arial"/>
                      <w:color w:val="000000"/>
                      <w:lang w:eastAsia="en-GB"/>
                    </w:rPr>
                    <w:t>tent</w:t>
                  </w:r>
                  <w:proofErr w:type="gramEnd"/>
                </w:p>
                <w:p w14:paraId="3BFFDB92"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bag of heavy-duty ice pegs to hold down a winter tent</w:t>
                  </w:r>
                </w:p>
                <w:p w14:paraId="619734D2"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bag with the heavy-duty tent and tent poles</w:t>
                  </w:r>
                </w:p>
                <w:p w14:paraId="00D252C1"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box of summer tops and jumpers</w:t>
                  </w:r>
                </w:p>
                <w:p w14:paraId="1FBD7043"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good-quality climbing rope (25 m)</w:t>
                  </w:r>
                </w:p>
                <w:p w14:paraId="41886C05"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cheap rope (50 m)</w:t>
                  </w:r>
                </w:p>
                <w:p w14:paraId="29A4CB34"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 xml:space="preserve">a box of assorted climbing gear </w:t>
                  </w:r>
                </w:p>
                <w:p w14:paraId="321461B5"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 xml:space="preserve">a lightweight summer </w:t>
                  </w:r>
                  <w:proofErr w:type="gramStart"/>
                  <w:r w:rsidRPr="00430A2C">
                    <w:rPr>
                      <w:rFonts w:eastAsia="Times New Roman" w:cs="Arial"/>
                      <w:color w:val="000000"/>
                      <w:lang w:eastAsia="en-GB"/>
                    </w:rPr>
                    <w:t>tent</w:t>
                  </w:r>
                  <w:proofErr w:type="gramEnd"/>
                </w:p>
                <w:p w14:paraId="52F53219"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bag of heavy-duty ice pegs to hold down a winter tent</w:t>
                  </w:r>
                </w:p>
                <w:p w14:paraId="238FBEA7"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bag with the heavy-duty tent and tent poles</w:t>
                  </w:r>
                </w:p>
                <w:p w14:paraId="5C91D0C7"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box of summer tops and jumpers</w:t>
                  </w:r>
                </w:p>
                <w:p w14:paraId="61034067"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compass</w:t>
                  </w:r>
                </w:p>
                <w:p w14:paraId="54CA8EA7"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global positioning system (GPS)</w:t>
                  </w:r>
                </w:p>
                <w:p w14:paraId="79CF7155"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lastRenderedPageBreak/>
                    <w:t>a torch</w:t>
                  </w:r>
                </w:p>
                <w:p w14:paraId="263BD3D3"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cooking stove and fuel</w:t>
                  </w:r>
                </w:p>
                <w:p w14:paraId="603A0890"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waterproof matches</w:t>
                  </w:r>
                </w:p>
                <w:p w14:paraId="2D675E05"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first aid kit</w:t>
                  </w:r>
                </w:p>
                <w:p w14:paraId="718EBA42"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climbing headlamp on a helmet</w:t>
                  </w:r>
                </w:p>
                <w:p w14:paraId="0B8C6B05"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rescue stretcher</w:t>
                  </w:r>
                </w:p>
                <w:p w14:paraId="24F247CE"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 xml:space="preserve">a rescue </w:t>
                  </w:r>
                  <w:proofErr w:type="gramStart"/>
                  <w:r w:rsidRPr="00430A2C">
                    <w:rPr>
                      <w:rFonts w:eastAsia="Times New Roman" w:cs="Arial"/>
                      <w:color w:val="000000"/>
                      <w:lang w:eastAsia="en-GB"/>
                    </w:rPr>
                    <w:t>sled</w:t>
                  </w:r>
                  <w:proofErr w:type="gramEnd"/>
                </w:p>
                <w:p w14:paraId="7DB96B05"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pair of skis</w:t>
                  </w:r>
                </w:p>
                <w:p w14:paraId="4D4BA011"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an umbrella</w:t>
                  </w:r>
                </w:p>
                <w:p w14:paraId="694892C0"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non-waterproof torch</w:t>
                  </w:r>
                </w:p>
                <w:p w14:paraId="2032C324"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radio to talk to base</w:t>
                  </w:r>
                </w:p>
                <w:p w14:paraId="56750B6D"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an atlas</w:t>
                  </w:r>
                </w:p>
                <w:p w14:paraId="63443C26"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thermal clothing</w:t>
                  </w:r>
                </w:p>
                <w:p w14:paraId="4BC458B1"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 xml:space="preserve">a ground </w:t>
                  </w:r>
                  <w:proofErr w:type="gramStart"/>
                  <w:r w:rsidRPr="00430A2C">
                    <w:rPr>
                      <w:rFonts w:eastAsia="Times New Roman" w:cs="Arial"/>
                      <w:color w:val="000000"/>
                      <w:lang w:eastAsia="en-GB"/>
                    </w:rPr>
                    <w:t>sheet</w:t>
                  </w:r>
                  <w:proofErr w:type="gramEnd"/>
                </w:p>
                <w:p w14:paraId="468B64CD" w14:textId="77777777" w:rsidR="006A2544"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pedometer to measure footsteps</w:t>
                  </w:r>
                </w:p>
                <w:p w14:paraId="6CA6F8E4" w14:textId="77777777" w:rsidR="006A2544" w:rsidRPr="00430A2C"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heart monitor to measure heart rate</w:t>
                  </w:r>
                </w:p>
                <w:p w14:paraId="5CA73CA9" w14:textId="77777777" w:rsidR="006A2544" w:rsidRDefault="006A2544" w:rsidP="006A2544">
                  <w:pPr>
                    <w:pStyle w:val="ListParagraph"/>
                    <w:numPr>
                      <w:ilvl w:val="0"/>
                      <w:numId w:val="10"/>
                    </w:numPr>
                    <w:spacing w:before="120" w:after="120" w:line="270" w:lineRule="atLeast"/>
                    <w:rPr>
                      <w:rFonts w:eastAsia="Times New Roman" w:cs="Arial"/>
                      <w:color w:val="000000"/>
                      <w:lang w:eastAsia="en-GB"/>
                    </w:rPr>
                  </w:pPr>
                  <w:r w:rsidRPr="00430A2C">
                    <w:rPr>
                      <w:rFonts w:eastAsia="Times New Roman" w:cs="Arial"/>
                      <w:color w:val="000000"/>
                      <w:lang w:eastAsia="en-GB"/>
                    </w:rPr>
                    <w:t>a thermometer to measure temperature</w:t>
                  </w:r>
                </w:p>
              </w:tc>
            </w:tr>
          </w:tbl>
          <w:p w14:paraId="1F41AD31" w14:textId="77777777" w:rsidR="006A2544" w:rsidRPr="00430A2C" w:rsidRDefault="006A2544" w:rsidP="001A4F8D">
            <w:pPr>
              <w:spacing w:before="120" w:after="120"/>
              <w:rPr>
                <w:rFonts w:ascii="Arial" w:hAnsi="Arial" w:cs="Arial"/>
                <w:color w:val="000000"/>
                <w:sz w:val="20"/>
                <w:szCs w:val="20"/>
                <w:shd w:val="clear" w:color="auto" w:fill="FFFFFF"/>
              </w:rPr>
            </w:pPr>
            <w:r w:rsidRPr="00430A2C">
              <w:rPr>
                <w:rFonts w:ascii="Arial" w:hAnsi="Arial" w:cs="Arial"/>
                <w:color w:val="000000"/>
                <w:sz w:val="20"/>
                <w:szCs w:val="20"/>
                <w:shd w:val="clear" w:color="auto" w:fill="FFFFFF"/>
              </w:rPr>
              <w:lastRenderedPageBreak/>
              <w:t>Set a time frame (e.g. 20 minutes) and circulate to encourage learners and assess how learners are working together as a team. Remind groups that there is no set solution to the problem, and that each choice to include an item means anoth</w:t>
            </w:r>
            <w:r w:rsidR="00676000">
              <w:rPr>
                <w:rFonts w:ascii="Arial" w:hAnsi="Arial" w:cs="Arial"/>
                <w:color w:val="000000"/>
                <w:sz w:val="20"/>
                <w:szCs w:val="20"/>
                <w:shd w:val="clear" w:color="auto" w:fill="FFFFFF"/>
              </w:rPr>
              <w:t xml:space="preserve">er will be left out. Encourage </w:t>
            </w:r>
            <w:r w:rsidRPr="00430A2C">
              <w:rPr>
                <w:rFonts w:ascii="Arial" w:hAnsi="Arial" w:cs="Arial"/>
                <w:color w:val="000000"/>
                <w:sz w:val="20"/>
                <w:szCs w:val="20"/>
                <w:shd w:val="clear" w:color="auto" w:fill="FFFFFF"/>
              </w:rPr>
              <w:t>groups to give each member of the team a chance to speak, to listen to each other’s views, and to consider the team’s choices carefully. Remind them that they need to all agree on the choices made.</w:t>
            </w:r>
          </w:p>
          <w:p w14:paraId="359DFD4E" w14:textId="77777777" w:rsidR="006A2544" w:rsidRPr="00430A2C" w:rsidRDefault="006A2544" w:rsidP="001A4F8D">
            <w:pPr>
              <w:spacing w:before="120" w:after="120"/>
              <w:rPr>
                <w:rFonts w:ascii="Arial" w:hAnsi="Arial" w:cs="Arial"/>
                <w:color w:val="000000"/>
                <w:sz w:val="20"/>
                <w:szCs w:val="20"/>
                <w:shd w:val="clear" w:color="auto" w:fill="FFFFFF"/>
              </w:rPr>
            </w:pPr>
            <w:r w:rsidRPr="00430A2C">
              <w:rPr>
                <w:rFonts w:ascii="Arial" w:hAnsi="Arial" w:cs="Arial"/>
                <w:color w:val="000000"/>
                <w:sz w:val="20"/>
                <w:szCs w:val="20"/>
                <w:shd w:val="clear" w:color="auto" w:fill="FFFFFF"/>
              </w:rPr>
              <w:t>When they have agreed their choices as a team, learners swap with another team to see if they have made the same choices. More importantly, they should judge how well the team has justified inclusion of the item.</w:t>
            </w:r>
          </w:p>
          <w:p w14:paraId="090B5E46" w14:textId="77777777" w:rsidR="006A2544" w:rsidRPr="00430A2C" w:rsidRDefault="006A2544" w:rsidP="001A4F8D">
            <w:pPr>
              <w:spacing w:before="120" w:after="120"/>
              <w:rPr>
                <w:rFonts w:ascii="Arial" w:hAnsi="Arial" w:cs="Arial"/>
                <w:sz w:val="20"/>
                <w:szCs w:val="20"/>
              </w:rPr>
            </w:pPr>
            <w:r w:rsidRPr="00430A2C">
              <w:rPr>
                <w:rFonts w:ascii="Arial" w:hAnsi="Arial" w:cs="Arial"/>
                <w:color w:val="000000"/>
                <w:sz w:val="20"/>
                <w:szCs w:val="20"/>
                <w:shd w:val="clear" w:color="auto" w:fill="FFFFFF"/>
              </w:rPr>
              <w:t>Hold a class discussion after the teamwork activity to reflect on what they have learnt about teamwork. The following questions will prompt discussion:</w:t>
            </w:r>
          </w:p>
          <w:p w14:paraId="142C5B1B" w14:textId="77777777" w:rsidR="006A2544" w:rsidRPr="00430A2C" w:rsidRDefault="006A2544" w:rsidP="001A4F8D">
            <w:pPr>
              <w:pStyle w:val="NoSpacing"/>
              <w:numPr>
                <w:ilvl w:val="0"/>
                <w:numId w:val="11"/>
              </w:numPr>
              <w:ind w:left="714" w:hanging="357"/>
              <w:rPr>
                <w:rFonts w:ascii="Arial" w:hAnsi="Arial" w:cs="Arial"/>
                <w:sz w:val="20"/>
                <w:szCs w:val="20"/>
                <w:shd w:val="clear" w:color="auto" w:fill="FFFFFF"/>
              </w:rPr>
            </w:pPr>
            <w:r w:rsidRPr="00430A2C">
              <w:rPr>
                <w:rFonts w:ascii="Arial" w:hAnsi="Arial" w:cs="Arial"/>
                <w:sz w:val="20"/>
                <w:szCs w:val="20"/>
                <w:shd w:val="clear" w:color="auto" w:fill="FFFFFF"/>
              </w:rPr>
              <w:t>What did you notice in your team?</w:t>
            </w:r>
          </w:p>
          <w:p w14:paraId="04AFCCB7" w14:textId="77777777" w:rsidR="006A2544" w:rsidRPr="00430A2C" w:rsidRDefault="006A2544" w:rsidP="001A4F8D">
            <w:pPr>
              <w:pStyle w:val="NoSpacing"/>
              <w:numPr>
                <w:ilvl w:val="0"/>
                <w:numId w:val="11"/>
              </w:numPr>
              <w:ind w:left="714" w:hanging="357"/>
              <w:rPr>
                <w:rFonts w:ascii="Arial" w:hAnsi="Arial" w:cs="Arial"/>
                <w:sz w:val="20"/>
                <w:szCs w:val="20"/>
                <w:shd w:val="clear" w:color="auto" w:fill="FFFFFF"/>
              </w:rPr>
            </w:pPr>
            <w:r w:rsidRPr="00430A2C">
              <w:rPr>
                <w:rFonts w:ascii="Arial" w:hAnsi="Arial" w:cs="Arial"/>
                <w:sz w:val="20"/>
                <w:szCs w:val="20"/>
                <w:shd w:val="clear" w:color="auto" w:fill="FFFFFF"/>
              </w:rPr>
              <w:t>Were there any disagreements and how were these dealt with?</w:t>
            </w:r>
          </w:p>
          <w:p w14:paraId="674D3AE8" w14:textId="77777777" w:rsidR="006A2544" w:rsidRPr="00430A2C" w:rsidRDefault="006A2544" w:rsidP="001A4F8D">
            <w:pPr>
              <w:pStyle w:val="NoSpacing"/>
              <w:numPr>
                <w:ilvl w:val="0"/>
                <w:numId w:val="11"/>
              </w:numPr>
              <w:ind w:left="714" w:hanging="357"/>
              <w:rPr>
                <w:rFonts w:ascii="Arial" w:hAnsi="Arial" w:cs="Arial"/>
                <w:sz w:val="20"/>
                <w:szCs w:val="20"/>
                <w:shd w:val="clear" w:color="auto" w:fill="FFFFFF"/>
              </w:rPr>
            </w:pPr>
            <w:r w:rsidRPr="00430A2C">
              <w:rPr>
                <w:rFonts w:ascii="Arial" w:hAnsi="Arial" w:cs="Arial"/>
                <w:sz w:val="20"/>
                <w:szCs w:val="20"/>
                <w:shd w:val="clear" w:color="auto" w:fill="FFFFFF"/>
              </w:rPr>
              <w:t>Did anyone dominate the discussion and how did that feel?</w:t>
            </w:r>
          </w:p>
          <w:p w14:paraId="18D9B97D" w14:textId="77777777" w:rsidR="006A2544" w:rsidRPr="00430A2C" w:rsidRDefault="006A2544" w:rsidP="001A4F8D">
            <w:pPr>
              <w:pStyle w:val="ListParagraph"/>
              <w:numPr>
                <w:ilvl w:val="0"/>
                <w:numId w:val="11"/>
              </w:numPr>
              <w:ind w:left="714" w:hanging="357"/>
              <w:rPr>
                <w:rFonts w:eastAsia="Times New Roman" w:cs="Arial"/>
                <w:color w:val="000000"/>
                <w:lang w:eastAsia="en-GB"/>
              </w:rPr>
            </w:pPr>
            <w:r w:rsidRPr="00430A2C">
              <w:rPr>
                <w:rFonts w:cs="Arial"/>
                <w:color w:val="000000"/>
                <w:shd w:val="clear" w:color="auto" w:fill="FFFFFF"/>
              </w:rPr>
              <w:t>Did you feel that you personally contributed as well as you could? Why/why not?</w:t>
            </w:r>
          </w:p>
          <w:p w14:paraId="73ADB6C4" w14:textId="77777777" w:rsidR="006A2544" w:rsidRPr="00430A2C" w:rsidRDefault="006A2544" w:rsidP="001A4F8D">
            <w:pPr>
              <w:pStyle w:val="ListParagraph"/>
              <w:numPr>
                <w:ilvl w:val="0"/>
                <w:numId w:val="11"/>
              </w:numPr>
              <w:ind w:left="714" w:hanging="357"/>
              <w:rPr>
                <w:rFonts w:eastAsia="Times New Roman" w:cs="Arial"/>
                <w:color w:val="000000"/>
                <w:lang w:eastAsia="en-GB"/>
              </w:rPr>
            </w:pPr>
            <w:r w:rsidRPr="00430A2C">
              <w:rPr>
                <w:rFonts w:cs="Arial"/>
                <w:color w:val="000000"/>
                <w:shd w:val="clear" w:color="auto" w:fill="FFFFFF"/>
              </w:rPr>
              <w:t>What do you feel the challenges and benefits of working as a team are?</w:t>
            </w:r>
          </w:p>
          <w:p w14:paraId="6A496C8B" w14:textId="77777777" w:rsidR="006A2544" w:rsidRPr="00430A2C" w:rsidRDefault="006A2544" w:rsidP="001A4F8D">
            <w:pPr>
              <w:pStyle w:val="ListParagraph"/>
              <w:numPr>
                <w:ilvl w:val="0"/>
                <w:numId w:val="11"/>
              </w:numPr>
              <w:ind w:left="714" w:hanging="357"/>
              <w:rPr>
                <w:rFonts w:eastAsia="Times New Roman" w:cs="Arial"/>
                <w:color w:val="000000"/>
                <w:lang w:eastAsia="en-GB"/>
              </w:rPr>
            </w:pPr>
            <w:r w:rsidRPr="00430A2C">
              <w:rPr>
                <w:rFonts w:cs="Arial"/>
                <w:color w:val="000000"/>
                <w:shd w:val="clear" w:color="auto" w:fill="FFFFFF"/>
              </w:rPr>
              <w:lastRenderedPageBreak/>
              <w:t>From a teamwork and communication point of view, are there any improvements you would make next time?</w:t>
            </w:r>
          </w:p>
          <w:p w14:paraId="1DD60DB4" w14:textId="77777777" w:rsidR="006A2544" w:rsidRPr="00430A2C" w:rsidRDefault="006A2544" w:rsidP="00612350">
            <w:pPr>
              <w:spacing w:before="120" w:after="120" w:line="270" w:lineRule="atLeast"/>
              <w:ind w:left="-15"/>
              <w:rPr>
                <w:rFonts w:ascii="Arial" w:hAnsi="Arial" w:cs="Arial"/>
                <w:sz w:val="20"/>
                <w:szCs w:val="20"/>
              </w:rPr>
            </w:pPr>
            <w:r w:rsidRPr="00431180">
              <w:rPr>
                <w:rFonts w:ascii="Arial Bold" w:hAnsi="Arial Bold" w:cs="Arial"/>
                <w:b/>
                <w:color w:val="000000"/>
                <w:sz w:val="20"/>
                <w:szCs w:val="20"/>
                <w:shd w:val="clear" w:color="auto" w:fill="FFFFFF"/>
              </w:rPr>
              <w:t>(F)</w:t>
            </w:r>
            <w:r w:rsidRPr="00430A2C">
              <w:rPr>
                <w:rFonts w:ascii="Arial" w:hAnsi="Arial" w:cs="Arial"/>
                <w:color w:val="000000"/>
                <w:sz w:val="20"/>
                <w:szCs w:val="20"/>
                <w:shd w:val="clear" w:color="auto" w:fill="FFFFFF"/>
              </w:rPr>
              <w:t xml:space="preserve"> Peer assessment</w:t>
            </w:r>
            <w:r w:rsidR="00676000">
              <w:rPr>
                <w:rFonts w:ascii="Arial" w:hAnsi="Arial" w:cs="Arial"/>
                <w:color w:val="000000"/>
                <w:sz w:val="20"/>
                <w:szCs w:val="20"/>
                <w:shd w:val="clear" w:color="auto" w:fill="FFFFFF"/>
              </w:rPr>
              <w:t>.</w:t>
            </w:r>
          </w:p>
        </w:tc>
        <w:tc>
          <w:tcPr>
            <w:tcW w:w="1304" w:type="pct"/>
          </w:tcPr>
          <w:p w14:paraId="37D879DF" w14:textId="77777777" w:rsidR="006A2544" w:rsidRPr="00430A2C" w:rsidRDefault="006A2544" w:rsidP="00612350">
            <w:pPr>
              <w:spacing w:before="120" w:after="120"/>
              <w:rPr>
                <w:rFonts w:ascii="Arial" w:hAnsi="Arial" w:cs="Arial"/>
                <w:sz w:val="20"/>
                <w:szCs w:val="20"/>
              </w:rPr>
            </w:pPr>
            <w:r w:rsidRPr="00430A2C">
              <w:rPr>
                <w:rFonts w:ascii="Arial" w:hAnsi="Arial" w:cs="Arial"/>
                <w:sz w:val="20"/>
                <w:szCs w:val="20"/>
              </w:rPr>
              <w:lastRenderedPageBreak/>
              <w:t>This is a good activity to get learners to start to think about work</w:t>
            </w:r>
            <w:r w:rsidR="00F001DC">
              <w:rPr>
                <w:rFonts w:ascii="Arial" w:hAnsi="Arial" w:cs="Arial"/>
                <w:sz w:val="20"/>
                <w:szCs w:val="20"/>
              </w:rPr>
              <w:t>ing collaboratively as a team. S</w:t>
            </w:r>
            <w:r w:rsidRPr="00430A2C">
              <w:rPr>
                <w:rFonts w:ascii="Arial" w:hAnsi="Arial" w:cs="Arial"/>
                <w:sz w:val="20"/>
                <w:szCs w:val="20"/>
              </w:rPr>
              <w:t>ee the dynamics within the teams and consider these when organising teams for the Team Project.</w:t>
            </w:r>
          </w:p>
          <w:p w14:paraId="06C844CB" w14:textId="77777777" w:rsidR="006A2544" w:rsidRPr="00430A2C" w:rsidRDefault="006A2544" w:rsidP="006A2544">
            <w:pPr>
              <w:spacing w:before="120" w:after="120"/>
              <w:rPr>
                <w:rFonts w:ascii="Arial" w:hAnsi="Arial" w:cs="Arial"/>
                <w:sz w:val="20"/>
                <w:szCs w:val="20"/>
              </w:rPr>
            </w:pPr>
            <w:r w:rsidRPr="00430A2C">
              <w:rPr>
                <w:rFonts w:ascii="Arial" w:hAnsi="Arial" w:cs="Arial"/>
                <w:sz w:val="20"/>
                <w:szCs w:val="20"/>
              </w:rPr>
              <w:t xml:space="preserve">When reflecting at the end of the activity, </w:t>
            </w:r>
            <w:proofErr w:type="gramStart"/>
            <w:r w:rsidRPr="00430A2C">
              <w:rPr>
                <w:rFonts w:ascii="Arial" w:hAnsi="Arial" w:cs="Arial"/>
                <w:sz w:val="20"/>
                <w:szCs w:val="20"/>
              </w:rPr>
              <w:t>it’s</w:t>
            </w:r>
            <w:proofErr w:type="gramEnd"/>
            <w:r w:rsidRPr="00430A2C">
              <w:rPr>
                <w:rFonts w:ascii="Arial" w:hAnsi="Arial" w:cs="Arial"/>
                <w:sz w:val="20"/>
                <w:szCs w:val="20"/>
              </w:rPr>
              <w:t xml:space="preserve"> important to keep the focus on the process of working as a team and collaborating rather than the content of the activity itself.</w:t>
            </w:r>
          </w:p>
        </w:tc>
      </w:tr>
      <w:tr w:rsidR="00612350" w:rsidRPr="00430A2C" w14:paraId="2D7C6A77" w14:textId="77777777" w:rsidTr="00E46547">
        <w:trPr>
          <w:trHeight w:val="502"/>
        </w:trPr>
        <w:tc>
          <w:tcPr>
            <w:tcW w:w="5000" w:type="pct"/>
            <w:gridSpan w:val="3"/>
          </w:tcPr>
          <w:p w14:paraId="4B8E4F13" w14:textId="77777777" w:rsidR="00612350" w:rsidRPr="00430A2C" w:rsidRDefault="00612350" w:rsidP="00612350">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60019E">
              <w:rPr>
                <w:rFonts w:ascii="Arial" w:hAnsi="Arial" w:cs="Arial"/>
                <w:b/>
                <w:color w:val="EA5B0C"/>
                <w:sz w:val="20"/>
                <w:szCs w:val="20"/>
              </w:rPr>
              <w:t xml:space="preserve"> Reflection (2)</w:t>
            </w:r>
          </w:p>
        </w:tc>
      </w:tr>
      <w:tr w:rsidR="006A2544" w:rsidRPr="00430A2C" w14:paraId="3273DDAF" w14:textId="77777777" w:rsidTr="00F001DC">
        <w:trPr>
          <w:trHeight w:val="502"/>
        </w:trPr>
        <w:tc>
          <w:tcPr>
            <w:tcW w:w="703" w:type="pct"/>
          </w:tcPr>
          <w:p w14:paraId="190D138D"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To be able to reflect on own learning and how investigating different cultural perspective(s) has influenced learning.</w:t>
            </w:r>
          </w:p>
        </w:tc>
        <w:tc>
          <w:tcPr>
            <w:tcW w:w="2993" w:type="pct"/>
          </w:tcPr>
          <w:p w14:paraId="25B3C42B"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 xml:space="preserve">Learners work in small groups. They choose an issue from the global topics for the Team Project. They </w:t>
            </w:r>
            <w:r w:rsidR="001A4F8D">
              <w:rPr>
                <w:rFonts w:ascii="Arial" w:hAnsi="Arial" w:cs="Arial"/>
                <w:sz w:val="20"/>
                <w:szCs w:val="20"/>
              </w:rPr>
              <w:t>decide on</w:t>
            </w:r>
            <w:r w:rsidRPr="00430A2C">
              <w:rPr>
                <w:rFonts w:ascii="Arial" w:hAnsi="Arial" w:cs="Arial"/>
                <w:sz w:val="20"/>
                <w:szCs w:val="20"/>
              </w:rPr>
              <w:t xml:space="preserve"> an aim for a team project, for example, to promote equality in the distribution and use of water.</w:t>
            </w:r>
          </w:p>
          <w:p w14:paraId="7C796515"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 xml:space="preserve">Learners decide together what each member of the team is going to research. One member might look in depth at some websites, e.g. </w:t>
            </w:r>
            <w:r w:rsidR="008772B9" w:rsidRPr="00430A2C">
              <w:rPr>
                <w:rFonts w:ascii="Arial" w:hAnsi="Arial" w:cs="Arial"/>
                <w:sz w:val="20"/>
                <w:szCs w:val="20"/>
              </w:rPr>
              <w:t>Water Aid</w:t>
            </w:r>
            <w:r w:rsidRPr="00430A2C">
              <w:rPr>
                <w:rFonts w:ascii="Arial" w:hAnsi="Arial" w:cs="Arial"/>
                <w:sz w:val="20"/>
                <w:szCs w:val="20"/>
              </w:rPr>
              <w:t xml:space="preserve">, another might put together a questionnaire to ask children in a local school about their use of water and arrange to visit the school to give out and collect their questionnaire, another might produce some questions to ask local people, including farmers, hotels, one team member might contact a partner school in another country to ask questions of fellow students etc. </w:t>
            </w:r>
          </w:p>
          <w:p w14:paraId="5827D110"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 xml:space="preserve">When the research has been conducted, the team meet to produce an </w:t>
            </w:r>
            <w:r w:rsidR="00676000" w:rsidRPr="00676000">
              <w:rPr>
                <w:rFonts w:ascii="Arial" w:hAnsi="Arial" w:cs="Arial"/>
                <w:b/>
                <w:sz w:val="20"/>
                <w:szCs w:val="20"/>
              </w:rPr>
              <w:t>E</w:t>
            </w:r>
            <w:r w:rsidRPr="00676000">
              <w:rPr>
                <w:rFonts w:ascii="Arial" w:hAnsi="Arial" w:cs="Arial"/>
                <w:b/>
                <w:sz w:val="20"/>
                <w:szCs w:val="20"/>
              </w:rPr>
              <w:t>xplanation</w:t>
            </w:r>
            <w:r w:rsidRPr="00430A2C">
              <w:rPr>
                <w:rFonts w:ascii="Arial" w:hAnsi="Arial" w:cs="Arial"/>
                <w:sz w:val="20"/>
                <w:szCs w:val="20"/>
              </w:rPr>
              <w:t xml:space="preserve"> and their </w:t>
            </w:r>
            <w:r w:rsidRPr="00676000">
              <w:rPr>
                <w:rFonts w:ascii="Arial" w:hAnsi="Arial" w:cs="Arial"/>
                <w:b/>
                <w:sz w:val="20"/>
                <w:szCs w:val="20"/>
              </w:rPr>
              <w:t>Outcome</w:t>
            </w:r>
            <w:r w:rsidRPr="00430A2C">
              <w:rPr>
                <w:rFonts w:ascii="Arial" w:hAnsi="Arial" w:cs="Arial"/>
                <w:sz w:val="20"/>
                <w:szCs w:val="20"/>
              </w:rPr>
              <w:t xml:space="preserve">, </w:t>
            </w:r>
            <w:r w:rsidR="00676000">
              <w:rPr>
                <w:rFonts w:ascii="Arial" w:hAnsi="Arial" w:cs="Arial"/>
                <w:sz w:val="20"/>
                <w:szCs w:val="20"/>
              </w:rPr>
              <w:t>e.g.</w:t>
            </w:r>
            <w:r w:rsidRPr="00430A2C">
              <w:rPr>
                <w:rFonts w:ascii="Arial" w:hAnsi="Arial" w:cs="Arial"/>
                <w:sz w:val="20"/>
                <w:szCs w:val="20"/>
              </w:rPr>
              <w:t xml:space="preserve"> a cartoon with captions depicting different cultural perspectives on the use of water.</w:t>
            </w:r>
          </w:p>
          <w:p w14:paraId="0A8C252A"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 xml:space="preserve">When their Team Element is complete, each learner refers to their journal to complete a Reflective Paper. They can include as much detail as they like at this stage. </w:t>
            </w:r>
          </w:p>
          <w:p w14:paraId="3D7A6146" w14:textId="77777777" w:rsidR="006A2544" w:rsidRDefault="006A2544" w:rsidP="0060019E">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When the Reflective Paper is complete, learners peer </w:t>
            </w:r>
            <w:proofErr w:type="gramStart"/>
            <w:r w:rsidRPr="00430A2C">
              <w:rPr>
                <w:rFonts w:ascii="Arial" w:hAnsi="Arial" w:cs="Arial"/>
                <w:sz w:val="20"/>
                <w:szCs w:val="20"/>
              </w:rPr>
              <w:t>assess</w:t>
            </w:r>
            <w:proofErr w:type="gramEnd"/>
            <w:r w:rsidRPr="00430A2C">
              <w:rPr>
                <w:rFonts w:ascii="Arial" w:hAnsi="Arial" w:cs="Arial"/>
                <w:sz w:val="20"/>
                <w:szCs w:val="20"/>
              </w:rPr>
              <w:t xml:space="preserve"> according to the headings in the assessment criteria to see if they have included everything. Self-assessment includes reducing the word count to below 1000 words but still making sure they have included information for each heading. </w:t>
            </w:r>
          </w:p>
          <w:p w14:paraId="1AF289EE" w14:textId="77777777" w:rsidR="006A2544" w:rsidRPr="00430A2C" w:rsidRDefault="006A2544" w:rsidP="006A2544">
            <w:pPr>
              <w:spacing w:before="120" w:after="120"/>
              <w:rPr>
                <w:rFonts w:ascii="Arial" w:hAnsi="Arial" w:cs="Arial"/>
                <w:sz w:val="20"/>
                <w:szCs w:val="20"/>
              </w:rPr>
            </w:pPr>
            <w:r>
              <w:rPr>
                <w:rFonts w:ascii="Arial" w:hAnsi="Arial" w:cs="Arial"/>
                <w:sz w:val="20"/>
                <w:szCs w:val="20"/>
              </w:rPr>
              <w:t xml:space="preserve">See </w:t>
            </w:r>
            <w:r w:rsidRPr="000E1B7F">
              <w:rPr>
                <w:rFonts w:ascii="Arial" w:hAnsi="Arial" w:cs="Arial"/>
                <w:i/>
                <w:sz w:val="20"/>
                <w:szCs w:val="20"/>
              </w:rPr>
              <w:t>Suggested website resource list</w:t>
            </w:r>
            <w:r>
              <w:rPr>
                <w:rFonts w:ascii="Arial" w:hAnsi="Arial" w:cs="Arial"/>
                <w:sz w:val="20"/>
                <w:szCs w:val="20"/>
              </w:rPr>
              <w:t xml:space="preserve"> on the School Support Hub at </w:t>
            </w:r>
            <w:hyperlink r:id="rId31" w:history="1">
              <w:r w:rsidRPr="000E1B7F">
                <w:rPr>
                  <w:rStyle w:val="WebLink"/>
                </w:rPr>
                <w:t>www.cambridgeinternational.org/support</w:t>
              </w:r>
            </w:hyperlink>
            <w:r w:rsidRPr="000E1B7F">
              <w:rPr>
                <w:rStyle w:val="WebLink"/>
              </w:rPr>
              <w:t xml:space="preserve"> .</w:t>
            </w:r>
          </w:p>
        </w:tc>
        <w:tc>
          <w:tcPr>
            <w:tcW w:w="1304" w:type="pct"/>
          </w:tcPr>
          <w:p w14:paraId="65A23E95"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Any of the global topics can be used, but as this is a mini Team Project, it might be useful to focus it on one of the Team Project topic areas.</w:t>
            </w:r>
          </w:p>
          <w:p w14:paraId="1C47D324" w14:textId="77777777" w:rsidR="006A2544" w:rsidRPr="00430A2C" w:rsidRDefault="001A4F8D" w:rsidP="0060019E">
            <w:pPr>
              <w:spacing w:before="120" w:after="120"/>
              <w:rPr>
                <w:rFonts w:ascii="Arial" w:hAnsi="Arial" w:cs="Arial"/>
                <w:sz w:val="20"/>
                <w:szCs w:val="20"/>
              </w:rPr>
            </w:pPr>
            <w:r>
              <w:rPr>
                <w:rFonts w:ascii="Arial" w:hAnsi="Arial" w:cs="Arial"/>
                <w:sz w:val="20"/>
                <w:szCs w:val="20"/>
              </w:rPr>
              <w:t>E</w:t>
            </w:r>
            <w:r w:rsidR="006A2544" w:rsidRPr="00430A2C">
              <w:rPr>
                <w:rFonts w:ascii="Arial" w:hAnsi="Arial" w:cs="Arial"/>
                <w:sz w:val="20"/>
                <w:szCs w:val="20"/>
              </w:rPr>
              <w:t>ncourage learners to keep notes in their journal. Headings can be:</w:t>
            </w:r>
          </w:p>
          <w:p w14:paraId="0A7BCCF8" w14:textId="77777777" w:rsidR="006A2544" w:rsidRPr="00430A2C" w:rsidRDefault="006A2544" w:rsidP="0060019E">
            <w:pPr>
              <w:pStyle w:val="ListParagraph"/>
              <w:numPr>
                <w:ilvl w:val="0"/>
                <w:numId w:val="12"/>
              </w:numPr>
              <w:spacing w:before="120" w:after="120"/>
              <w:rPr>
                <w:rFonts w:cs="Arial"/>
              </w:rPr>
            </w:pPr>
            <w:r w:rsidRPr="00430A2C">
              <w:rPr>
                <w:rFonts w:cs="Arial"/>
              </w:rPr>
              <w:t>Project outcome</w:t>
            </w:r>
          </w:p>
          <w:p w14:paraId="4A73051C" w14:textId="77777777" w:rsidR="006A2544" w:rsidRPr="00430A2C" w:rsidRDefault="006A2544" w:rsidP="0060019E">
            <w:pPr>
              <w:pStyle w:val="ListParagraph"/>
              <w:numPr>
                <w:ilvl w:val="0"/>
                <w:numId w:val="13"/>
              </w:numPr>
              <w:spacing w:before="120" w:after="120"/>
              <w:ind w:left="360"/>
              <w:rPr>
                <w:rFonts w:cs="Arial"/>
              </w:rPr>
            </w:pPr>
            <w:r w:rsidRPr="00430A2C">
              <w:rPr>
                <w:rFonts w:cs="Arial"/>
              </w:rPr>
              <w:t>strengths and limitations</w:t>
            </w:r>
          </w:p>
          <w:p w14:paraId="3997D3CC" w14:textId="77777777" w:rsidR="006A2544" w:rsidRPr="00430A2C" w:rsidRDefault="006A2544" w:rsidP="0060019E">
            <w:pPr>
              <w:pStyle w:val="ListParagraph"/>
              <w:numPr>
                <w:ilvl w:val="0"/>
                <w:numId w:val="12"/>
              </w:numPr>
              <w:spacing w:before="120" w:after="120"/>
              <w:rPr>
                <w:rFonts w:cs="Arial"/>
              </w:rPr>
            </w:pPr>
            <w:r w:rsidRPr="00430A2C">
              <w:rPr>
                <w:rFonts w:cs="Arial"/>
              </w:rPr>
              <w:t xml:space="preserve">My work processes </w:t>
            </w:r>
          </w:p>
          <w:p w14:paraId="10A4FDAC" w14:textId="77777777" w:rsidR="006A2544" w:rsidRPr="00430A2C" w:rsidRDefault="006A2544" w:rsidP="0060019E">
            <w:pPr>
              <w:pStyle w:val="ListParagraph"/>
              <w:numPr>
                <w:ilvl w:val="0"/>
                <w:numId w:val="14"/>
              </w:numPr>
              <w:spacing w:before="120" w:after="120"/>
              <w:ind w:left="360"/>
              <w:rPr>
                <w:rFonts w:cs="Arial"/>
              </w:rPr>
            </w:pPr>
            <w:r w:rsidRPr="00430A2C">
              <w:rPr>
                <w:rFonts w:cs="Arial"/>
              </w:rPr>
              <w:t>strengths and limitations</w:t>
            </w:r>
          </w:p>
          <w:p w14:paraId="24A46AAE" w14:textId="77777777" w:rsidR="006A2544" w:rsidRPr="00430A2C" w:rsidRDefault="006A2544" w:rsidP="0060019E">
            <w:pPr>
              <w:pStyle w:val="ListParagraph"/>
              <w:numPr>
                <w:ilvl w:val="0"/>
                <w:numId w:val="12"/>
              </w:numPr>
              <w:spacing w:before="120" w:after="120"/>
              <w:rPr>
                <w:rFonts w:cs="Arial"/>
              </w:rPr>
            </w:pPr>
            <w:r w:rsidRPr="00430A2C">
              <w:rPr>
                <w:rFonts w:cs="Arial"/>
              </w:rPr>
              <w:t>Improvements needed</w:t>
            </w:r>
          </w:p>
          <w:p w14:paraId="529D5BB8" w14:textId="77777777" w:rsidR="006A2544" w:rsidRPr="00430A2C" w:rsidRDefault="006A2544" w:rsidP="0060019E">
            <w:pPr>
              <w:pStyle w:val="ListParagraph"/>
              <w:numPr>
                <w:ilvl w:val="0"/>
                <w:numId w:val="15"/>
              </w:numPr>
              <w:spacing w:before="120" w:after="120"/>
              <w:ind w:left="360"/>
              <w:rPr>
                <w:rFonts w:cs="Arial"/>
              </w:rPr>
            </w:pPr>
            <w:r w:rsidRPr="00430A2C">
              <w:rPr>
                <w:rFonts w:cs="Arial"/>
              </w:rPr>
              <w:t>project outcome</w:t>
            </w:r>
          </w:p>
          <w:p w14:paraId="79D478C2" w14:textId="77777777" w:rsidR="006A2544" w:rsidRPr="00430A2C" w:rsidRDefault="006A2544" w:rsidP="0060019E">
            <w:pPr>
              <w:pStyle w:val="ListParagraph"/>
              <w:numPr>
                <w:ilvl w:val="0"/>
                <w:numId w:val="15"/>
              </w:numPr>
              <w:spacing w:before="120" w:after="120"/>
              <w:ind w:left="360"/>
              <w:rPr>
                <w:rFonts w:cs="Arial"/>
              </w:rPr>
            </w:pPr>
            <w:r w:rsidRPr="00430A2C">
              <w:rPr>
                <w:rFonts w:cs="Arial"/>
              </w:rPr>
              <w:t>my work processes</w:t>
            </w:r>
          </w:p>
          <w:p w14:paraId="67299F4A" w14:textId="77777777" w:rsidR="006A2544" w:rsidRPr="00430A2C" w:rsidRDefault="006A2544" w:rsidP="001A4F8D">
            <w:pPr>
              <w:pStyle w:val="ListParagraph"/>
              <w:numPr>
                <w:ilvl w:val="0"/>
                <w:numId w:val="12"/>
              </w:numPr>
              <w:spacing w:before="120"/>
              <w:rPr>
                <w:rFonts w:cs="Arial"/>
              </w:rPr>
            </w:pPr>
            <w:r w:rsidRPr="00430A2C">
              <w:rPr>
                <w:rFonts w:cs="Arial"/>
              </w:rPr>
              <w:t>Teamwork</w:t>
            </w:r>
          </w:p>
          <w:p w14:paraId="42D0BA9E" w14:textId="77777777" w:rsidR="006A2544" w:rsidRPr="00430A2C" w:rsidRDefault="006A2544" w:rsidP="001A4F8D">
            <w:pPr>
              <w:pStyle w:val="NoSpacing"/>
              <w:numPr>
                <w:ilvl w:val="0"/>
                <w:numId w:val="16"/>
              </w:numPr>
              <w:ind w:left="360"/>
              <w:rPr>
                <w:rFonts w:ascii="Arial" w:hAnsi="Arial" w:cs="Arial"/>
                <w:sz w:val="20"/>
                <w:szCs w:val="20"/>
                <w:lang w:eastAsia="en-GB"/>
              </w:rPr>
            </w:pPr>
            <w:r w:rsidRPr="00430A2C">
              <w:rPr>
                <w:rFonts w:ascii="Arial" w:hAnsi="Arial" w:cs="Arial"/>
                <w:sz w:val="20"/>
                <w:szCs w:val="20"/>
                <w:lang w:eastAsia="en-GB"/>
              </w:rPr>
              <w:t xml:space="preserve">benefits </w:t>
            </w:r>
            <w:r w:rsidRPr="00430A2C">
              <w:rPr>
                <w:rFonts w:ascii="Arial" w:hAnsi="Arial" w:cs="Arial"/>
                <w:bCs/>
                <w:sz w:val="20"/>
                <w:szCs w:val="20"/>
                <w:lang w:eastAsia="en-GB"/>
              </w:rPr>
              <w:t>and</w:t>
            </w:r>
            <w:r w:rsidRPr="00430A2C">
              <w:rPr>
                <w:rFonts w:ascii="Arial" w:hAnsi="Arial" w:cs="Arial"/>
                <w:sz w:val="20"/>
                <w:szCs w:val="20"/>
                <w:lang w:eastAsia="en-GB"/>
              </w:rPr>
              <w:t xml:space="preserve"> challenges of working as a team</w:t>
            </w:r>
          </w:p>
          <w:p w14:paraId="5C9405FB" w14:textId="77777777" w:rsidR="006A2544" w:rsidRPr="00430A2C" w:rsidRDefault="006A2544" w:rsidP="001A4F8D">
            <w:pPr>
              <w:pStyle w:val="NoSpacing"/>
              <w:numPr>
                <w:ilvl w:val="0"/>
                <w:numId w:val="16"/>
              </w:numPr>
              <w:ind w:left="360"/>
              <w:rPr>
                <w:rFonts w:ascii="Arial" w:hAnsi="Arial" w:cs="Arial"/>
                <w:sz w:val="20"/>
                <w:szCs w:val="20"/>
                <w:lang w:eastAsia="en-GB"/>
              </w:rPr>
            </w:pPr>
            <w:r w:rsidRPr="00430A2C">
              <w:rPr>
                <w:rFonts w:ascii="Arial" w:hAnsi="Arial" w:cs="Arial"/>
                <w:sz w:val="20"/>
                <w:szCs w:val="20"/>
                <w:lang w:eastAsia="en-GB"/>
              </w:rPr>
              <w:t xml:space="preserve">strengths </w:t>
            </w:r>
            <w:r w:rsidRPr="00430A2C">
              <w:rPr>
                <w:rFonts w:ascii="Arial" w:hAnsi="Arial" w:cs="Arial"/>
                <w:bCs/>
                <w:sz w:val="20"/>
                <w:szCs w:val="20"/>
                <w:lang w:eastAsia="en-GB"/>
              </w:rPr>
              <w:t xml:space="preserve">and </w:t>
            </w:r>
            <w:r w:rsidRPr="00430A2C">
              <w:rPr>
                <w:rFonts w:ascii="Arial" w:hAnsi="Arial" w:cs="Arial"/>
                <w:sz w:val="20"/>
                <w:szCs w:val="20"/>
                <w:lang w:eastAsia="en-GB"/>
              </w:rPr>
              <w:t>weaknesses of own performance as a team member</w:t>
            </w:r>
          </w:p>
          <w:p w14:paraId="35B64C12" w14:textId="77777777" w:rsidR="006A2544" w:rsidRPr="00430A2C" w:rsidRDefault="006A2544" w:rsidP="001A4F8D">
            <w:pPr>
              <w:pStyle w:val="NoSpacing"/>
              <w:numPr>
                <w:ilvl w:val="0"/>
                <w:numId w:val="16"/>
              </w:numPr>
              <w:ind w:left="360"/>
              <w:rPr>
                <w:rFonts w:ascii="Arial" w:hAnsi="Arial" w:cs="Arial"/>
                <w:sz w:val="20"/>
                <w:szCs w:val="20"/>
                <w:lang w:eastAsia="en-GB"/>
              </w:rPr>
            </w:pPr>
            <w:r w:rsidRPr="00430A2C">
              <w:rPr>
                <w:rFonts w:ascii="Arial" w:hAnsi="Arial" w:cs="Arial"/>
                <w:sz w:val="20"/>
                <w:szCs w:val="20"/>
                <w:lang w:eastAsia="en-GB"/>
              </w:rPr>
              <w:t xml:space="preserve">what I have learnt about different cultural perspectives </w:t>
            </w:r>
          </w:p>
          <w:p w14:paraId="2D9118DF" w14:textId="77777777" w:rsidR="006A2544" w:rsidRPr="00430A2C" w:rsidRDefault="006A2544" w:rsidP="001A4F8D">
            <w:pPr>
              <w:pStyle w:val="NoSpacing"/>
              <w:numPr>
                <w:ilvl w:val="0"/>
                <w:numId w:val="16"/>
              </w:numPr>
              <w:spacing w:after="120"/>
              <w:ind w:left="360"/>
              <w:rPr>
                <w:rFonts w:ascii="Arial" w:hAnsi="Arial" w:cs="Arial"/>
                <w:sz w:val="20"/>
                <w:szCs w:val="20"/>
              </w:rPr>
            </w:pPr>
            <w:r w:rsidRPr="00430A2C">
              <w:rPr>
                <w:rFonts w:ascii="Arial" w:hAnsi="Arial" w:cs="Arial"/>
                <w:sz w:val="20"/>
                <w:szCs w:val="20"/>
                <w:lang w:eastAsia="en-GB"/>
              </w:rPr>
              <w:t>overall personal learning from the project.</w:t>
            </w:r>
          </w:p>
        </w:tc>
      </w:tr>
      <w:tr w:rsidR="0060019E" w:rsidRPr="00430A2C" w14:paraId="4ACCF386" w14:textId="77777777" w:rsidTr="00E46547">
        <w:trPr>
          <w:trHeight w:val="502"/>
        </w:trPr>
        <w:tc>
          <w:tcPr>
            <w:tcW w:w="5000" w:type="pct"/>
            <w:gridSpan w:val="3"/>
          </w:tcPr>
          <w:p w14:paraId="220C3EAB" w14:textId="77777777" w:rsidR="0060019E" w:rsidRPr="00430A2C" w:rsidRDefault="0060019E" w:rsidP="0060019E">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Communication – Speaking (1)</w:t>
            </w:r>
          </w:p>
        </w:tc>
      </w:tr>
      <w:tr w:rsidR="006A2544" w:rsidRPr="00430A2C" w14:paraId="69C4C2FF" w14:textId="77777777" w:rsidTr="00F001DC">
        <w:trPr>
          <w:trHeight w:val="502"/>
        </w:trPr>
        <w:tc>
          <w:tcPr>
            <w:tcW w:w="703" w:type="pct"/>
          </w:tcPr>
          <w:p w14:paraId="33A72782"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To communicate orally to give an opinion, ask a question, etc.</w:t>
            </w:r>
          </w:p>
        </w:tc>
        <w:tc>
          <w:tcPr>
            <w:tcW w:w="2993" w:type="pct"/>
          </w:tcPr>
          <w:p w14:paraId="2EA3792C" w14:textId="77777777" w:rsidR="006A2544" w:rsidRDefault="006A2544" w:rsidP="0060019E">
            <w:pPr>
              <w:spacing w:before="120" w:after="120"/>
              <w:rPr>
                <w:rFonts w:ascii="Arial" w:hAnsi="Arial" w:cs="Arial"/>
                <w:sz w:val="20"/>
                <w:szCs w:val="20"/>
              </w:rPr>
            </w:pPr>
            <w:r>
              <w:rPr>
                <w:rFonts w:ascii="Arial" w:hAnsi="Arial" w:cs="Arial"/>
                <w:sz w:val="20"/>
                <w:szCs w:val="20"/>
              </w:rPr>
              <w:t>Ask</w:t>
            </w:r>
            <w:r w:rsidRPr="00430A2C">
              <w:rPr>
                <w:rFonts w:ascii="Arial" w:hAnsi="Arial" w:cs="Arial"/>
                <w:sz w:val="20"/>
                <w:szCs w:val="20"/>
              </w:rPr>
              <w:t xml:space="preserve"> a question/statement to the class.</w:t>
            </w:r>
          </w:p>
          <w:p w14:paraId="506C69BF"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 xml:space="preserve">Learners decide when to stand up and give a response. This response could either be to give their own opinion, challenge another opinion or to ask a related question. If more than one learner stands up at the same time, then learners must decide who will speak first. To provide </w:t>
            </w:r>
            <w:r w:rsidRPr="00430A2C">
              <w:rPr>
                <w:rFonts w:ascii="Arial" w:hAnsi="Arial" w:cs="Arial"/>
                <w:sz w:val="20"/>
                <w:szCs w:val="20"/>
              </w:rPr>
              <w:lastRenderedPageBreak/>
              <w:t>additional structure</w:t>
            </w:r>
            <w:r w:rsidR="00F001DC">
              <w:rPr>
                <w:rFonts w:ascii="Arial" w:hAnsi="Arial" w:cs="Arial"/>
                <w:sz w:val="20"/>
                <w:szCs w:val="20"/>
              </w:rPr>
              <w:t xml:space="preserve"> you</w:t>
            </w:r>
            <w:r w:rsidRPr="00430A2C">
              <w:rPr>
                <w:rFonts w:ascii="Arial" w:hAnsi="Arial" w:cs="Arial"/>
                <w:sz w:val="20"/>
                <w:szCs w:val="20"/>
              </w:rPr>
              <w:t xml:space="preserve"> can impose rules, for example: every learner must make a contribution; learners can give a maximum of two contributions.</w:t>
            </w:r>
          </w:p>
          <w:p w14:paraId="6A219947"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Half-way through the activity, discuss as a class which contributions were most effective – e.g. speaking clearly, keeping to the point, following a logical argument. Learners then see if they can improve the way they make their contributions.</w:t>
            </w:r>
          </w:p>
          <w:p w14:paraId="26023148" w14:textId="244EA4B6"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As an additional activity, learners can then work in pairs to prepare a presentation of their ideas on the question/statement (e.g. using a poster with key words/phrases) and present to another pair.</w:t>
            </w:r>
          </w:p>
          <w:p w14:paraId="3D294DA1" w14:textId="77777777" w:rsidR="006A2544" w:rsidRPr="00430A2C" w:rsidRDefault="006A2544" w:rsidP="0060019E">
            <w:pPr>
              <w:spacing w:before="120" w:after="120"/>
              <w:rPr>
                <w:rFonts w:ascii="Arial" w:hAnsi="Arial" w:cs="Arial"/>
                <w:sz w:val="20"/>
                <w:szCs w:val="20"/>
              </w:rPr>
            </w:pPr>
            <w:r w:rsidRPr="00431180">
              <w:rPr>
                <w:rFonts w:ascii="Arial Bold" w:hAnsi="Arial Bold" w:cs="Arial"/>
                <w:b/>
                <w:sz w:val="20"/>
                <w:szCs w:val="20"/>
              </w:rPr>
              <w:t>(F)</w:t>
            </w:r>
            <w:r w:rsidRPr="00430A2C">
              <w:rPr>
                <w:rFonts w:ascii="Arial" w:hAnsi="Arial" w:cs="Arial"/>
                <w:sz w:val="20"/>
                <w:szCs w:val="20"/>
              </w:rPr>
              <w:t xml:space="preserve"> Observation of learners as they stand up and communicate</w:t>
            </w:r>
            <w:r w:rsidR="00974C87">
              <w:rPr>
                <w:rFonts w:ascii="Arial" w:hAnsi="Arial" w:cs="Arial"/>
                <w:sz w:val="20"/>
                <w:szCs w:val="20"/>
              </w:rPr>
              <w:t>.</w:t>
            </w:r>
          </w:p>
          <w:p w14:paraId="7493F559"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Pair feedback on the highlights of the presentation and how they might improve their presentation</w:t>
            </w:r>
            <w:r>
              <w:rPr>
                <w:rFonts w:ascii="Arial" w:hAnsi="Arial" w:cs="Arial"/>
                <w:sz w:val="20"/>
                <w:szCs w:val="20"/>
              </w:rPr>
              <w:t>.</w:t>
            </w:r>
            <w:r w:rsidRPr="00430A2C">
              <w:rPr>
                <w:rFonts w:ascii="Arial" w:hAnsi="Arial" w:cs="Arial"/>
                <w:sz w:val="20"/>
                <w:szCs w:val="20"/>
              </w:rPr>
              <w:t xml:space="preserve"> </w:t>
            </w:r>
          </w:p>
        </w:tc>
        <w:tc>
          <w:tcPr>
            <w:tcW w:w="1304" w:type="pct"/>
          </w:tcPr>
          <w:p w14:paraId="6B384BB2"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lastRenderedPageBreak/>
              <w:t>Statements from global topics</w:t>
            </w:r>
          </w:p>
          <w:p w14:paraId="69BCC8F3"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This activity also promotes independent learning as learners are given control of their own feedback rather than relying on ‘hands up’ a</w:t>
            </w:r>
            <w:r w:rsidR="00F001DC">
              <w:rPr>
                <w:rFonts w:ascii="Arial" w:hAnsi="Arial" w:cs="Arial"/>
                <w:sz w:val="20"/>
                <w:szCs w:val="20"/>
              </w:rPr>
              <w:t>nd teacher choice. M</w:t>
            </w:r>
            <w:r w:rsidRPr="00430A2C">
              <w:rPr>
                <w:rFonts w:ascii="Arial" w:hAnsi="Arial" w:cs="Arial"/>
                <w:sz w:val="20"/>
                <w:szCs w:val="20"/>
              </w:rPr>
              <w:t xml:space="preserve">ake </w:t>
            </w:r>
            <w:r w:rsidRPr="00430A2C">
              <w:rPr>
                <w:rFonts w:ascii="Arial" w:hAnsi="Arial" w:cs="Arial"/>
                <w:sz w:val="20"/>
                <w:szCs w:val="20"/>
              </w:rPr>
              <w:lastRenderedPageBreak/>
              <w:t>up statements from the global topic areas, or ask learners to do so in pairs before the activity.</w:t>
            </w:r>
          </w:p>
          <w:p w14:paraId="0A75F1AA" w14:textId="77777777" w:rsidR="006A2544" w:rsidRPr="00430A2C" w:rsidRDefault="00F001DC" w:rsidP="0060019E">
            <w:pPr>
              <w:spacing w:before="120" w:after="120"/>
              <w:rPr>
                <w:rFonts w:ascii="Arial" w:hAnsi="Arial" w:cs="Arial"/>
                <w:sz w:val="20"/>
                <w:szCs w:val="20"/>
              </w:rPr>
            </w:pPr>
            <w:r>
              <w:rPr>
                <w:rFonts w:ascii="Arial" w:hAnsi="Arial" w:cs="Arial"/>
                <w:sz w:val="20"/>
                <w:szCs w:val="20"/>
              </w:rPr>
              <w:t>G</w:t>
            </w:r>
            <w:r w:rsidR="006A2544" w:rsidRPr="00430A2C">
              <w:rPr>
                <w:rFonts w:ascii="Arial" w:hAnsi="Arial" w:cs="Arial"/>
                <w:sz w:val="20"/>
                <w:szCs w:val="20"/>
              </w:rPr>
              <w:t>ive success criteria for the presentation.</w:t>
            </w:r>
          </w:p>
        </w:tc>
      </w:tr>
      <w:tr w:rsidR="0060019E" w:rsidRPr="00430A2C" w14:paraId="23BB7731" w14:textId="77777777" w:rsidTr="00E46547">
        <w:trPr>
          <w:trHeight w:val="502"/>
        </w:trPr>
        <w:tc>
          <w:tcPr>
            <w:tcW w:w="5000" w:type="pct"/>
            <w:gridSpan w:val="3"/>
          </w:tcPr>
          <w:p w14:paraId="3C79B257"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Pr>
                <w:rFonts w:ascii="Arial" w:hAnsi="Arial" w:cs="Arial"/>
                <w:b/>
                <w:color w:val="EA5B0C"/>
                <w:sz w:val="20"/>
                <w:szCs w:val="20"/>
              </w:rPr>
              <w:t xml:space="preserve"> Information – Research (1)</w:t>
            </w:r>
          </w:p>
        </w:tc>
      </w:tr>
      <w:tr w:rsidR="006A2544" w:rsidRPr="00430A2C" w14:paraId="57FD7D2C" w14:textId="77777777" w:rsidTr="00F001DC">
        <w:trPr>
          <w:trHeight w:val="502"/>
        </w:trPr>
        <w:tc>
          <w:tcPr>
            <w:tcW w:w="703" w:type="pct"/>
          </w:tcPr>
          <w:p w14:paraId="69D8667E"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 xml:space="preserve">To understand how to conduct research. </w:t>
            </w:r>
          </w:p>
        </w:tc>
        <w:tc>
          <w:tcPr>
            <w:tcW w:w="2993" w:type="pct"/>
          </w:tcPr>
          <w:p w14:paraId="2DE0EBDB" w14:textId="77777777" w:rsidR="006A2544" w:rsidRPr="00430A2C" w:rsidRDefault="006A2544" w:rsidP="0060019E">
            <w:pPr>
              <w:suppressAutoHyphens/>
              <w:autoSpaceDE w:val="0"/>
              <w:autoSpaceDN w:val="0"/>
              <w:adjustRightInd w:val="0"/>
              <w:spacing w:before="120" w:after="120"/>
              <w:rPr>
                <w:rFonts w:ascii="Arial" w:hAnsi="Arial" w:cs="Arial"/>
                <w:sz w:val="20"/>
                <w:szCs w:val="20"/>
              </w:rPr>
            </w:pPr>
            <w:r w:rsidRPr="00430A2C">
              <w:rPr>
                <w:rFonts w:ascii="Arial" w:hAnsi="Arial" w:cs="Arial"/>
                <w:sz w:val="20"/>
                <w:szCs w:val="20"/>
              </w:rPr>
              <w:t xml:space="preserve">Learners conduct research into books (types/genres) liked by learners </w:t>
            </w:r>
            <w:r w:rsidR="00ED0FA8">
              <w:rPr>
                <w:rFonts w:ascii="Arial" w:hAnsi="Arial" w:cs="Arial"/>
                <w:sz w:val="20"/>
                <w:szCs w:val="20"/>
              </w:rPr>
              <w:t>in</w:t>
            </w:r>
            <w:r w:rsidRPr="00430A2C">
              <w:rPr>
                <w:rFonts w:ascii="Arial" w:hAnsi="Arial" w:cs="Arial"/>
                <w:sz w:val="20"/>
                <w:szCs w:val="20"/>
              </w:rPr>
              <w:t xml:space="preserve"> the school, using a quantitative questionnaire (paper or online</w:t>
            </w:r>
            <w:r w:rsidR="00ED0FA8">
              <w:rPr>
                <w:rFonts w:ascii="Arial" w:hAnsi="Arial" w:cs="Arial"/>
                <w:sz w:val="20"/>
                <w:szCs w:val="20"/>
              </w:rPr>
              <w:t xml:space="preserve">, e.g. </w:t>
            </w:r>
            <w:r w:rsidRPr="00430A2C">
              <w:rPr>
                <w:rFonts w:ascii="Arial" w:hAnsi="Arial" w:cs="Arial"/>
                <w:sz w:val="20"/>
                <w:szCs w:val="20"/>
              </w:rPr>
              <w:t>Google Forms).</w:t>
            </w:r>
            <w:r w:rsidRPr="00430A2C">
              <w:rPr>
                <w:rFonts w:ascii="Arial" w:hAnsi="Arial" w:cs="Arial"/>
                <w:bCs/>
                <w:sz w:val="20"/>
                <w:szCs w:val="20"/>
              </w:rPr>
              <w:t xml:space="preserve"> </w:t>
            </w:r>
            <w:r w:rsidRPr="00430A2C">
              <w:rPr>
                <w:rFonts w:ascii="Arial" w:hAnsi="Arial" w:cs="Arial"/>
                <w:sz w:val="20"/>
                <w:szCs w:val="20"/>
              </w:rPr>
              <w:t xml:space="preserve">They compile the results and find the ‘top ten’. </w:t>
            </w:r>
          </w:p>
          <w:p w14:paraId="28C5029B" w14:textId="7811A365" w:rsidR="006A2544" w:rsidRPr="00430A2C" w:rsidRDefault="006A2544" w:rsidP="0060019E">
            <w:pPr>
              <w:suppressAutoHyphens/>
              <w:autoSpaceDE w:val="0"/>
              <w:autoSpaceDN w:val="0"/>
              <w:adjustRightInd w:val="0"/>
              <w:spacing w:before="120" w:after="120"/>
              <w:rPr>
                <w:rFonts w:ascii="Arial" w:hAnsi="Arial" w:cs="Arial"/>
                <w:bCs/>
                <w:sz w:val="20"/>
                <w:szCs w:val="20"/>
              </w:rPr>
            </w:pPr>
            <w:r w:rsidRPr="00430A2C">
              <w:rPr>
                <w:rFonts w:ascii="Arial" w:hAnsi="Arial" w:cs="Arial"/>
                <w:sz w:val="20"/>
                <w:szCs w:val="20"/>
              </w:rPr>
              <w:t>Learners could carry out some qualitative research,</w:t>
            </w:r>
            <w:r w:rsidR="00ED0FA8">
              <w:rPr>
                <w:rFonts w:ascii="Arial" w:hAnsi="Arial" w:cs="Arial"/>
                <w:sz w:val="20"/>
                <w:szCs w:val="20"/>
              </w:rPr>
              <w:t xml:space="preserve"> e.g. </w:t>
            </w:r>
            <w:r w:rsidRPr="00430A2C">
              <w:rPr>
                <w:rFonts w:ascii="Arial" w:hAnsi="Arial" w:cs="Arial"/>
                <w:sz w:val="20"/>
                <w:szCs w:val="20"/>
              </w:rPr>
              <w:t xml:space="preserve">interviews or focus groups with a range of learners – spanning gender and age – on what their feelings are about a </w:t>
            </w:r>
            <w:proofErr w:type="gramStart"/>
            <w:r w:rsidRPr="00430A2C">
              <w:rPr>
                <w:rFonts w:ascii="Arial" w:hAnsi="Arial" w:cs="Arial"/>
                <w:sz w:val="20"/>
                <w:szCs w:val="20"/>
              </w:rPr>
              <w:t>particular book</w:t>
            </w:r>
            <w:proofErr w:type="gramEnd"/>
            <w:r w:rsidRPr="00430A2C">
              <w:rPr>
                <w:rFonts w:ascii="Arial" w:hAnsi="Arial" w:cs="Arial"/>
                <w:sz w:val="20"/>
                <w:szCs w:val="20"/>
              </w:rPr>
              <w:t>.</w:t>
            </w:r>
          </w:p>
          <w:p w14:paraId="2901CA2E" w14:textId="77777777" w:rsidR="006A2544" w:rsidRPr="00430A2C" w:rsidRDefault="00ED0FA8" w:rsidP="0060019E">
            <w:pPr>
              <w:suppressAutoHyphens/>
              <w:autoSpaceDE w:val="0"/>
              <w:autoSpaceDN w:val="0"/>
              <w:adjustRightInd w:val="0"/>
              <w:spacing w:before="120" w:after="120"/>
              <w:rPr>
                <w:rFonts w:ascii="Arial" w:hAnsi="Arial" w:cs="Arial"/>
                <w:bCs/>
                <w:i/>
                <w:sz w:val="20"/>
                <w:szCs w:val="20"/>
              </w:rPr>
            </w:pPr>
            <w:r>
              <w:rPr>
                <w:rFonts w:ascii="Arial" w:hAnsi="Arial" w:cs="Arial"/>
                <w:sz w:val="20"/>
                <w:szCs w:val="20"/>
              </w:rPr>
              <w:t>I</w:t>
            </w:r>
            <w:r w:rsidR="006A2544" w:rsidRPr="00430A2C">
              <w:rPr>
                <w:rFonts w:ascii="Arial" w:hAnsi="Arial" w:cs="Arial"/>
                <w:sz w:val="20"/>
                <w:szCs w:val="20"/>
              </w:rPr>
              <w:t xml:space="preserve">n pairs: </w:t>
            </w:r>
            <w:r>
              <w:rPr>
                <w:rFonts w:ascii="Arial" w:hAnsi="Arial" w:cs="Arial"/>
                <w:sz w:val="20"/>
                <w:szCs w:val="20"/>
              </w:rPr>
              <w:t xml:space="preserve">with </w:t>
            </w:r>
            <w:r w:rsidR="006A2544" w:rsidRPr="00430A2C">
              <w:rPr>
                <w:rFonts w:ascii="Arial" w:hAnsi="Arial" w:cs="Arial"/>
                <w:sz w:val="20"/>
                <w:szCs w:val="20"/>
              </w:rPr>
              <w:t xml:space="preserve">one who likes a </w:t>
            </w:r>
            <w:proofErr w:type="gramStart"/>
            <w:r w:rsidR="006A2544" w:rsidRPr="00430A2C">
              <w:rPr>
                <w:rFonts w:ascii="Arial" w:hAnsi="Arial" w:cs="Arial"/>
                <w:sz w:val="20"/>
                <w:szCs w:val="20"/>
              </w:rPr>
              <w:t>particular book</w:t>
            </w:r>
            <w:proofErr w:type="gramEnd"/>
            <w:r w:rsidR="006A2544" w:rsidRPr="00430A2C">
              <w:rPr>
                <w:rFonts w:ascii="Arial" w:hAnsi="Arial" w:cs="Arial"/>
                <w:sz w:val="20"/>
                <w:szCs w:val="20"/>
              </w:rPr>
              <w:t xml:space="preserve">, </w:t>
            </w:r>
            <w:r>
              <w:rPr>
                <w:rFonts w:ascii="Arial" w:hAnsi="Arial" w:cs="Arial"/>
                <w:sz w:val="20"/>
                <w:szCs w:val="20"/>
              </w:rPr>
              <w:t>and</w:t>
            </w:r>
            <w:r w:rsidR="006A2544" w:rsidRPr="00430A2C">
              <w:rPr>
                <w:rFonts w:ascii="Arial" w:hAnsi="Arial" w:cs="Arial"/>
                <w:sz w:val="20"/>
                <w:szCs w:val="20"/>
              </w:rPr>
              <w:t xml:space="preserve"> one who doesn’t. Using a book review template, each learner writes their reviews. They first collect what they consider to be successful examples of book reviews from newspapers, magazines, or online. Learners’ written reviews are evaluated against success criteria.</w:t>
            </w:r>
          </w:p>
          <w:p w14:paraId="44B60055" w14:textId="57B64C41" w:rsidR="006A2544" w:rsidRPr="00430A2C" w:rsidRDefault="006A2544" w:rsidP="0060019E">
            <w:pPr>
              <w:suppressAutoHyphens/>
              <w:autoSpaceDE w:val="0"/>
              <w:autoSpaceDN w:val="0"/>
              <w:adjustRightInd w:val="0"/>
              <w:spacing w:before="120" w:after="120"/>
              <w:rPr>
                <w:rFonts w:ascii="Arial" w:hAnsi="Arial" w:cs="Arial"/>
                <w:sz w:val="20"/>
                <w:szCs w:val="20"/>
              </w:rPr>
            </w:pPr>
            <w:r w:rsidRPr="00430A2C">
              <w:rPr>
                <w:rFonts w:ascii="Arial" w:hAnsi="Arial" w:cs="Arial"/>
                <w:sz w:val="20"/>
                <w:szCs w:val="20"/>
              </w:rPr>
              <w:t xml:space="preserve">Learners </w:t>
            </w:r>
            <w:r w:rsidR="00ED0FA8">
              <w:rPr>
                <w:rFonts w:ascii="Arial" w:hAnsi="Arial" w:cs="Arial"/>
                <w:sz w:val="20"/>
                <w:szCs w:val="20"/>
              </w:rPr>
              <w:t>look at</w:t>
            </w:r>
            <w:r w:rsidRPr="00430A2C">
              <w:rPr>
                <w:rFonts w:ascii="Arial" w:hAnsi="Arial" w:cs="Arial"/>
                <w:sz w:val="20"/>
                <w:szCs w:val="20"/>
              </w:rPr>
              <w:t xml:space="preserve"> national bestselling book charts. </w:t>
            </w:r>
            <w:r w:rsidR="00ED0FA8">
              <w:rPr>
                <w:rFonts w:ascii="Arial" w:hAnsi="Arial" w:cs="Arial"/>
                <w:sz w:val="20"/>
                <w:szCs w:val="20"/>
              </w:rPr>
              <w:t>And</w:t>
            </w:r>
            <w:r w:rsidRPr="00430A2C">
              <w:rPr>
                <w:rFonts w:ascii="Arial" w:hAnsi="Arial" w:cs="Arial"/>
                <w:sz w:val="20"/>
                <w:szCs w:val="20"/>
              </w:rPr>
              <w:t xml:space="preserve"> carry out research, asking 40 people, e.g. learners, neighbour and family, whether they have read any of these books.</w:t>
            </w:r>
          </w:p>
          <w:p w14:paraId="15378A82" w14:textId="77777777" w:rsidR="00ED0FA8" w:rsidRDefault="00ED0FA8" w:rsidP="00ED0FA8">
            <w:pPr>
              <w:suppressAutoHyphens/>
              <w:autoSpaceDE w:val="0"/>
              <w:autoSpaceDN w:val="0"/>
              <w:adjustRightInd w:val="0"/>
              <w:spacing w:before="120" w:after="120"/>
              <w:rPr>
                <w:rFonts w:ascii="Arial" w:hAnsi="Arial" w:cs="Arial"/>
                <w:sz w:val="20"/>
                <w:szCs w:val="20"/>
              </w:rPr>
            </w:pPr>
            <w:r>
              <w:rPr>
                <w:rFonts w:ascii="Arial" w:hAnsi="Arial" w:cs="Arial"/>
                <w:sz w:val="20"/>
                <w:szCs w:val="20"/>
              </w:rPr>
              <w:t xml:space="preserve">Learners </w:t>
            </w:r>
            <w:r w:rsidR="006A2544" w:rsidRPr="00430A2C">
              <w:rPr>
                <w:rFonts w:ascii="Arial" w:hAnsi="Arial" w:cs="Arial"/>
                <w:sz w:val="20"/>
                <w:szCs w:val="20"/>
              </w:rPr>
              <w:t xml:space="preserve">present the results, </w:t>
            </w:r>
            <w:r>
              <w:rPr>
                <w:rFonts w:ascii="Arial" w:hAnsi="Arial" w:cs="Arial"/>
                <w:sz w:val="20"/>
                <w:szCs w:val="20"/>
              </w:rPr>
              <w:t>e.g.</w:t>
            </w:r>
          </w:p>
          <w:p w14:paraId="0EC95799" w14:textId="77777777" w:rsidR="00ED0FA8" w:rsidRDefault="006A2544" w:rsidP="00ED0FA8">
            <w:pPr>
              <w:suppressAutoHyphens/>
              <w:autoSpaceDE w:val="0"/>
              <w:autoSpaceDN w:val="0"/>
              <w:adjustRightInd w:val="0"/>
              <w:spacing w:before="120" w:after="120"/>
              <w:rPr>
                <w:rFonts w:ascii="Arial" w:hAnsi="Arial" w:cs="Arial"/>
                <w:i/>
                <w:sz w:val="20"/>
                <w:szCs w:val="20"/>
              </w:rPr>
            </w:pPr>
            <w:r w:rsidRPr="00430A2C">
              <w:rPr>
                <w:rFonts w:ascii="Arial" w:hAnsi="Arial" w:cs="Arial"/>
                <w:sz w:val="20"/>
                <w:szCs w:val="20"/>
              </w:rPr>
              <w:t>‘</w:t>
            </w:r>
            <w:r w:rsidRPr="00ED0FA8">
              <w:rPr>
                <w:rFonts w:ascii="Arial" w:hAnsi="Arial" w:cs="Arial"/>
                <w:i/>
                <w:sz w:val="20"/>
                <w:szCs w:val="20"/>
              </w:rPr>
              <w:t xml:space="preserve">The focus of our investigation was to... </w:t>
            </w:r>
            <w:r w:rsidR="00ED0FA8">
              <w:rPr>
                <w:rFonts w:ascii="Arial" w:hAnsi="Arial" w:cs="Arial"/>
                <w:i/>
                <w:sz w:val="20"/>
                <w:szCs w:val="20"/>
              </w:rPr>
              <w:t>‘</w:t>
            </w:r>
          </w:p>
          <w:p w14:paraId="5D324F2A" w14:textId="77777777" w:rsidR="00ED0FA8" w:rsidRDefault="00ED0FA8" w:rsidP="00ED0FA8">
            <w:pPr>
              <w:suppressAutoHyphens/>
              <w:autoSpaceDE w:val="0"/>
              <w:autoSpaceDN w:val="0"/>
              <w:adjustRightInd w:val="0"/>
              <w:spacing w:before="120" w:after="120"/>
              <w:rPr>
                <w:rFonts w:ascii="Arial" w:hAnsi="Arial" w:cs="Arial"/>
                <w:i/>
                <w:sz w:val="20"/>
                <w:szCs w:val="20"/>
              </w:rPr>
            </w:pPr>
            <w:r>
              <w:rPr>
                <w:rFonts w:ascii="Arial" w:hAnsi="Arial" w:cs="Arial"/>
                <w:i/>
                <w:sz w:val="20"/>
                <w:szCs w:val="20"/>
              </w:rPr>
              <w:t>‘</w:t>
            </w:r>
            <w:r w:rsidR="006A2544" w:rsidRPr="00ED0FA8">
              <w:rPr>
                <w:rFonts w:ascii="Arial" w:hAnsi="Arial" w:cs="Arial"/>
                <w:i/>
                <w:sz w:val="20"/>
                <w:szCs w:val="20"/>
              </w:rPr>
              <w:t xml:space="preserve">First of </w:t>
            </w:r>
            <w:proofErr w:type="gramStart"/>
            <w:r w:rsidR="006A2544" w:rsidRPr="00ED0FA8">
              <w:rPr>
                <w:rFonts w:ascii="Arial" w:hAnsi="Arial" w:cs="Arial"/>
                <w:i/>
                <w:sz w:val="20"/>
                <w:szCs w:val="20"/>
              </w:rPr>
              <w:t>all</w:t>
            </w:r>
            <w:proofErr w:type="gramEnd"/>
            <w:r w:rsidR="006A2544" w:rsidRPr="00ED0FA8">
              <w:rPr>
                <w:rFonts w:ascii="Arial" w:hAnsi="Arial" w:cs="Arial"/>
                <w:i/>
                <w:sz w:val="20"/>
                <w:szCs w:val="20"/>
              </w:rPr>
              <w:t xml:space="preserve"> we asked...</w:t>
            </w:r>
            <w:r>
              <w:rPr>
                <w:rFonts w:ascii="Arial" w:hAnsi="Arial" w:cs="Arial"/>
                <w:i/>
                <w:sz w:val="20"/>
                <w:szCs w:val="20"/>
              </w:rPr>
              <w:t>’</w:t>
            </w:r>
            <w:r w:rsidR="006A2544" w:rsidRPr="00ED0FA8">
              <w:rPr>
                <w:rFonts w:ascii="Arial" w:hAnsi="Arial" w:cs="Arial"/>
                <w:i/>
                <w:sz w:val="20"/>
                <w:szCs w:val="20"/>
              </w:rPr>
              <w:t xml:space="preserve"> </w:t>
            </w:r>
          </w:p>
          <w:p w14:paraId="6E13DC24" w14:textId="77777777" w:rsidR="00ED0FA8" w:rsidRDefault="00ED0FA8" w:rsidP="00ED0FA8">
            <w:pPr>
              <w:suppressAutoHyphens/>
              <w:autoSpaceDE w:val="0"/>
              <w:autoSpaceDN w:val="0"/>
              <w:adjustRightInd w:val="0"/>
              <w:spacing w:before="120" w:after="120"/>
              <w:rPr>
                <w:rFonts w:ascii="Arial" w:hAnsi="Arial" w:cs="Arial"/>
                <w:i/>
                <w:sz w:val="20"/>
                <w:szCs w:val="20"/>
              </w:rPr>
            </w:pPr>
            <w:r>
              <w:rPr>
                <w:rFonts w:ascii="Arial" w:hAnsi="Arial" w:cs="Arial"/>
                <w:i/>
                <w:sz w:val="20"/>
                <w:szCs w:val="20"/>
              </w:rPr>
              <w:t>‘</w:t>
            </w:r>
            <w:r w:rsidR="006A2544" w:rsidRPr="00ED0FA8">
              <w:rPr>
                <w:rFonts w:ascii="Arial" w:hAnsi="Arial" w:cs="Arial"/>
                <w:i/>
                <w:sz w:val="20"/>
                <w:szCs w:val="20"/>
              </w:rPr>
              <w:t>There were some difficulties experienced because...</w:t>
            </w:r>
            <w:r>
              <w:rPr>
                <w:rFonts w:ascii="Arial" w:hAnsi="Arial" w:cs="Arial"/>
                <w:i/>
                <w:sz w:val="20"/>
                <w:szCs w:val="20"/>
              </w:rPr>
              <w:t>’</w:t>
            </w:r>
            <w:r w:rsidR="006A2544" w:rsidRPr="00ED0FA8">
              <w:rPr>
                <w:rFonts w:ascii="Arial" w:hAnsi="Arial" w:cs="Arial"/>
                <w:i/>
                <w:sz w:val="20"/>
                <w:szCs w:val="20"/>
              </w:rPr>
              <w:t xml:space="preserve"> </w:t>
            </w:r>
          </w:p>
          <w:p w14:paraId="0AF141C6" w14:textId="77777777" w:rsidR="00ED0FA8" w:rsidRDefault="00ED0FA8" w:rsidP="00ED0FA8">
            <w:pPr>
              <w:suppressAutoHyphens/>
              <w:autoSpaceDE w:val="0"/>
              <w:autoSpaceDN w:val="0"/>
              <w:adjustRightInd w:val="0"/>
              <w:spacing w:before="120" w:after="120"/>
              <w:rPr>
                <w:rFonts w:ascii="Arial" w:hAnsi="Arial" w:cs="Arial"/>
                <w:i/>
                <w:sz w:val="20"/>
                <w:szCs w:val="20"/>
              </w:rPr>
            </w:pPr>
            <w:r>
              <w:rPr>
                <w:rFonts w:ascii="Arial" w:hAnsi="Arial" w:cs="Arial"/>
                <w:i/>
                <w:sz w:val="20"/>
                <w:szCs w:val="20"/>
              </w:rPr>
              <w:t>‘</w:t>
            </w:r>
            <w:r w:rsidR="006A2544" w:rsidRPr="00ED0FA8">
              <w:rPr>
                <w:rFonts w:ascii="Arial" w:hAnsi="Arial" w:cs="Arial"/>
                <w:i/>
                <w:sz w:val="20"/>
                <w:szCs w:val="20"/>
              </w:rPr>
              <w:t xml:space="preserve">However, once the results were collated, we found out that... </w:t>
            </w:r>
            <w:r>
              <w:rPr>
                <w:rFonts w:ascii="Arial" w:hAnsi="Arial" w:cs="Arial"/>
                <w:i/>
                <w:sz w:val="20"/>
                <w:szCs w:val="20"/>
              </w:rPr>
              <w:t>‘</w:t>
            </w:r>
          </w:p>
          <w:p w14:paraId="64750399" w14:textId="77777777" w:rsidR="00ED0FA8" w:rsidRDefault="00ED0FA8" w:rsidP="00ED0FA8">
            <w:pPr>
              <w:suppressAutoHyphens/>
              <w:autoSpaceDE w:val="0"/>
              <w:autoSpaceDN w:val="0"/>
              <w:adjustRightInd w:val="0"/>
              <w:spacing w:before="120" w:after="120"/>
              <w:rPr>
                <w:rFonts w:ascii="Arial" w:hAnsi="Arial" w:cs="Arial"/>
                <w:i/>
                <w:sz w:val="20"/>
                <w:szCs w:val="20"/>
              </w:rPr>
            </w:pPr>
            <w:r>
              <w:rPr>
                <w:rFonts w:ascii="Arial" w:hAnsi="Arial" w:cs="Arial"/>
                <w:i/>
                <w:sz w:val="20"/>
                <w:szCs w:val="20"/>
              </w:rPr>
              <w:t>‘</w:t>
            </w:r>
            <w:r w:rsidR="006A2544" w:rsidRPr="00ED0FA8">
              <w:rPr>
                <w:rFonts w:ascii="Arial" w:hAnsi="Arial" w:cs="Arial"/>
                <w:i/>
                <w:sz w:val="20"/>
                <w:szCs w:val="20"/>
              </w:rPr>
              <w:t>This shows...</w:t>
            </w:r>
            <w:r>
              <w:rPr>
                <w:rFonts w:ascii="Arial" w:hAnsi="Arial" w:cs="Arial"/>
                <w:i/>
                <w:sz w:val="20"/>
                <w:szCs w:val="20"/>
              </w:rPr>
              <w:t>’</w:t>
            </w:r>
            <w:r w:rsidR="006A2544" w:rsidRPr="00ED0FA8">
              <w:rPr>
                <w:rFonts w:ascii="Arial" w:hAnsi="Arial" w:cs="Arial"/>
                <w:i/>
                <w:sz w:val="20"/>
                <w:szCs w:val="20"/>
              </w:rPr>
              <w:t xml:space="preserve"> </w:t>
            </w:r>
          </w:p>
          <w:p w14:paraId="7817E709" w14:textId="77777777" w:rsidR="006A2544" w:rsidRPr="00430A2C" w:rsidRDefault="006A2544" w:rsidP="00ED0FA8">
            <w:pPr>
              <w:suppressAutoHyphens/>
              <w:autoSpaceDE w:val="0"/>
              <w:autoSpaceDN w:val="0"/>
              <w:adjustRightInd w:val="0"/>
              <w:spacing w:before="120" w:after="120"/>
              <w:rPr>
                <w:rFonts w:ascii="Arial" w:hAnsi="Arial" w:cs="Arial"/>
                <w:sz w:val="20"/>
                <w:szCs w:val="20"/>
              </w:rPr>
            </w:pPr>
            <w:r w:rsidRPr="00ED0FA8">
              <w:rPr>
                <w:rFonts w:ascii="Arial" w:hAnsi="Arial" w:cs="Arial"/>
                <w:i/>
                <w:sz w:val="20"/>
                <w:szCs w:val="20"/>
              </w:rPr>
              <w:lastRenderedPageBreak/>
              <w:t>If we had a bigger sample, and more time, we would</w:t>
            </w:r>
            <w:r w:rsidRPr="00430A2C">
              <w:rPr>
                <w:rFonts w:ascii="Arial" w:hAnsi="Arial" w:cs="Arial"/>
                <w:sz w:val="20"/>
                <w:szCs w:val="20"/>
              </w:rPr>
              <w:t xml:space="preserve"> ...’</w:t>
            </w:r>
            <w:r w:rsidRPr="00430A2C" w:rsidDel="00653AFC">
              <w:rPr>
                <w:rFonts w:ascii="Arial" w:hAnsi="Arial" w:cs="Arial"/>
                <w:sz w:val="20"/>
                <w:szCs w:val="20"/>
              </w:rPr>
              <w:t xml:space="preserve"> </w:t>
            </w:r>
          </w:p>
        </w:tc>
        <w:tc>
          <w:tcPr>
            <w:tcW w:w="1304" w:type="pct"/>
          </w:tcPr>
          <w:p w14:paraId="48073809"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lastRenderedPageBreak/>
              <w:t>The example given here is books, but the area for research could come from any global topic: food, animals, languages, technological gadgets, etc.</w:t>
            </w:r>
          </w:p>
        </w:tc>
      </w:tr>
      <w:tr w:rsidR="0060019E" w:rsidRPr="00430A2C" w14:paraId="52558232" w14:textId="77777777" w:rsidTr="00E46547">
        <w:trPr>
          <w:trHeight w:val="502"/>
        </w:trPr>
        <w:tc>
          <w:tcPr>
            <w:tcW w:w="5000" w:type="pct"/>
            <w:gridSpan w:val="3"/>
          </w:tcPr>
          <w:p w14:paraId="32B7DAE6"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Independent learning (1)</w:t>
            </w:r>
          </w:p>
        </w:tc>
      </w:tr>
      <w:tr w:rsidR="006A2544" w:rsidRPr="00430A2C" w14:paraId="78771420" w14:textId="77777777" w:rsidTr="00F001DC">
        <w:trPr>
          <w:trHeight w:val="502"/>
        </w:trPr>
        <w:tc>
          <w:tcPr>
            <w:tcW w:w="703" w:type="pct"/>
          </w:tcPr>
          <w:p w14:paraId="35708D6F"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To be able to summarise texts.</w:t>
            </w:r>
          </w:p>
        </w:tc>
        <w:tc>
          <w:tcPr>
            <w:tcW w:w="2993" w:type="pct"/>
          </w:tcPr>
          <w:p w14:paraId="39EEA9ED" w14:textId="77777777" w:rsidR="006A2544" w:rsidRPr="00430A2C" w:rsidRDefault="006A2544" w:rsidP="0060019E">
            <w:pPr>
              <w:spacing w:before="120" w:after="120"/>
              <w:rPr>
                <w:rFonts w:ascii="Arial" w:eastAsia="Times New Roman" w:hAnsi="Arial" w:cs="Arial"/>
                <w:sz w:val="20"/>
                <w:szCs w:val="20"/>
                <w:lang w:val="en-US"/>
              </w:rPr>
            </w:pPr>
            <w:r w:rsidRPr="00430A2C">
              <w:rPr>
                <w:rFonts w:ascii="Arial" w:eastAsia="Times New Roman" w:hAnsi="Arial" w:cs="Arial"/>
                <w:sz w:val="20"/>
                <w:szCs w:val="20"/>
                <w:lang w:val="en-US"/>
              </w:rPr>
              <w:t>Use a short text related to a global topic. Different texts can be given to different learners.</w:t>
            </w:r>
          </w:p>
          <w:p w14:paraId="13F9B155" w14:textId="77777777" w:rsidR="006A2544" w:rsidRPr="00430A2C" w:rsidRDefault="006A2544" w:rsidP="0060019E">
            <w:pPr>
              <w:spacing w:before="120" w:after="120"/>
              <w:rPr>
                <w:rFonts w:ascii="Arial" w:eastAsia="Times New Roman" w:hAnsi="Arial" w:cs="Arial"/>
                <w:sz w:val="20"/>
                <w:szCs w:val="20"/>
                <w:lang w:val="en-US"/>
              </w:rPr>
            </w:pPr>
            <w:r w:rsidRPr="00430A2C">
              <w:rPr>
                <w:rFonts w:ascii="Arial" w:eastAsia="Times New Roman" w:hAnsi="Arial" w:cs="Arial"/>
                <w:sz w:val="20"/>
                <w:szCs w:val="20"/>
                <w:lang w:val="en-US"/>
              </w:rPr>
              <w:t>Learners read their text and are given the following instructions:</w:t>
            </w:r>
          </w:p>
          <w:p w14:paraId="6D14C140" w14:textId="77777777" w:rsidR="006A2544" w:rsidRPr="00430A2C" w:rsidRDefault="006A2544" w:rsidP="0060019E">
            <w:pPr>
              <w:pStyle w:val="ListParagraph"/>
              <w:numPr>
                <w:ilvl w:val="0"/>
                <w:numId w:val="17"/>
              </w:numPr>
              <w:spacing w:before="120" w:after="120"/>
              <w:rPr>
                <w:rFonts w:eastAsia="Times New Roman" w:cs="Arial"/>
                <w:lang w:val="en-US"/>
              </w:rPr>
            </w:pPr>
            <w:r w:rsidRPr="00430A2C">
              <w:rPr>
                <w:rFonts w:eastAsia="Times New Roman" w:cs="Arial"/>
                <w:lang w:val="en-US"/>
              </w:rPr>
              <w:t>Create a title for the passage related to the main idea.</w:t>
            </w:r>
          </w:p>
          <w:p w14:paraId="50469701" w14:textId="77777777" w:rsidR="006A2544" w:rsidRPr="00430A2C" w:rsidRDefault="006A2544" w:rsidP="0060019E">
            <w:pPr>
              <w:pStyle w:val="ListParagraph"/>
              <w:numPr>
                <w:ilvl w:val="0"/>
                <w:numId w:val="17"/>
              </w:numPr>
              <w:spacing w:before="120" w:after="120"/>
              <w:rPr>
                <w:rFonts w:eastAsia="Times New Roman" w:cs="Arial"/>
                <w:lang w:val="en-US"/>
              </w:rPr>
            </w:pPr>
            <w:r w:rsidRPr="00430A2C">
              <w:rPr>
                <w:rFonts w:eastAsia="Times New Roman" w:cs="Arial"/>
                <w:lang w:val="en-US"/>
              </w:rPr>
              <w:t>Highlight or underline key ideas in each passage.</w:t>
            </w:r>
          </w:p>
          <w:p w14:paraId="3F1BEACA" w14:textId="77777777" w:rsidR="006A2544" w:rsidRPr="00430A2C" w:rsidRDefault="006A2544" w:rsidP="0060019E">
            <w:pPr>
              <w:pStyle w:val="ListParagraph"/>
              <w:numPr>
                <w:ilvl w:val="0"/>
                <w:numId w:val="17"/>
              </w:numPr>
              <w:spacing w:before="120" w:after="120"/>
              <w:rPr>
                <w:rFonts w:eastAsia="Times New Roman" w:cs="Arial"/>
                <w:lang w:val="en-US"/>
              </w:rPr>
            </w:pPr>
            <w:r w:rsidRPr="00430A2C">
              <w:rPr>
                <w:rFonts w:eastAsia="Times New Roman" w:cs="Arial"/>
                <w:lang w:val="en-US"/>
              </w:rPr>
              <w:t>Accurately summarise the text in your own words.</w:t>
            </w:r>
          </w:p>
          <w:p w14:paraId="2D0B10AA" w14:textId="77777777" w:rsidR="006A2544" w:rsidRPr="0060019E" w:rsidRDefault="006A2544" w:rsidP="0060019E">
            <w:pPr>
              <w:pStyle w:val="ListParagraph"/>
              <w:numPr>
                <w:ilvl w:val="0"/>
                <w:numId w:val="17"/>
              </w:numPr>
              <w:spacing w:before="120" w:after="120"/>
              <w:rPr>
                <w:rFonts w:eastAsia="Times New Roman" w:cs="Arial"/>
                <w:lang w:val="en-US"/>
              </w:rPr>
            </w:pPr>
            <w:r w:rsidRPr="0060019E">
              <w:rPr>
                <w:rFonts w:eastAsia="Times New Roman" w:cs="Arial"/>
                <w:lang w:val="en-US"/>
              </w:rPr>
              <w:t>Your summary must describe all key ideas from the text.</w:t>
            </w:r>
          </w:p>
          <w:p w14:paraId="1C8B15F6" w14:textId="77777777" w:rsidR="006A2544" w:rsidRPr="0060019E" w:rsidRDefault="006A2544" w:rsidP="0060019E">
            <w:pPr>
              <w:pStyle w:val="ListParagraph"/>
              <w:numPr>
                <w:ilvl w:val="0"/>
                <w:numId w:val="17"/>
              </w:numPr>
              <w:spacing w:before="120" w:after="120"/>
              <w:rPr>
                <w:rFonts w:eastAsia="Times New Roman" w:cs="Arial"/>
                <w:lang w:val="en-US"/>
              </w:rPr>
            </w:pPr>
            <w:r w:rsidRPr="0060019E">
              <w:rPr>
                <w:rFonts w:eastAsia="Times New Roman" w:cs="Arial"/>
                <w:lang w:val="en-US"/>
              </w:rPr>
              <w:t xml:space="preserve">Do </w:t>
            </w:r>
            <w:r w:rsidRPr="0060019E">
              <w:rPr>
                <w:rFonts w:eastAsia="Times New Roman" w:cs="Arial"/>
                <w:b/>
                <w:lang w:val="en-US"/>
              </w:rPr>
              <w:t>not</w:t>
            </w:r>
            <w:r w:rsidRPr="0060019E">
              <w:rPr>
                <w:rFonts w:eastAsia="Times New Roman" w:cs="Arial"/>
                <w:lang w:val="en-US"/>
              </w:rPr>
              <w:t xml:space="preserve"> include opinions or personal information in your summary.</w:t>
            </w:r>
          </w:p>
          <w:p w14:paraId="1ED64DCB" w14:textId="77777777" w:rsidR="006A2544" w:rsidRPr="00430A2C" w:rsidRDefault="006A2544" w:rsidP="0060019E">
            <w:pPr>
              <w:spacing w:before="120" w:after="120"/>
              <w:rPr>
                <w:rFonts w:ascii="Arial" w:eastAsia="Times New Roman" w:hAnsi="Arial" w:cs="Arial"/>
                <w:sz w:val="20"/>
                <w:szCs w:val="20"/>
                <w:lang w:val="en-US"/>
              </w:rPr>
            </w:pPr>
            <w:r w:rsidRPr="00430A2C">
              <w:rPr>
                <w:rFonts w:ascii="Arial" w:eastAsia="Times New Roman" w:hAnsi="Arial" w:cs="Arial"/>
                <w:sz w:val="20"/>
                <w:szCs w:val="20"/>
                <w:lang w:val="en-US"/>
              </w:rPr>
              <w:t>When learners have self-assessed against the checklist (below), they can swap their text and summary with a partner for their partner to peer assess.</w:t>
            </w:r>
          </w:p>
          <w:p w14:paraId="1E732CE8" w14:textId="77777777" w:rsidR="006A2544" w:rsidRPr="00430A2C" w:rsidRDefault="006A2544" w:rsidP="0060019E">
            <w:pPr>
              <w:spacing w:before="120" w:after="120"/>
              <w:rPr>
                <w:rFonts w:ascii="Arial" w:hAnsi="Arial" w:cs="Arial"/>
                <w:sz w:val="20"/>
                <w:szCs w:val="20"/>
              </w:rPr>
            </w:pPr>
            <w:r w:rsidRPr="00431180">
              <w:rPr>
                <w:rFonts w:ascii="Arial Bold" w:eastAsia="Times New Roman" w:hAnsi="Arial Bold" w:cs="Arial"/>
                <w:b/>
                <w:sz w:val="20"/>
                <w:szCs w:val="20"/>
                <w:lang w:val="en-US"/>
              </w:rPr>
              <w:t>(F)</w:t>
            </w:r>
            <w:r w:rsidRPr="00430A2C">
              <w:rPr>
                <w:rFonts w:ascii="Arial" w:eastAsia="Times New Roman" w:hAnsi="Arial" w:cs="Arial"/>
                <w:sz w:val="20"/>
                <w:szCs w:val="20"/>
                <w:lang w:val="en-US"/>
              </w:rPr>
              <w:t xml:space="preserve"> </w:t>
            </w:r>
            <w:r w:rsidRPr="00430A2C">
              <w:rPr>
                <w:rFonts w:ascii="Arial" w:hAnsi="Arial" w:cs="Arial"/>
                <w:sz w:val="20"/>
                <w:szCs w:val="20"/>
              </w:rPr>
              <w:t>Self-assessment using a checklist of the five points:</w:t>
            </w:r>
          </w:p>
          <w:p w14:paraId="438E70AF" w14:textId="77777777" w:rsidR="006A2544" w:rsidRPr="00430A2C" w:rsidRDefault="006A2544" w:rsidP="0060019E">
            <w:pPr>
              <w:pStyle w:val="ListParagraph"/>
              <w:numPr>
                <w:ilvl w:val="0"/>
                <w:numId w:val="18"/>
              </w:numPr>
              <w:spacing w:before="120" w:after="120"/>
              <w:rPr>
                <w:rFonts w:cs="Arial"/>
              </w:rPr>
            </w:pPr>
            <w:r w:rsidRPr="00430A2C">
              <w:rPr>
                <w:rFonts w:cs="Arial"/>
              </w:rPr>
              <w:t>Is the title relevant to the main idea of the text?</w:t>
            </w:r>
          </w:p>
          <w:p w14:paraId="4A85D073" w14:textId="77777777" w:rsidR="006A2544" w:rsidRPr="00430A2C" w:rsidRDefault="006A2544" w:rsidP="0060019E">
            <w:pPr>
              <w:pStyle w:val="ListParagraph"/>
              <w:numPr>
                <w:ilvl w:val="0"/>
                <w:numId w:val="18"/>
              </w:numPr>
              <w:spacing w:before="120" w:after="120"/>
              <w:rPr>
                <w:rFonts w:cs="Arial"/>
              </w:rPr>
            </w:pPr>
            <w:r w:rsidRPr="00430A2C">
              <w:rPr>
                <w:rFonts w:cs="Arial"/>
              </w:rPr>
              <w:t xml:space="preserve">Have I described all the key ideas? </w:t>
            </w:r>
          </w:p>
          <w:p w14:paraId="0A9AB4AE" w14:textId="77777777" w:rsidR="006A2544" w:rsidRPr="00430A2C" w:rsidRDefault="006A2544" w:rsidP="0060019E">
            <w:pPr>
              <w:pStyle w:val="ListParagraph"/>
              <w:numPr>
                <w:ilvl w:val="0"/>
                <w:numId w:val="18"/>
              </w:numPr>
              <w:spacing w:before="120" w:after="120"/>
              <w:rPr>
                <w:rFonts w:cs="Arial"/>
              </w:rPr>
            </w:pPr>
            <w:r w:rsidRPr="00430A2C">
              <w:rPr>
                <w:rFonts w:cs="Arial"/>
              </w:rPr>
              <w:t>Is the summary in my own words?</w:t>
            </w:r>
          </w:p>
          <w:p w14:paraId="6C123613" w14:textId="77777777" w:rsidR="006A2544" w:rsidRPr="00430A2C" w:rsidRDefault="006A2544" w:rsidP="0060019E">
            <w:pPr>
              <w:pStyle w:val="ListParagraph"/>
              <w:numPr>
                <w:ilvl w:val="0"/>
                <w:numId w:val="18"/>
              </w:numPr>
              <w:spacing w:before="120" w:after="120"/>
              <w:rPr>
                <w:rFonts w:cs="Arial"/>
              </w:rPr>
            </w:pPr>
            <w:r w:rsidRPr="00430A2C">
              <w:rPr>
                <w:rFonts w:cs="Arial"/>
              </w:rPr>
              <w:t>Is my summary accurate?</w:t>
            </w:r>
          </w:p>
          <w:p w14:paraId="11B15FF4" w14:textId="77777777" w:rsidR="006A2544" w:rsidRPr="00430A2C" w:rsidRDefault="006A2544" w:rsidP="0060019E">
            <w:pPr>
              <w:pStyle w:val="ListParagraph"/>
              <w:numPr>
                <w:ilvl w:val="0"/>
                <w:numId w:val="18"/>
              </w:numPr>
              <w:spacing w:before="120" w:after="120"/>
              <w:rPr>
                <w:rFonts w:cs="Arial"/>
              </w:rPr>
            </w:pPr>
            <w:r w:rsidRPr="00430A2C">
              <w:rPr>
                <w:rFonts w:cs="Arial"/>
              </w:rPr>
              <w:t>Have I included opinions or personal information?</w:t>
            </w:r>
          </w:p>
        </w:tc>
        <w:tc>
          <w:tcPr>
            <w:tcW w:w="1304" w:type="pct"/>
          </w:tcPr>
          <w:p w14:paraId="5CBAE097"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Texts from global topics to use for summaries</w:t>
            </w:r>
            <w:r w:rsidR="00C05A1A">
              <w:rPr>
                <w:rFonts w:ascii="Arial" w:hAnsi="Arial" w:cs="Arial"/>
                <w:sz w:val="20"/>
                <w:szCs w:val="20"/>
              </w:rPr>
              <w:t>.</w:t>
            </w:r>
          </w:p>
          <w:p w14:paraId="0846EF9A" w14:textId="77777777" w:rsidR="006A2544" w:rsidRPr="00430A2C" w:rsidRDefault="006A2544" w:rsidP="006A2544">
            <w:pPr>
              <w:spacing w:before="120" w:after="120"/>
              <w:rPr>
                <w:rFonts w:ascii="Arial" w:hAnsi="Arial" w:cs="Arial"/>
                <w:sz w:val="20"/>
                <w:szCs w:val="20"/>
              </w:rPr>
            </w:pPr>
            <w:r>
              <w:rPr>
                <w:rFonts w:ascii="Arial" w:hAnsi="Arial" w:cs="Arial"/>
                <w:sz w:val="20"/>
                <w:szCs w:val="20"/>
              </w:rPr>
              <w:t xml:space="preserve">See </w:t>
            </w:r>
            <w:r w:rsidRPr="000E1B7F">
              <w:rPr>
                <w:rFonts w:ascii="Arial" w:hAnsi="Arial" w:cs="Arial"/>
                <w:i/>
                <w:sz w:val="20"/>
                <w:szCs w:val="20"/>
              </w:rPr>
              <w:t>Suggested website resource list</w:t>
            </w:r>
            <w:r>
              <w:rPr>
                <w:rFonts w:ascii="Arial" w:hAnsi="Arial" w:cs="Arial"/>
                <w:sz w:val="20"/>
                <w:szCs w:val="20"/>
              </w:rPr>
              <w:t xml:space="preserve"> on the School Support Hub at </w:t>
            </w:r>
            <w:hyperlink r:id="rId32" w:history="1">
              <w:r w:rsidRPr="000E1B7F">
                <w:rPr>
                  <w:rStyle w:val="WebLink"/>
                </w:rPr>
                <w:t>www.cambridgeinternational.org/support</w:t>
              </w:r>
            </w:hyperlink>
            <w:r w:rsidRPr="000E1B7F">
              <w:rPr>
                <w:rStyle w:val="WebLink"/>
              </w:rPr>
              <w:t xml:space="preserve"> .</w:t>
            </w:r>
          </w:p>
          <w:p w14:paraId="2462AC42" w14:textId="77777777" w:rsidR="006A2544" w:rsidRPr="00430A2C" w:rsidRDefault="006A2544" w:rsidP="0060019E">
            <w:pPr>
              <w:spacing w:before="120" w:after="120"/>
              <w:rPr>
                <w:rFonts w:ascii="Arial" w:hAnsi="Arial" w:cs="Arial"/>
                <w:sz w:val="20"/>
                <w:szCs w:val="20"/>
              </w:rPr>
            </w:pPr>
            <w:r>
              <w:rPr>
                <w:rFonts w:ascii="Arial" w:hAnsi="Arial" w:cs="Arial"/>
                <w:sz w:val="20"/>
                <w:szCs w:val="20"/>
              </w:rPr>
              <w:t>You</w:t>
            </w:r>
            <w:r w:rsidRPr="00430A2C">
              <w:rPr>
                <w:rFonts w:ascii="Arial" w:hAnsi="Arial" w:cs="Arial"/>
                <w:sz w:val="20"/>
                <w:szCs w:val="20"/>
              </w:rPr>
              <w:t xml:space="preserve"> can differentiate the texts given, according to level of language and ideas, and ask learners with similar-level texts to peer assess each other’s summary.</w:t>
            </w:r>
          </w:p>
        </w:tc>
      </w:tr>
      <w:tr w:rsidR="0060019E" w:rsidRPr="00430A2C" w14:paraId="7CB5300A" w14:textId="77777777" w:rsidTr="00E46547">
        <w:trPr>
          <w:trHeight w:val="502"/>
        </w:trPr>
        <w:tc>
          <w:tcPr>
            <w:tcW w:w="5000" w:type="pct"/>
            <w:gridSpan w:val="3"/>
          </w:tcPr>
          <w:p w14:paraId="0B4BF9A7"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Goal setting (1)</w:t>
            </w:r>
          </w:p>
        </w:tc>
      </w:tr>
      <w:tr w:rsidR="006A2544" w:rsidRPr="00430A2C" w14:paraId="5C466373" w14:textId="77777777" w:rsidTr="00F001DC">
        <w:trPr>
          <w:trHeight w:val="502"/>
        </w:trPr>
        <w:tc>
          <w:tcPr>
            <w:tcW w:w="703" w:type="pct"/>
          </w:tcPr>
          <w:p w14:paraId="4E00EE90"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To be able to set effective and achievable goals</w:t>
            </w:r>
          </w:p>
        </w:tc>
        <w:tc>
          <w:tcPr>
            <w:tcW w:w="2993" w:type="pct"/>
          </w:tcPr>
          <w:p w14:paraId="14CCD8C4"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As learners to think about a project or process they want to complete (it could be related to a global perspective topic or otherwise). Get them to write down the goal of the project or process first, then ask them to write down what they think would be the short-term goals that will help them achieve the long-term goal.</w:t>
            </w:r>
          </w:p>
          <w:p w14:paraId="11A49180"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A good way to help learners visualise and layout this is to ask them to draw a stairway with landings that correspond with the short-term goals. The top of the stairway is the long-term goal. Steps could even be used to represent more processes and information within each short-term goal.</w:t>
            </w:r>
          </w:p>
          <w:p w14:paraId="716E9B1D"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Asking the learners to share their ‘stairways’ with each other for discussion and revision is a good way of adding focus to this activity and helping to ensure positive outcomes.</w:t>
            </w:r>
          </w:p>
        </w:tc>
        <w:tc>
          <w:tcPr>
            <w:tcW w:w="1304" w:type="pct"/>
          </w:tcPr>
          <w:p w14:paraId="3B41898B"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Achieving the long-term goal requires the learner to determine and achieve short-term goals. Breaking down a project or process into the short-term goals should help the learner plan and manage their project effectively</w:t>
            </w:r>
          </w:p>
        </w:tc>
      </w:tr>
      <w:tr w:rsidR="0060019E" w:rsidRPr="00430A2C" w14:paraId="3525E894" w14:textId="77777777" w:rsidTr="00E46547">
        <w:trPr>
          <w:trHeight w:val="502"/>
        </w:trPr>
        <w:tc>
          <w:tcPr>
            <w:tcW w:w="5000" w:type="pct"/>
            <w:gridSpan w:val="3"/>
          </w:tcPr>
          <w:p w14:paraId="13621756"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Pr>
                <w:rFonts w:ascii="Arial" w:hAnsi="Arial" w:cs="Arial"/>
                <w:b/>
                <w:color w:val="EA5B0C"/>
                <w:sz w:val="20"/>
                <w:szCs w:val="20"/>
              </w:rPr>
              <w:t xml:space="preserve"> Brainstorming / </w:t>
            </w:r>
            <w:r w:rsidR="00A0452F">
              <w:rPr>
                <w:rFonts w:ascii="Arial" w:hAnsi="Arial" w:cs="Arial"/>
                <w:b/>
                <w:color w:val="EA5B0C"/>
                <w:sz w:val="20"/>
                <w:szCs w:val="20"/>
              </w:rPr>
              <w:t>t</w:t>
            </w:r>
            <w:r>
              <w:rPr>
                <w:rFonts w:ascii="Arial" w:hAnsi="Arial" w:cs="Arial"/>
                <w:b/>
                <w:color w:val="EA5B0C"/>
                <w:sz w:val="20"/>
                <w:szCs w:val="20"/>
              </w:rPr>
              <w:t>hought showers (1)</w:t>
            </w:r>
          </w:p>
        </w:tc>
      </w:tr>
      <w:tr w:rsidR="006A2544" w:rsidRPr="00430A2C" w14:paraId="7D5EE832" w14:textId="77777777" w:rsidTr="00F001DC">
        <w:trPr>
          <w:trHeight w:val="502"/>
        </w:trPr>
        <w:tc>
          <w:tcPr>
            <w:tcW w:w="703" w:type="pct"/>
          </w:tcPr>
          <w:p w14:paraId="0A58414C"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To support the development of large numbers of ideas</w:t>
            </w:r>
          </w:p>
        </w:tc>
        <w:tc>
          <w:tcPr>
            <w:tcW w:w="2993" w:type="pct"/>
          </w:tcPr>
          <w:p w14:paraId="76CDB7AE"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Present learners with a simple item such as a paperclip, paper or plastic cup, piece of paper etc.</w:t>
            </w:r>
          </w:p>
          <w:p w14:paraId="4D0C7B75"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Give the learners a minute to write down ideas about how the item could be used in a different way than for what it was originally designed.</w:t>
            </w:r>
          </w:p>
          <w:p w14:paraId="72E90B0C"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When the minute is up the learners read out an idea one by one, going around and around the class until all ideas have been read out (and duplicates eliminated). A prize could be handed out to the most original or novel idea.</w:t>
            </w:r>
          </w:p>
          <w:p w14:paraId="7159B980"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This could be an activity that is used each time the class meets.</w:t>
            </w:r>
          </w:p>
        </w:tc>
        <w:tc>
          <w:tcPr>
            <w:tcW w:w="1304" w:type="pct"/>
          </w:tcPr>
          <w:p w14:paraId="1A2E644E" w14:textId="77777777" w:rsidR="006A2544" w:rsidRPr="00430A2C" w:rsidRDefault="006A2544" w:rsidP="0060019E">
            <w:pPr>
              <w:spacing w:before="120" w:after="120"/>
              <w:rPr>
                <w:rFonts w:ascii="Arial" w:hAnsi="Arial" w:cs="Arial"/>
                <w:sz w:val="20"/>
                <w:szCs w:val="20"/>
              </w:rPr>
            </w:pPr>
            <w:r w:rsidRPr="00430A2C">
              <w:rPr>
                <w:rFonts w:ascii="Arial" w:hAnsi="Arial" w:cs="Arial"/>
                <w:sz w:val="20"/>
                <w:szCs w:val="20"/>
              </w:rPr>
              <w:t>Creativity idea generation can also be improved through practice. Regular use of brainstorming/thought showers tends to result in improving output from learners over time. Think of it partly as a state of mind, but also like training an athlete, if learners are asked to conduct creative tasks regularly, they will tend to reflect this in their behaviour, but training the creative mind also helps the learner make their creative output more efficient.</w:t>
            </w:r>
          </w:p>
          <w:p w14:paraId="00CAC11B" w14:textId="77777777" w:rsidR="006A2544" w:rsidRPr="00430A2C" w:rsidRDefault="006A2544" w:rsidP="00ED0FA8">
            <w:pPr>
              <w:spacing w:before="120" w:after="120"/>
              <w:rPr>
                <w:rFonts w:ascii="Arial" w:hAnsi="Arial" w:cs="Arial"/>
                <w:sz w:val="20"/>
                <w:szCs w:val="20"/>
              </w:rPr>
            </w:pPr>
            <w:r w:rsidRPr="00430A2C">
              <w:rPr>
                <w:rFonts w:ascii="Arial" w:hAnsi="Arial" w:cs="Arial"/>
                <w:sz w:val="20"/>
                <w:szCs w:val="20"/>
              </w:rPr>
              <w:t xml:space="preserve">If you want to know more about the theory of creativity you should look up the work of </w:t>
            </w:r>
            <w:r w:rsidRPr="00974C87">
              <w:rPr>
                <w:rFonts w:ascii="Arial" w:hAnsi="Arial" w:cs="Arial"/>
                <w:i/>
                <w:sz w:val="20"/>
                <w:szCs w:val="20"/>
              </w:rPr>
              <w:t>Theresa Amabile</w:t>
            </w:r>
            <w:r w:rsidRPr="00430A2C">
              <w:rPr>
                <w:rFonts w:ascii="Arial" w:hAnsi="Arial" w:cs="Arial"/>
                <w:sz w:val="20"/>
                <w:szCs w:val="20"/>
              </w:rPr>
              <w:t xml:space="preserve"> as a leading academic thinker in the area.</w:t>
            </w:r>
          </w:p>
        </w:tc>
      </w:tr>
    </w:tbl>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14601"/>
      </w:tblGrid>
      <w:tr w:rsidR="008772B9" w:rsidRPr="004A4E17" w14:paraId="1324376C" w14:textId="77777777" w:rsidTr="008772B9">
        <w:trPr>
          <w:trHeight w:hRule="exact" w:val="440"/>
          <w:tblHeader/>
        </w:trPr>
        <w:tc>
          <w:tcPr>
            <w:tcW w:w="14601" w:type="dxa"/>
            <w:shd w:val="clear" w:color="auto" w:fill="EA5B0C"/>
            <w:tcMar>
              <w:top w:w="113" w:type="dxa"/>
              <w:bottom w:w="113" w:type="dxa"/>
            </w:tcMar>
            <w:vAlign w:val="center"/>
          </w:tcPr>
          <w:p w14:paraId="3CFEB9A1" w14:textId="77777777" w:rsidR="008772B9" w:rsidRPr="00FB2E1E" w:rsidRDefault="008772B9" w:rsidP="008772B9">
            <w:pPr>
              <w:rPr>
                <w:rFonts w:ascii="Arial" w:hAnsi="Arial" w:cs="Arial"/>
                <w:b/>
                <w:color w:val="FFFFFF"/>
                <w:sz w:val="20"/>
                <w:szCs w:val="20"/>
              </w:rPr>
            </w:pPr>
            <w:r w:rsidRPr="00FB2E1E">
              <w:rPr>
                <w:rFonts w:ascii="Arial" w:hAnsi="Arial" w:cs="Arial"/>
                <w:b/>
                <w:color w:val="FFFFFF"/>
                <w:sz w:val="20"/>
                <w:szCs w:val="20"/>
              </w:rPr>
              <w:t>Past and specimen papers</w:t>
            </w:r>
          </w:p>
        </w:tc>
      </w:tr>
      <w:tr w:rsidR="008772B9" w:rsidRPr="004A4E17" w14:paraId="0D8F6606" w14:textId="77777777" w:rsidTr="008772B9">
        <w:tblPrEx>
          <w:tblCellMar>
            <w:top w:w="0" w:type="dxa"/>
            <w:bottom w:w="0" w:type="dxa"/>
          </w:tblCellMar>
        </w:tblPrEx>
        <w:tc>
          <w:tcPr>
            <w:tcW w:w="14601" w:type="dxa"/>
            <w:tcMar>
              <w:top w:w="113" w:type="dxa"/>
              <w:bottom w:w="113" w:type="dxa"/>
            </w:tcMar>
          </w:tcPr>
          <w:p w14:paraId="6F6EED38" w14:textId="77777777" w:rsidR="008772B9" w:rsidRPr="004E2FD6" w:rsidRDefault="008772B9" w:rsidP="008772B9">
            <w:pPr>
              <w:pStyle w:val="BodyText"/>
              <w:rPr>
                <w:i/>
              </w:rPr>
            </w:pPr>
            <w:r>
              <w:rPr>
                <w:lang w:eastAsia="en-GB"/>
              </w:rPr>
              <w:t xml:space="preserve">Past/specimen papers and mark schemes are available to download at </w:t>
            </w:r>
            <w:hyperlink r:id="rId33" w:history="1">
              <w:r w:rsidRPr="00C8122F">
                <w:rPr>
                  <w:rStyle w:val="WebLink"/>
                </w:rPr>
                <w:t>www.cambridgeinternational.org/support</w:t>
              </w:r>
            </w:hyperlink>
            <w:r w:rsidRPr="00C8122F">
              <w:rPr>
                <w:rStyle w:val="BodyChar"/>
              </w:rPr>
              <w:t xml:space="preserve"> </w:t>
            </w:r>
            <w:r w:rsidRPr="00C8122F">
              <w:rPr>
                <w:rStyle w:val="Bold"/>
              </w:rPr>
              <w:t>(F)</w:t>
            </w:r>
          </w:p>
        </w:tc>
      </w:tr>
    </w:tbl>
    <w:p w14:paraId="10477A00" w14:textId="77777777" w:rsidR="00C92F05" w:rsidRDefault="00C92F05" w:rsidP="00C92F05">
      <w:pPr>
        <w:rPr>
          <w:rFonts w:ascii="Arial" w:hAnsi="Arial"/>
          <w:bCs/>
          <w:sz w:val="20"/>
          <w:szCs w:val="20"/>
        </w:rPr>
      </w:pPr>
    </w:p>
    <w:p w14:paraId="2120198F" w14:textId="77777777" w:rsidR="004E2FD6" w:rsidRPr="004A4E17" w:rsidRDefault="004E2FD6" w:rsidP="00C92F05">
      <w:pPr>
        <w:rPr>
          <w:rFonts w:ascii="Arial" w:hAnsi="Arial"/>
          <w:bCs/>
          <w:sz w:val="20"/>
          <w:szCs w:val="20"/>
        </w:rPr>
        <w:sectPr w:rsidR="004E2FD6" w:rsidRPr="004A4E17" w:rsidSect="00C25E32">
          <w:pgSz w:w="16840" w:h="11900" w:orient="landscape" w:code="9"/>
          <w:pgMar w:top="1134" w:right="1134" w:bottom="1134" w:left="1134" w:header="567" w:footer="567" w:gutter="0"/>
          <w:cols w:space="708"/>
          <w:docGrid w:linePitch="326"/>
        </w:sectPr>
      </w:pPr>
    </w:p>
    <w:p w14:paraId="67814855" w14:textId="77777777" w:rsidR="00C25E32" w:rsidRPr="00C25E32" w:rsidRDefault="00C25E32" w:rsidP="00C25E32">
      <w:pPr>
        <w:pBdr>
          <w:top w:val="single" w:sz="8" w:space="8" w:color="EA5B0C"/>
          <w:bottom w:val="single" w:sz="8" w:space="8" w:color="EA5B0C"/>
        </w:pBdr>
        <w:spacing w:before="120" w:after="120"/>
        <w:outlineLvl w:val="0"/>
        <w:rPr>
          <w:rFonts w:ascii="Arial" w:hAnsi="Arial"/>
          <w:bCs/>
          <w:color w:val="EA5B0C"/>
          <w:sz w:val="28"/>
          <w:szCs w:val="28"/>
        </w:rPr>
      </w:pPr>
      <w:bookmarkStart w:id="10" w:name="_Toc55916854"/>
      <w:r>
        <w:rPr>
          <w:rFonts w:ascii="Arial" w:hAnsi="Arial"/>
          <w:bCs/>
          <w:color w:val="EA5B0C"/>
          <w:sz w:val="28"/>
          <w:szCs w:val="28"/>
        </w:rPr>
        <w:lastRenderedPageBreak/>
        <w:t>Year 1 – Developing skills for the Written Examination</w:t>
      </w:r>
      <w:bookmarkEnd w:id="10"/>
    </w:p>
    <w:tbl>
      <w:tblPr>
        <w:tblStyle w:val="TableGrid"/>
        <w:tblW w:w="5096" w:type="pct"/>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2367"/>
        <w:gridCol w:w="8470"/>
        <w:gridCol w:w="3796"/>
        <w:gridCol w:w="209"/>
      </w:tblGrid>
      <w:tr w:rsidR="006A2544" w:rsidRPr="00CD369B" w14:paraId="0A00A9E1" w14:textId="77777777" w:rsidTr="001A4F8D">
        <w:trPr>
          <w:gridAfter w:val="1"/>
          <w:wAfter w:w="83" w:type="pct"/>
          <w:tblHeader/>
        </w:trPr>
        <w:tc>
          <w:tcPr>
            <w:tcW w:w="810" w:type="pct"/>
            <w:shd w:val="clear" w:color="auto" w:fill="EA5B0C"/>
          </w:tcPr>
          <w:p w14:paraId="65C0C65C" w14:textId="77777777" w:rsidR="006A2544" w:rsidRPr="00CD369B" w:rsidRDefault="006A2544" w:rsidP="00BA682D">
            <w:pPr>
              <w:spacing w:before="120" w:after="120"/>
              <w:rPr>
                <w:rFonts w:ascii="Arial" w:hAnsi="Arial" w:cs="Arial"/>
                <w:b/>
                <w:color w:val="FFFFFF" w:themeColor="background1"/>
                <w:sz w:val="20"/>
                <w:szCs w:val="20"/>
              </w:rPr>
            </w:pPr>
            <w:r>
              <w:rPr>
                <w:rFonts w:ascii="Arial" w:hAnsi="Arial" w:cs="Arial"/>
                <w:b/>
                <w:color w:val="FFFFFF" w:themeColor="background1"/>
                <w:sz w:val="20"/>
                <w:szCs w:val="20"/>
              </w:rPr>
              <w:t>Aim of a</w:t>
            </w:r>
            <w:r w:rsidRPr="00CD369B">
              <w:rPr>
                <w:rFonts w:ascii="Arial" w:hAnsi="Arial" w:cs="Arial"/>
                <w:b/>
                <w:color w:val="FFFFFF" w:themeColor="background1"/>
                <w:sz w:val="20"/>
                <w:szCs w:val="20"/>
              </w:rPr>
              <w:t>ctivity</w:t>
            </w:r>
          </w:p>
        </w:tc>
        <w:tc>
          <w:tcPr>
            <w:tcW w:w="2866" w:type="pct"/>
            <w:shd w:val="clear" w:color="auto" w:fill="EA5B0C"/>
          </w:tcPr>
          <w:p w14:paraId="2F869D53" w14:textId="77777777" w:rsidR="006A2544" w:rsidRPr="00CD369B" w:rsidRDefault="006A2544" w:rsidP="00BA682D">
            <w:pPr>
              <w:spacing w:before="120" w:after="120"/>
              <w:rPr>
                <w:rFonts w:ascii="Arial" w:hAnsi="Arial" w:cs="Arial"/>
                <w:b/>
                <w:color w:val="FFFFFF" w:themeColor="background1"/>
                <w:sz w:val="20"/>
                <w:szCs w:val="20"/>
              </w:rPr>
            </w:pPr>
            <w:r w:rsidRPr="00CD369B">
              <w:rPr>
                <w:rFonts w:ascii="Arial" w:hAnsi="Arial" w:cs="Arial"/>
                <w:b/>
                <w:color w:val="FFFFFF" w:themeColor="background1"/>
                <w:sz w:val="20"/>
                <w:szCs w:val="20"/>
              </w:rPr>
              <w:t>Teaching and learning activities</w:t>
            </w:r>
          </w:p>
        </w:tc>
        <w:tc>
          <w:tcPr>
            <w:tcW w:w="1241" w:type="pct"/>
            <w:shd w:val="clear" w:color="auto" w:fill="EA5B0C"/>
          </w:tcPr>
          <w:p w14:paraId="5A4E5430" w14:textId="77777777" w:rsidR="006A2544" w:rsidRPr="00CD369B" w:rsidRDefault="006A2544" w:rsidP="00BA682D">
            <w:pPr>
              <w:spacing w:before="120" w:after="120"/>
              <w:rPr>
                <w:rFonts w:ascii="Arial" w:hAnsi="Arial" w:cs="Arial"/>
                <w:color w:val="FFFFFF" w:themeColor="background1"/>
                <w:sz w:val="20"/>
                <w:szCs w:val="20"/>
              </w:rPr>
            </w:pPr>
            <w:r w:rsidRPr="00CD369B">
              <w:rPr>
                <w:rFonts w:ascii="Arial" w:hAnsi="Arial" w:cs="Arial"/>
                <w:b/>
                <w:color w:val="FFFFFF" w:themeColor="background1"/>
                <w:sz w:val="20"/>
                <w:szCs w:val="20"/>
              </w:rPr>
              <w:t>Notes</w:t>
            </w:r>
          </w:p>
        </w:tc>
      </w:tr>
      <w:tr w:rsidR="0060019E" w:rsidRPr="00430A2C" w14:paraId="4EAA4DCE" w14:textId="77777777" w:rsidTr="001A4F8D">
        <w:trPr>
          <w:gridAfter w:val="1"/>
          <w:wAfter w:w="83" w:type="pct"/>
          <w:trHeight w:val="502"/>
        </w:trPr>
        <w:tc>
          <w:tcPr>
            <w:tcW w:w="4917" w:type="pct"/>
            <w:gridSpan w:val="3"/>
          </w:tcPr>
          <w:p w14:paraId="5681DA8E"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t>Skills focus:</w:t>
            </w:r>
            <w:r w:rsidR="00BA682D">
              <w:rPr>
                <w:rFonts w:ascii="Arial" w:hAnsi="Arial" w:cs="Arial"/>
                <w:b/>
                <w:color w:val="EA5B0C"/>
                <w:sz w:val="20"/>
                <w:szCs w:val="20"/>
              </w:rPr>
              <w:t xml:space="preserve"> Critical thinking – Claims (1)</w:t>
            </w:r>
          </w:p>
        </w:tc>
      </w:tr>
      <w:tr w:rsidR="006A2544" w:rsidRPr="00CD369B" w14:paraId="492DA42C" w14:textId="77777777" w:rsidTr="001A4F8D">
        <w:trPr>
          <w:gridAfter w:val="1"/>
          <w:wAfter w:w="83" w:type="pct"/>
          <w:trHeight w:val="502"/>
        </w:trPr>
        <w:tc>
          <w:tcPr>
            <w:tcW w:w="810" w:type="pct"/>
          </w:tcPr>
          <w:p w14:paraId="7677B7F7" w14:textId="77777777" w:rsidR="006A2544" w:rsidRPr="00CD369B" w:rsidRDefault="006A2544" w:rsidP="00BA682D">
            <w:pPr>
              <w:spacing w:before="120" w:after="120"/>
              <w:rPr>
                <w:rFonts w:ascii="Arial" w:hAnsi="Arial" w:cs="Arial"/>
                <w:sz w:val="20"/>
                <w:szCs w:val="20"/>
              </w:rPr>
            </w:pPr>
            <w:r w:rsidRPr="00CD369B">
              <w:rPr>
                <w:rFonts w:ascii="Arial" w:hAnsi="Arial" w:cs="Arial"/>
                <w:sz w:val="20"/>
                <w:szCs w:val="20"/>
              </w:rPr>
              <w:t>To be able to identify author’s position and evaluate claims.</w:t>
            </w:r>
          </w:p>
        </w:tc>
        <w:tc>
          <w:tcPr>
            <w:tcW w:w="2866" w:type="pct"/>
          </w:tcPr>
          <w:p w14:paraId="69D980A7" w14:textId="77777777" w:rsidR="006A2544" w:rsidRPr="00CD369B" w:rsidRDefault="006A2544" w:rsidP="00BA682D">
            <w:pPr>
              <w:spacing w:before="120" w:after="120"/>
              <w:rPr>
                <w:rFonts w:ascii="Arial" w:hAnsi="Arial" w:cs="Arial"/>
                <w:sz w:val="20"/>
                <w:szCs w:val="20"/>
              </w:rPr>
            </w:pPr>
            <w:r w:rsidRPr="00CD369B">
              <w:rPr>
                <w:rFonts w:ascii="Arial" w:hAnsi="Arial" w:cs="Arial"/>
                <w:sz w:val="20"/>
                <w:szCs w:val="20"/>
              </w:rPr>
              <w:t>Give each small group of learners a short text that contains the author’s position and some claims, and a table to complete. For example, give learners the following text from the ‘Education for all’ topic:</w:t>
            </w:r>
          </w:p>
          <w:p w14:paraId="582985AC" w14:textId="77777777" w:rsidR="006A2544" w:rsidRPr="00CD369B" w:rsidRDefault="006A2544" w:rsidP="00BA682D">
            <w:pPr>
              <w:spacing w:before="120" w:after="120" w:line="259" w:lineRule="auto"/>
              <w:ind w:left="360"/>
              <w:rPr>
                <w:rStyle w:val="apple-converted-space"/>
                <w:rFonts w:ascii="Arial" w:hAnsi="Arial" w:cs="Arial"/>
                <w:sz w:val="20"/>
                <w:szCs w:val="20"/>
              </w:rPr>
            </w:pPr>
            <w:r w:rsidRPr="00CD369B">
              <w:rPr>
                <w:rFonts w:ascii="Arial" w:hAnsi="Arial" w:cs="Arial"/>
                <w:i/>
                <w:sz w:val="20"/>
                <w:szCs w:val="20"/>
              </w:rPr>
              <w:t>‘</w:t>
            </w:r>
            <w:r w:rsidRPr="00CD369B">
              <w:rPr>
                <w:rFonts w:ascii="Arial" w:hAnsi="Arial" w:cs="Arial"/>
                <w:i/>
                <w:color w:val="000000"/>
                <w:sz w:val="20"/>
                <w:szCs w:val="20"/>
              </w:rPr>
              <w:t>I think the Head’s decision to introduce a school uniform will hurt students more than help them. Even though school officials and parents argue that uniforms will help us focus more on our studies, this may not actually be the case. In a survey I did of one hundred students from all four grades, only five thought that wearing a uniform would help them get better grades.’</w:t>
            </w:r>
          </w:p>
          <w:p w14:paraId="4BF9ECC1" w14:textId="77777777" w:rsidR="006A2544" w:rsidRPr="00CD369B" w:rsidRDefault="006A2544" w:rsidP="00BA682D">
            <w:pPr>
              <w:spacing w:before="120" w:after="120"/>
              <w:rPr>
                <w:rFonts w:ascii="Arial" w:hAnsi="Arial" w:cs="Arial"/>
                <w:sz w:val="20"/>
                <w:szCs w:val="20"/>
              </w:rPr>
            </w:pPr>
            <w:r w:rsidRPr="00CD369B">
              <w:rPr>
                <w:rFonts w:ascii="Arial" w:hAnsi="Arial" w:cs="Arial"/>
                <w:sz w:val="20"/>
                <w:szCs w:val="20"/>
              </w:rPr>
              <w:t>Ask learners to do the following:</w:t>
            </w:r>
          </w:p>
          <w:p w14:paraId="4DFC76B6" w14:textId="77777777" w:rsidR="006A2544" w:rsidRPr="00CD369B" w:rsidRDefault="006A2544" w:rsidP="00BA682D">
            <w:pPr>
              <w:pStyle w:val="ListParagraph"/>
              <w:numPr>
                <w:ilvl w:val="0"/>
                <w:numId w:val="19"/>
              </w:numPr>
              <w:spacing w:before="120" w:after="120"/>
              <w:rPr>
                <w:rFonts w:cs="Arial"/>
              </w:rPr>
            </w:pPr>
            <w:r w:rsidRPr="00CD369B">
              <w:rPr>
                <w:rFonts w:cs="Arial"/>
              </w:rPr>
              <w:t>Identify the author’s position by highlighting the correct part of the argument and then state it in their own words in the table.</w:t>
            </w:r>
          </w:p>
          <w:p w14:paraId="696312B6" w14:textId="77777777" w:rsidR="006A2544" w:rsidRPr="00CD369B" w:rsidRDefault="006A2544" w:rsidP="00BA682D">
            <w:pPr>
              <w:pStyle w:val="ListParagraph"/>
              <w:numPr>
                <w:ilvl w:val="0"/>
                <w:numId w:val="19"/>
              </w:numPr>
              <w:spacing w:before="120" w:after="120"/>
              <w:rPr>
                <w:rFonts w:cs="Arial"/>
              </w:rPr>
            </w:pPr>
            <w:r w:rsidRPr="00CD369B">
              <w:rPr>
                <w:rFonts w:cs="Arial"/>
              </w:rPr>
              <w:t>Identify a claim and write it in the table in own words and what reasons and evidence are used to support this claim.</w:t>
            </w:r>
          </w:p>
          <w:p w14:paraId="18D1ADDB" w14:textId="77777777" w:rsidR="006A2544" w:rsidRPr="00CD369B" w:rsidRDefault="006A2544" w:rsidP="00BA682D">
            <w:pPr>
              <w:pStyle w:val="ListParagraph"/>
              <w:numPr>
                <w:ilvl w:val="0"/>
                <w:numId w:val="19"/>
              </w:numPr>
              <w:spacing w:before="120" w:after="120"/>
              <w:rPr>
                <w:rFonts w:cs="Arial"/>
              </w:rPr>
            </w:pPr>
            <w:r w:rsidRPr="00CD369B">
              <w:rPr>
                <w:rFonts w:cs="Arial"/>
              </w:rPr>
              <w:t>Identify a further claim and write what reasons and evidence support this claim.</w:t>
            </w:r>
          </w:p>
          <w:p w14:paraId="3F0766F4" w14:textId="77777777" w:rsidR="006A2544" w:rsidRPr="00CD369B" w:rsidRDefault="006A2544" w:rsidP="00BA682D">
            <w:pPr>
              <w:spacing w:before="120" w:after="120"/>
              <w:rPr>
                <w:rFonts w:ascii="Arial" w:hAnsi="Arial" w:cs="Arial"/>
                <w:sz w:val="20"/>
                <w:szCs w:val="20"/>
              </w:rPr>
            </w:pPr>
            <w:r w:rsidRPr="00CD369B">
              <w:rPr>
                <w:rFonts w:ascii="Arial" w:hAnsi="Arial" w:cs="Arial"/>
                <w:sz w:val="20"/>
                <w:szCs w:val="20"/>
              </w:rPr>
              <w:t>Discuss in small groups and then swap text and completed table with another group for feedback.</w:t>
            </w:r>
          </w:p>
          <w:p w14:paraId="1A05618E" w14:textId="77777777" w:rsidR="006A2544" w:rsidRPr="00CD369B" w:rsidRDefault="006A2544" w:rsidP="00BA682D">
            <w:pPr>
              <w:spacing w:before="120" w:after="120"/>
              <w:rPr>
                <w:rFonts w:ascii="Arial" w:hAnsi="Arial" w:cs="Arial"/>
                <w:sz w:val="20"/>
                <w:szCs w:val="20"/>
              </w:rPr>
            </w:pPr>
            <w:r w:rsidRPr="00CD369B">
              <w:rPr>
                <w:rFonts w:ascii="Arial" w:hAnsi="Arial" w:cs="Arial"/>
                <w:sz w:val="20"/>
                <w:szCs w:val="20"/>
              </w:rPr>
              <w:t>As a class, discuss how learners identified the author’s position, claims and evidence (e.g. structuring of argument in the text, language used).</w:t>
            </w:r>
          </w:p>
          <w:p w14:paraId="5B7C3FEE" w14:textId="77777777" w:rsidR="006A2544" w:rsidRPr="00CD369B" w:rsidRDefault="006A2544" w:rsidP="00BA682D">
            <w:pPr>
              <w:spacing w:before="120" w:after="120"/>
              <w:rPr>
                <w:rFonts w:ascii="Arial" w:hAnsi="Arial" w:cs="Arial"/>
                <w:sz w:val="20"/>
                <w:szCs w:val="20"/>
              </w:rPr>
            </w:pPr>
            <w:r w:rsidRPr="00431180">
              <w:rPr>
                <w:rFonts w:ascii="Arial Bold" w:hAnsi="Arial Bold" w:cs="Arial"/>
                <w:b/>
                <w:sz w:val="20"/>
                <w:szCs w:val="20"/>
              </w:rPr>
              <w:t>(F)</w:t>
            </w:r>
            <w:r w:rsidR="00676000">
              <w:rPr>
                <w:rFonts w:ascii="Arial" w:hAnsi="Arial" w:cs="Arial"/>
                <w:sz w:val="20"/>
                <w:szCs w:val="20"/>
              </w:rPr>
              <w:t xml:space="preserve"> Peer assessment.</w:t>
            </w:r>
          </w:p>
        </w:tc>
        <w:tc>
          <w:tcPr>
            <w:tcW w:w="1241" w:type="pct"/>
          </w:tcPr>
          <w:p w14:paraId="48AD61E8" w14:textId="77777777" w:rsidR="006A2544" w:rsidRPr="00CD369B" w:rsidRDefault="006A2544" w:rsidP="00BA682D">
            <w:pPr>
              <w:spacing w:before="120" w:after="120"/>
              <w:rPr>
                <w:rFonts w:ascii="Arial" w:hAnsi="Arial" w:cs="Arial"/>
                <w:sz w:val="20"/>
                <w:szCs w:val="20"/>
              </w:rPr>
            </w:pPr>
            <w:r w:rsidRPr="00CD369B">
              <w:rPr>
                <w:rFonts w:ascii="Arial" w:hAnsi="Arial" w:cs="Arial"/>
                <w:sz w:val="20"/>
                <w:szCs w:val="20"/>
              </w:rPr>
              <w:t>Table for identifying author’s position and claims:</w:t>
            </w:r>
          </w:p>
          <w:tbl>
            <w:tblPr>
              <w:tblStyle w:val="TableGrid"/>
              <w:tblW w:w="0" w:type="auto"/>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701"/>
              <w:gridCol w:w="1371"/>
            </w:tblGrid>
            <w:tr w:rsidR="00ED0FA8" w:rsidRPr="00CD369B" w14:paraId="7AE3B933" w14:textId="77777777" w:rsidTr="00ED0FA8">
              <w:trPr>
                <w:jc w:val="center"/>
              </w:trPr>
              <w:tc>
                <w:tcPr>
                  <w:tcW w:w="3072" w:type="dxa"/>
                  <w:gridSpan w:val="2"/>
                  <w:shd w:val="clear" w:color="auto" w:fill="EA5B0C"/>
                </w:tcPr>
                <w:p w14:paraId="3E91CFF5" w14:textId="77777777" w:rsidR="00ED0FA8" w:rsidRPr="00CD369B" w:rsidRDefault="00ED0FA8" w:rsidP="00BA682D">
                  <w:pPr>
                    <w:spacing w:before="120" w:after="120"/>
                    <w:rPr>
                      <w:rFonts w:ascii="Arial" w:hAnsi="Arial" w:cs="Arial"/>
                      <w:sz w:val="20"/>
                      <w:szCs w:val="20"/>
                    </w:rPr>
                  </w:pPr>
                  <w:r w:rsidRPr="00ED0FA8">
                    <w:rPr>
                      <w:rFonts w:ascii="Arial" w:hAnsi="Arial" w:cs="Arial"/>
                      <w:b/>
                      <w:color w:val="FFFFFF" w:themeColor="background1"/>
                      <w:sz w:val="20"/>
                      <w:szCs w:val="20"/>
                    </w:rPr>
                    <w:t>Evaluating arguments</w:t>
                  </w:r>
                </w:p>
              </w:tc>
            </w:tr>
            <w:tr w:rsidR="006A2544" w:rsidRPr="00CD369B" w14:paraId="64545206" w14:textId="77777777" w:rsidTr="00ED0FA8">
              <w:trPr>
                <w:jc w:val="center"/>
              </w:trPr>
              <w:tc>
                <w:tcPr>
                  <w:tcW w:w="1701" w:type="dxa"/>
                </w:tcPr>
                <w:p w14:paraId="0D44D982" w14:textId="77777777" w:rsidR="006A2544" w:rsidRPr="00CD369B" w:rsidRDefault="006A2544" w:rsidP="00BA682D">
                  <w:pPr>
                    <w:spacing w:before="120" w:after="120" w:line="259" w:lineRule="auto"/>
                    <w:rPr>
                      <w:rFonts w:ascii="Arial" w:hAnsi="Arial" w:cs="Arial"/>
                      <w:sz w:val="20"/>
                      <w:szCs w:val="20"/>
                    </w:rPr>
                  </w:pPr>
                  <w:r w:rsidRPr="00CD369B">
                    <w:rPr>
                      <w:rFonts w:ascii="Arial" w:hAnsi="Arial" w:cs="Arial"/>
                      <w:sz w:val="20"/>
                      <w:szCs w:val="20"/>
                    </w:rPr>
                    <w:t>Author’s position</w:t>
                  </w:r>
                </w:p>
              </w:tc>
              <w:tc>
                <w:tcPr>
                  <w:tcW w:w="1371" w:type="dxa"/>
                </w:tcPr>
                <w:p w14:paraId="25590CFF" w14:textId="77777777" w:rsidR="006A2544" w:rsidRPr="00CD369B" w:rsidRDefault="006A2544" w:rsidP="00BA682D">
                  <w:pPr>
                    <w:spacing w:before="120" w:after="120"/>
                    <w:rPr>
                      <w:rFonts w:ascii="Arial" w:hAnsi="Arial" w:cs="Arial"/>
                      <w:sz w:val="20"/>
                      <w:szCs w:val="20"/>
                    </w:rPr>
                  </w:pPr>
                </w:p>
              </w:tc>
            </w:tr>
            <w:tr w:rsidR="006A2544" w:rsidRPr="00CD369B" w14:paraId="54E61268" w14:textId="77777777" w:rsidTr="00ED0FA8">
              <w:trPr>
                <w:jc w:val="center"/>
              </w:trPr>
              <w:tc>
                <w:tcPr>
                  <w:tcW w:w="1701" w:type="dxa"/>
                </w:tcPr>
                <w:p w14:paraId="11DBA3A6" w14:textId="77777777" w:rsidR="006A2544" w:rsidRPr="00CD369B" w:rsidRDefault="006A2544" w:rsidP="00BA682D">
                  <w:pPr>
                    <w:spacing w:before="120" w:after="120" w:line="259" w:lineRule="auto"/>
                    <w:rPr>
                      <w:rFonts w:ascii="Arial" w:hAnsi="Arial" w:cs="Arial"/>
                      <w:sz w:val="20"/>
                      <w:szCs w:val="20"/>
                    </w:rPr>
                  </w:pPr>
                  <w:r w:rsidRPr="00CD369B">
                    <w:rPr>
                      <w:rFonts w:ascii="Arial" w:hAnsi="Arial" w:cs="Arial"/>
                      <w:sz w:val="20"/>
                      <w:szCs w:val="20"/>
                    </w:rPr>
                    <w:t>Claim 1</w:t>
                  </w:r>
                </w:p>
              </w:tc>
              <w:tc>
                <w:tcPr>
                  <w:tcW w:w="1371" w:type="dxa"/>
                </w:tcPr>
                <w:p w14:paraId="3221C743" w14:textId="77777777" w:rsidR="006A2544" w:rsidRPr="00CD369B" w:rsidRDefault="006A2544" w:rsidP="00BA682D">
                  <w:pPr>
                    <w:spacing w:before="120" w:after="120"/>
                    <w:rPr>
                      <w:rFonts w:ascii="Arial" w:hAnsi="Arial" w:cs="Arial"/>
                      <w:sz w:val="20"/>
                      <w:szCs w:val="20"/>
                    </w:rPr>
                  </w:pPr>
                </w:p>
              </w:tc>
            </w:tr>
            <w:tr w:rsidR="006A2544" w:rsidRPr="00CD369B" w14:paraId="6BF9C9A2" w14:textId="77777777" w:rsidTr="00ED0FA8">
              <w:trPr>
                <w:jc w:val="center"/>
              </w:trPr>
              <w:tc>
                <w:tcPr>
                  <w:tcW w:w="1701" w:type="dxa"/>
                </w:tcPr>
                <w:p w14:paraId="195CFB0C" w14:textId="77777777" w:rsidR="006A2544" w:rsidRPr="00CD369B" w:rsidRDefault="006A2544" w:rsidP="00BA682D">
                  <w:pPr>
                    <w:spacing w:before="120" w:after="120" w:line="259" w:lineRule="auto"/>
                    <w:rPr>
                      <w:rFonts w:ascii="Arial" w:hAnsi="Arial" w:cs="Arial"/>
                      <w:sz w:val="20"/>
                      <w:szCs w:val="20"/>
                    </w:rPr>
                  </w:pPr>
                  <w:r w:rsidRPr="00CD369B">
                    <w:rPr>
                      <w:rFonts w:ascii="Arial" w:hAnsi="Arial" w:cs="Arial"/>
                      <w:sz w:val="20"/>
                      <w:szCs w:val="20"/>
                    </w:rPr>
                    <w:t>Evidence</w:t>
                  </w:r>
                </w:p>
              </w:tc>
              <w:tc>
                <w:tcPr>
                  <w:tcW w:w="1371" w:type="dxa"/>
                </w:tcPr>
                <w:p w14:paraId="1F17B7FB" w14:textId="77777777" w:rsidR="006A2544" w:rsidRPr="00CD369B" w:rsidRDefault="006A2544" w:rsidP="00BA682D">
                  <w:pPr>
                    <w:spacing w:before="120" w:after="120"/>
                    <w:rPr>
                      <w:rFonts w:ascii="Arial" w:hAnsi="Arial" w:cs="Arial"/>
                      <w:sz w:val="20"/>
                      <w:szCs w:val="20"/>
                    </w:rPr>
                  </w:pPr>
                </w:p>
              </w:tc>
            </w:tr>
            <w:tr w:rsidR="006A2544" w:rsidRPr="00CD369B" w14:paraId="086BA84D" w14:textId="77777777" w:rsidTr="00ED0FA8">
              <w:trPr>
                <w:jc w:val="center"/>
              </w:trPr>
              <w:tc>
                <w:tcPr>
                  <w:tcW w:w="1701" w:type="dxa"/>
                </w:tcPr>
                <w:p w14:paraId="68B9478E" w14:textId="77777777" w:rsidR="006A2544" w:rsidRPr="00CD369B" w:rsidRDefault="006A2544" w:rsidP="00BA682D">
                  <w:pPr>
                    <w:spacing w:before="120" w:after="120" w:line="259" w:lineRule="auto"/>
                    <w:rPr>
                      <w:rFonts w:ascii="Arial" w:hAnsi="Arial" w:cs="Arial"/>
                      <w:sz w:val="20"/>
                      <w:szCs w:val="20"/>
                    </w:rPr>
                  </w:pPr>
                  <w:r w:rsidRPr="00CD369B">
                    <w:rPr>
                      <w:rFonts w:ascii="Arial" w:hAnsi="Arial" w:cs="Arial"/>
                      <w:sz w:val="20"/>
                      <w:szCs w:val="20"/>
                    </w:rPr>
                    <w:t>Claim 2</w:t>
                  </w:r>
                </w:p>
              </w:tc>
              <w:tc>
                <w:tcPr>
                  <w:tcW w:w="1371" w:type="dxa"/>
                </w:tcPr>
                <w:p w14:paraId="26FB0E98" w14:textId="77777777" w:rsidR="006A2544" w:rsidRPr="00CD369B" w:rsidRDefault="006A2544" w:rsidP="00BA682D">
                  <w:pPr>
                    <w:spacing w:before="120" w:after="120"/>
                    <w:rPr>
                      <w:rFonts w:ascii="Arial" w:hAnsi="Arial" w:cs="Arial"/>
                      <w:sz w:val="20"/>
                      <w:szCs w:val="20"/>
                    </w:rPr>
                  </w:pPr>
                </w:p>
              </w:tc>
            </w:tr>
            <w:tr w:rsidR="006A2544" w:rsidRPr="00CD369B" w14:paraId="32EECEF3" w14:textId="77777777" w:rsidTr="00ED0FA8">
              <w:trPr>
                <w:jc w:val="center"/>
              </w:trPr>
              <w:tc>
                <w:tcPr>
                  <w:tcW w:w="1701" w:type="dxa"/>
                </w:tcPr>
                <w:p w14:paraId="2524459A" w14:textId="77777777" w:rsidR="006A2544" w:rsidRPr="00CD369B" w:rsidRDefault="006A2544" w:rsidP="00BA682D">
                  <w:pPr>
                    <w:spacing w:before="120" w:after="120" w:line="259" w:lineRule="auto"/>
                    <w:rPr>
                      <w:rFonts w:ascii="Arial" w:hAnsi="Arial" w:cs="Arial"/>
                      <w:sz w:val="20"/>
                      <w:szCs w:val="20"/>
                    </w:rPr>
                  </w:pPr>
                  <w:r w:rsidRPr="00CD369B">
                    <w:rPr>
                      <w:rFonts w:ascii="Arial" w:hAnsi="Arial" w:cs="Arial"/>
                      <w:sz w:val="20"/>
                      <w:szCs w:val="20"/>
                    </w:rPr>
                    <w:t>Evidence</w:t>
                  </w:r>
                </w:p>
              </w:tc>
              <w:tc>
                <w:tcPr>
                  <w:tcW w:w="1371" w:type="dxa"/>
                </w:tcPr>
                <w:p w14:paraId="7B8EDE30" w14:textId="77777777" w:rsidR="006A2544" w:rsidRPr="00CD369B" w:rsidRDefault="006A2544" w:rsidP="00BA682D">
                  <w:pPr>
                    <w:spacing w:before="120" w:after="120"/>
                    <w:rPr>
                      <w:rFonts w:ascii="Arial" w:hAnsi="Arial" w:cs="Arial"/>
                      <w:sz w:val="20"/>
                      <w:szCs w:val="20"/>
                    </w:rPr>
                  </w:pPr>
                </w:p>
              </w:tc>
            </w:tr>
          </w:tbl>
          <w:p w14:paraId="0E860F54" w14:textId="77777777" w:rsidR="006A2544" w:rsidRPr="00CD369B" w:rsidRDefault="006A2544" w:rsidP="00BA682D">
            <w:pPr>
              <w:spacing w:before="120" w:after="120"/>
              <w:rPr>
                <w:rFonts w:ascii="Arial" w:hAnsi="Arial" w:cs="Arial"/>
                <w:sz w:val="20"/>
                <w:szCs w:val="20"/>
              </w:rPr>
            </w:pPr>
            <w:r>
              <w:rPr>
                <w:rFonts w:ascii="Arial" w:hAnsi="Arial" w:cs="Arial"/>
                <w:sz w:val="20"/>
                <w:szCs w:val="20"/>
              </w:rPr>
              <w:t>D</w:t>
            </w:r>
            <w:r w:rsidRPr="00CD369B">
              <w:rPr>
                <w:rFonts w:ascii="Arial" w:hAnsi="Arial" w:cs="Arial"/>
                <w:sz w:val="20"/>
                <w:szCs w:val="20"/>
              </w:rPr>
              <w:t>ifferentiate by giving different levels of text from different global topics or give all groups the same text.</w:t>
            </w:r>
          </w:p>
          <w:p w14:paraId="4806D531" w14:textId="77777777" w:rsidR="006A2544" w:rsidRPr="00CD369B" w:rsidRDefault="006A2544" w:rsidP="00BA682D">
            <w:pPr>
              <w:spacing w:before="120" w:after="120"/>
              <w:rPr>
                <w:rFonts w:ascii="Arial" w:hAnsi="Arial" w:cs="Arial"/>
                <w:sz w:val="20"/>
                <w:szCs w:val="20"/>
              </w:rPr>
            </w:pPr>
            <w:r w:rsidRPr="00CD369B">
              <w:rPr>
                <w:rFonts w:ascii="Arial" w:hAnsi="Arial" w:cs="Arial"/>
                <w:iCs/>
                <w:color w:val="000000"/>
                <w:sz w:val="20"/>
                <w:szCs w:val="20"/>
              </w:rPr>
              <w:t>The author’s position is the main idea the author is trying to convince readers to agree with – in this case, to be against the Head’s decision to introduce a school uniform.</w:t>
            </w:r>
          </w:p>
        </w:tc>
      </w:tr>
      <w:tr w:rsidR="0060019E" w:rsidRPr="00430A2C" w14:paraId="58988E0E" w14:textId="77777777" w:rsidTr="001A4F8D">
        <w:trPr>
          <w:gridAfter w:val="1"/>
          <w:wAfter w:w="83" w:type="pct"/>
          <w:trHeight w:val="502"/>
        </w:trPr>
        <w:tc>
          <w:tcPr>
            <w:tcW w:w="4917" w:type="pct"/>
            <w:gridSpan w:val="3"/>
          </w:tcPr>
          <w:p w14:paraId="770010FC"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t>Skills focus:</w:t>
            </w:r>
            <w:r w:rsidR="00BA682D">
              <w:rPr>
                <w:rFonts w:ascii="Arial" w:hAnsi="Arial" w:cs="Arial"/>
                <w:b/>
                <w:color w:val="EA5B0C"/>
                <w:sz w:val="20"/>
                <w:szCs w:val="20"/>
              </w:rPr>
              <w:t xml:space="preserve"> Communication – Writing (1)</w:t>
            </w:r>
          </w:p>
        </w:tc>
      </w:tr>
      <w:tr w:rsidR="006A2544" w:rsidRPr="00CD369B" w14:paraId="59A3B879" w14:textId="77777777" w:rsidTr="00F001DC">
        <w:trPr>
          <w:trHeight w:val="502"/>
        </w:trPr>
        <w:tc>
          <w:tcPr>
            <w:tcW w:w="810" w:type="pct"/>
          </w:tcPr>
          <w:p w14:paraId="6F8E8853" w14:textId="07984F7B" w:rsidR="006A2544" w:rsidRPr="00CD369B" w:rsidRDefault="006A2544" w:rsidP="006A2544">
            <w:pPr>
              <w:spacing w:before="120" w:after="120"/>
              <w:rPr>
                <w:rFonts w:ascii="Arial" w:hAnsi="Arial" w:cs="Arial"/>
                <w:sz w:val="20"/>
                <w:szCs w:val="20"/>
              </w:rPr>
            </w:pPr>
            <w:r w:rsidRPr="00CD369B">
              <w:rPr>
                <w:rFonts w:ascii="Arial" w:hAnsi="Arial" w:cs="Arial"/>
                <w:sz w:val="20"/>
                <w:szCs w:val="20"/>
              </w:rPr>
              <w:t>To be able to plan to write coherently and logically.</w:t>
            </w:r>
          </w:p>
        </w:tc>
        <w:tc>
          <w:tcPr>
            <w:tcW w:w="2866" w:type="pct"/>
          </w:tcPr>
          <w:p w14:paraId="4A10BECE" w14:textId="792DCA71" w:rsidR="006A2544" w:rsidRPr="00CD369B" w:rsidRDefault="006A2544" w:rsidP="006A2544">
            <w:pPr>
              <w:spacing w:before="120" w:after="120"/>
              <w:rPr>
                <w:rFonts w:ascii="Arial" w:hAnsi="Arial" w:cs="Arial"/>
                <w:sz w:val="20"/>
                <w:szCs w:val="20"/>
              </w:rPr>
            </w:pPr>
            <w:r w:rsidRPr="00CD369B">
              <w:rPr>
                <w:rFonts w:ascii="Arial" w:hAnsi="Arial" w:cs="Arial"/>
                <w:sz w:val="20"/>
                <w:szCs w:val="20"/>
              </w:rPr>
              <w:t>Get learners to start writing by giving them a global topic and tell them to write whatever they want for five minutes. Learners write without stopping or making any correction for this length of time.</w:t>
            </w:r>
          </w:p>
          <w:p w14:paraId="7F74B8FA" w14:textId="77777777" w:rsidR="006A2544" w:rsidRPr="00CD369B" w:rsidRDefault="006A2544" w:rsidP="006A2544">
            <w:pPr>
              <w:spacing w:before="120" w:after="120"/>
              <w:rPr>
                <w:rFonts w:ascii="Arial" w:eastAsia="Times New Roman" w:hAnsi="Arial" w:cs="Arial"/>
                <w:sz w:val="20"/>
                <w:szCs w:val="20"/>
              </w:rPr>
            </w:pPr>
            <w:r w:rsidRPr="00CD369B">
              <w:rPr>
                <w:rFonts w:ascii="Arial" w:eastAsia="Times New Roman" w:hAnsi="Arial" w:cs="Arial"/>
                <w:sz w:val="20"/>
                <w:szCs w:val="20"/>
              </w:rPr>
              <w:lastRenderedPageBreak/>
              <w:t>Once the time is up, learners read what they have written to their partner who gives feedback about whether the piece makes sense and they can follow it.</w:t>
            </w:r>
          </w:p>
          <w:p w14:paraId="3BE94E59" w14:textId="77777777" w:rsidR="006A2544" w:rsidRPr="00CD369B" w:rsidRDefault="00F001DC" w:rsidP="006A2544">
            <w:pPr>
              <w:spacing w:before="120" w:after="120"/>
              <w:rPr>
                <w:rFonts w:ascii="Arial" w:hAnsi="Arial" w:cs="Arial"/>
                <w:sz w:val="20"/>
                <w:szCs w:val="20"/>
              </w:rPr>
            </w:pPr>
            <w:r>
              <w:rPr>
                <w:rFonts w:ascii="Arial" w:eastAsia="Times New Roman" w:hAnsi="Arial" w:cs="Arial"/>
                <w:sz w:val="20"/>
                <w:szCs w:val="20"/>
              </w:rPr>
              <w:t>S</w:t>
            </w:r>
            <w:r w:rsidR="006A2544" w:rsidRPr="00CD369B">
              <w:rPr>
                <w:rFonts w:ascii="Arial" w:eastAsia="Times New Roman" w:hAnsi="Arial" w:cs="Arial"/>
                <w:sz w:val="20"/>
                <w:szCs w:val="20"/>
              </w:rPr>
              <w:t>uggest that l</w:t>
            </w:r>
            <w:r w:rsidR="006A2544" w:rsidRPr="00CD369B">
              <w:rPr>
                <w:rFonts w:ascii="Arial" w:hAnsi="Arial" w:cs="Arial"/>
                <w:sz w:val="20"/>
                <w:szCs w:val="20"/>
              </w:rPr>
              <w:t>earners should always plan before they start writing. This will generally result in a more coherent and focused piece of writing that includes all the necessary and relevant points.</w:t>
            </w:r>
          </w:p>
          <w:p w14:paraId="006F8C2B" w14:textId="77777777" w:rsidR="006A2544" w:rsidRPr="00CD369B" w:rsidRDefault="006A2544" w:rsidP="006A2544">
            <w:pPr>
              <w:spacing w:before="120" w:after="120"/>
              <w:rPr>
                <w:rFonts w:ascii="Arial" w:hAnsi="Arial" w:cs="Arial"/>
                <w:sz w:val="20"/>
                <w:szCs w:val="20"/>
              </w:rPr>
            </w:pPr>
            <w:r w:rsidRPr="00CD369B">
              <w:rPr>
                <w:rFonts w:ascii="Arial" w:hAnsi="Arial" w:cs="Arial"/>
                <w:sz w:val="20"/>
                <w:szCs w:val="20"/>
              </w:rPr>
              <w:t>Give learners a title to plan a piece of writing for, and guide them through each of the stages (see Notes). For example, ‘Should all schools have school uniforms?’ or ‘Should all cars be electric?’</w:t>
            </w:r>
          </w:p>
          <w:p w14:paraId="52610D4F" w14:textId="77777777" w:rsidR="006A2544" w:rsidRPr="00CD369B" w:rsidRDefault="006A2544" w:rsidP="006A2544">
            <w:pPr>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feedback on plan</w:t>
            </w:r>
            <w:r w:rsidR="00676000">
              <w:rPr>
                <w:rFonts w:ascii="Arial" w:hAnsi="Arial" w:cs="Arial"/>
                <w:sz w:val="20"/>
                <w:szCs w:val="20"/>
              </w:rPr>
              <w:t>.</w:t>
            </w:r>
          </w:p>
        </w:tc>
        <w:tc>
          <w:tcPr>
            <w:tcW w:w="1324" w:type="pct"/>
            <w:gridSpan w:val="2"/>
          </w:tcPr>
          <w:p w14:paraId="704878AC" w14:textId="77777777" w:rsidR="006A2544" w:rsidRPr="00CD369B" w:rsidRDefault="006A2544" w:rsidP="006A2544">
            <w:pPr>
              <w:spacing w:before="120" w:after="120"/>
              <w:rPr>
                <w:rFonts w:ascii="Arial" w:hAnsi="Arial" w:cs="Arial"/>
                <w:sz w:val="20"/>
                <w:szCs w:val="20"/>
              </w:rPr>
            </w:pPr>
            <w:r w:rsidRPr="00CD369B">
              <w:rPr>
                <w:rFonts w:ascii="Arial" w:hAnsi="Arial" w:cs="Arial"/>
                <w:sz w:val="20"/>
                <w:szCs w:val="20"/>
              </w:rPr>
              <w:lastRenderedPageBreak/>
              <w:t xml:space="preserve">Rather than the global topic, </w:t>
            </w:r>
            <w:r w:rsidR="00F001DC">
              <w:rPr>
                <w:rFonts w:ascii="Arial" w:hAnsi="Arial" w:cs="Arial"/>
                <w:sz w:val="20"/>
                <w:szCs w:val="20"/>
              </w:rPr>
              <w:t>you</w:t>
            </w:r>
            <w:r w:rsidRPr="00CD369B">
              <w:rPr>
                <w:rFonts w:ascii="Arial" w:hAnsi="Arial" w:cs="Arial"/>
                <w:sz w:val="20"/>
                <w:szCs w:val="20"/>
              </w:rPr>
              <w:t xml:space="preserve"> could use a piece of music/a poem or a listening extract from one of the topic areas.</w:t>
            </w:r>
          </w:p>
          <w:p w14:paraId="274A5626" w14:textId="77777777" w:rsidR="006A2544" w:rsidRPr="00CD369B" w:rsidRDefault="006A2544" w:rsidP="006A2544">
            <w:pPr>
              <w:spacing w:before="120" w:after="120"/>
              <w:rPr>
                <w:rFonts w:ascii="Arial" w:hAnsi="Arial" w:cs="Arial"/>
                <w:sz w:val="20"/>
                <w:szCs w:val="20"/>
              </w:rPr>
            </w:pPr>
            <w:r w:rsidRPr="00CD369B">
              <w:rPr>
                <w:rFonts w:ascii="Arial" w:hAnsi="Arial" w:cs="Arial"/>
                <w:sz w:val="20"/>
                <w:szCs w:val="20"/>
              </w:rPr>
              <w:t>Writing strategy to share with learners:</w:t>
            </w:r>
          </w:p>
          <w:p w14:paraId="69D7A66D" w14:textId="77777777" w:rsidR="006A2544" w:rsidRPr="00CD369B" w:rsidRDefault="006A2544" w:rsidP="006A2544">
            <w:pPr>
              <w:pStyle w:val="ListParagraph"/>
              <w:numPr>
                <w:ilvl w:val="0"/>
                <w:numId w:val="20"/>
              </w:numPr>
              <w:spacing w:before="120" w:after="120"/>
              <w:rPr>
                <w:rFonts w:cs="Arial"/>
              </w:rPr>
            </w:pPr>
            <w:r w:rsidRPr="00CD369B">
              <w:rPr>
                <w:rFonts w:cs="Arial"/>
              </w:rPr>
              <w:lastRenderedPageBreak/>
              <w:t>Identify the audience.</w:t>
            </w:r>
          </w:p>
          <w:p w14:paraId="11188D66" w14:textId="77777777" w:rsidR="006A2544" w:rsidRPr="00CD369B" w:rsidRDefault="006A2544" w:rsidP="006A2544">
            <w:pPr>
              <w:pStyle w:val="ListParagraph"/>
              <w:numPr>
                <w:ilvl w:val="0"/>
                <w:numId w:val="20"/>
              </w:numPr>
              <w:spacing w:before="120" w:after="120"/>
              <w:rPr>
                <w:rFonts w:cs="Arial"/>
              </w:rPr>
            </w:pPr>
            <w:r w:rsidRPr="00CD369B">
              <w:rPr>
                <w:rFonts w:cs="Arial"/>
              </w:rPr>
              <w:t>Identify the purpose.</w:t>
            </w:r>
          </w:p>
          <w:p w14:paraId="75F547CF" w14:textId="77777777" w:rsidR="006A2544" w:rsidRPr="00CD369B" w:rsidRDefault="006A2544" w:rsidP="006A2544">
            <w:pPr>
              <w:pStyle w:val="ListParagraph"/>
              <w:numPr>
                <w:ilvl w:val="0"/>
                <w:numId w:val="20"/>
              </w:numPr>
              <w:spacing w:before="120" w:after="120"/>
              <w:rPr>
                <w:rFonts w:cs="Arial"/>
              </w:rPr>
            </w:pPr>
            <w:r w:rsidRPr="00CD369B">
              <w:rPr>
                <w:rFonts w:cs="Arial"/>
              </w:rPr>
              <w:t xml:space="preserve">Identify the information readers want to know. (At the planning stage the information does not need to be in any </w:t>
            </w:r>
            <w:proofErr w:type="gramStart"/>
            <w:r w:rsidRPr="00CD369B">
              <w:rPr>
                <w:rFonts w:cs="Arial"/>
              </w:rPr>
              <w:t>particular order</w:t>
            </w:r>
            <w:proofErr w:type="gramEnd"/>
            <w:r w:rsidRPr="00CD369B">
              <w:rPr>
                <w:rFonts w:cs="Arial"/>
              </w:rPr>
              <w:t>. It is more important that all the relevant information is identified.)</w:t>
            </w:r>
          </w:p>
          <w:p w14:paraId="5DD0D485" w14:textId="77777777" w:rsidR="006A2544" w:rsidRPr="00CD369B" w:rsidRDefault="006A2544" w:rsidP="006A2544">
            <w:pPr>
              <w:pStyle w:val="ListParagraph"/>
              <w:numPr>
                <w:ilvl w:val="0"/>
                <w:numId w:val="20"/>
              </w:numPr>
              <w:spacing w:before="120" w:after="120"/>
              <w:rPr>
                <w:rFonts w:cs="Arial"/>
              </w:rPr>
            </w:pPr>
            <w:r w:rsidRPr="00CD369B">
              <w:rPr>
                <w:rFonts w:cs="Arial"/>
              </w:rPr>
              <w:t xml:space="preserve">Organise the information into a possible outline. (At this stage learners should reflect on all the information that they gathered during the previous stage and decide on the best order to communicate that information. When writing a non-narrative text learners should identify a logical pattern to their information, making clear links between their points when appropriate.) </w:t>
            </w:r>
          </w:p>
          <w:p w14:paraId="2F75EA21" w14:textId="77777777" w:rsidR="006A2544" w:rsidRPr="00CD369B" w:rsidRDefault="006A2544" w:rsidP="006A2544">
            <w:pPr>
              <w:pStyle w:val="ListParagraph"/>
              <w:numPr>
                <w:ilvl w:val="0"/>
                <w:numId w:val="20"/>
              </w:numPr>
              <w:spacing w:before="120" w:after="120"/>
              <w:rPr>
                <w:rFonts w:cs="Arial"/>
              </w:rPr>
            </w:pPr>
            <w:r w:rsidRPr="00CD369B">
              <w:rPr>
                <w:rFonts w:cs="Arial"/>
              </w:rPr>
              <w:t>Expand the information. (For each piece of information that was identified, learners should expand their plan by identifying what they will say about that piece of information.)</w:t>
            </w:r>
          </w:p>
        </w:tc>
      </w:tr>
      <w:tr w:rsidR="0060019E" w:rsidRPr="00430A2C" w14:paraId="172EC97E" w14:textId="77777777" w:rsidTr="001A4F8D">
        <w:trPr>
          <w:gridAfter w:val="1"/>
          <w:wAfter w:w="83" w:type="pct"/>
          <w:trHeight w:val="502"/>
        </w:trPr>
        <w:tc>
          <w:tcPr>
            <w:tcW w:w="4917" w:type="pct"/>
            <w:gridSpan w:val="3"/>
          </w:tcPr>
          <w:p w14:paraId="78E8D48B"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BA682D">
              <w:rPr>
                <w:rFonts w:ascii="Arial" w:hAnsi="Arial" w:cs="Arial"/>
                <w:b/>
                <w:color w:val="EA5B0C"/>
                <w:sz w:val="20"/>
                <w:szCs w:val="20"/>
              </w:rPr>
              <w:t xml:space="preserve"> Information – Bias (1)</w:t>
            </w:r>
          </w:p>
        </w:tc>
      </w:tr>
      <w:tr w:rsidR="006A2544" w:rsidRPr="00CD369B" w14:paraId="4A559346" w14:textId="77777777" w:rsidTr="001A4F8D">
        <w:trPr>
          <w:gridAfter w:val="1"/>
          <w:wAfter w:w="83" w:type="pct"/>
          <w:trHeight w:val="274"/>
        </w:trPr>
        <w:tc>
          <w:tcPr>
            <w:tcW w:w="810" w:type="pct"/>
          </w:tcPr>
          <w:p w14:paraId="78F496F3"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To understand how to analyse given information and spot bias.</w:t>
            </w:r>
          </w:p>
        </w:tc>
        <w:tc>
          <w:tcPr>
            <w:tcW w:w="2866" w:type="pct"/>
          </w:tcPr>
          <w:p w14:paraId="5A4FE09C"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Give learners a text from one of the global topic areas. Ask them to work in pairs to discuss answers to the following questions:</w:t>
            </w:r>
          </w:p>
          <w:p w14:paraId="4568B616"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How recent is the information?</w:t>
            </w:r>
          </w:p>
          <w:p w14:paraId="5D1E35AB"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What is the source of the information?</w:t>
            </w:r>
          </w:p>
          <w:p w14:paraId="6AFDCC7E"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Are there other sources that help verify what we are being told?</w:t>
            </w:r>
          </w:p>
          <w:p w14:paraId="259AE2C7"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 xml:space="preserve">How is the information presented (inform, entertain, persuade, describe)? </w:t>
            </w:r>
          </w:p>
          <w:p w14:paraId="41FAC070" w14:textId="77777777" w:rsidR="006A2544" w:rsidRPr="00CD369B" w:rsidRDefault="006A2544" w:rsidP="0060019E">
            <w:pPr>
              <w:pStyle w:val="ListParagraph"/>
              <w:numPr>
                <w:ilvl w:val="0"/>
                <w:numId w:val="21"/>
              </w:numPr>
              <w:spacing w:before="120" w:after="120"/>
              <w:ind w:left="924" w:hanging="357"/>
              <w:rPr>
                <w:rFonts w:cs="Arial"/>
              </w:rPr>
            </w:pPr>
            <w:proofErr w:type="gramStart"/>
            <w:r w:rsidRPr="00CD369B">
              <w:rPr>
                <w:rFonts w:cs="Arial"/>
              </w:rPr>
              <w:t>What’s</w:t>
            </w:r>
            <w:proofErr w:type="gramEnd"/>
            <w:r w:rsidRPr="00CD369B">
              <w:rPr>
                <w:rFonts w:cs="Arial"/>
              </w:rPr>
              <w:t xml:space="preserve"> the purpose of this form of presentation?</w:t>
            </w:r>
          </w:p>
          <w:p w14:paraId="4BB561DA"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How does the presentation of the information contribute to our understanding?</w:t>
            </w:r>
          </w:p>
          <w:p w14:paraId="0877C7E2"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Is the author presenting a point of view? If so, how do they use information to support it?</w:t>
            </w:r>
          </w:p>
          <w:p w14:paraId="763BDADA"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 xml:space="preserve">Does the author present different/opposing viewpoints? </w:t>
            </w:r>
          </w:p>
          <w:p w14:paraId="7147CE69"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lastRenderedPageBreak/>
              <w:t>Is the author biased?</w:t>
            </w:r>
          </w:p>
          <w:p w14:paraId="6AC67DAA"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Do the ideas follow on logically?</w:t>
            </w:r>
          </w:p>
          <w:p w14:paraId="5BCFD5C5"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Does the author support generalisations?</w:t>
            </w:r>
          </w:p>
          <w:p w14:paraId="4F48DFE0"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Do I understand the information?</w:t>
            </w:r>
          </w:p>
          <w:p w14:paraId="39C17123" w14:textId="77777777" w:rsidR="006A2544" w:rsidRPr="00CD369B" w:rsidRDefault="006A2544" w:rsidP="0060019E">
            <w:pPr>
              <w:pStyle w:val="ListParagraph"/>
              <w:numPr>
                <w:ilvl w:val="0"/>
                <w:numId w:val="21"/>
              </w:numPr>
              <w:spacing w:before="120" w:after="120"/>
              <w:ind w:left="924" w:hanging="357"/>
              <w:rPr>
                <w:rFonts w:cs="Arial"/>
              </w:rPr>
            </w:pPr>
            <w:r w:rsidRPr="00CD369B">
              <w:rPr>
                <w:rFonts w:cs="Arial"/>
              </w:rPr>
              <w:t>What questions can I ask to increase my understanding?</w:t>
            </w:r>
          </w:p>
          <w:p w14:paraId="4D1E209C"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Discussion in pairs and then as a whole class.</w:t>
            </w:r>
          </w:p>
          <w:p w14:paraId="17D5D2CC" w14:textId="6CBC4A0F" w:rsidR="006A2544" w:rsidRPr="00CD369B" w:rsidRDefault="006A2544" w:rsidP="0060019E">
            <w:pPr>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or self-assessment</w:t>
            </w:r>
            <w:r w:rsidR="00974C87">
              <w:rPr>
                <w:rFonts w:ascii="Arial" w:hAnsi="Arial" w:cs="Arial"/>
                <w:sz w:val="20"/>
                <w:szCs w:val="20"/>
              </w:rPr>
              <w:t>.</w:t>
            </w:r>
          </w:p>
        </w:tc>
        <w:tc>
          <w:tcPr>
            <w:tcW w:w="1241" w:type="pct"/>
          </w:tcPr>
          <w:p w14:paraId="01049296"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lastRenderedPageBreak/>
              <w:t>This can be done for any text from the global topic areas.</w:t>
            </w:r>
          </w:p>
          <w:p w14:paraId="277839FE" w14:textId="77777777" w:rsidR="006A2544" w:rsidRPr="00CD369B" w:rsidRDefault="006A2544" w:rsidP="00F001DC">
            <w:pPr>
              <w:spacing w:before="120" w:after="120"/>
              <w:rPr>
                <w:rFonts w:ascii="Arial" w:hAnsi="Arial" w:cs="Arial"/>
                <w:sz w:val="20"/>
                <w:szCs w:val="20"/>
              </w:rPr>
            </w:pPr>
            <w:r w:rsidRPr="00CD369B">
              <w:rPr>
                <w:rFonts w:ascii="Arial" w:hAnsi="Arial" w:cs="Arial"/>
                <w:sz w:val="20"/>
                <w:szCs w:val="20"/>
              </w:rPr>
              <w:t>Learners work in pairs to discuss the text. They can write their answers to the questions and either peer or self-assess after the class discussion about the text.</w:t>
            </w:r>
          </w:p>
        </w:tc>
      </w:tr>
      <w:tr w:rsidR="0060019E" w:rsidRPr="00430A2C" w14:paraId="236DC508" w14:textId="77777777" w:rsidTr="001A4F8D">
        <w:trPr>
          <w:gridAfter w:val="1"/>
          <w:wAfter w:w="83" w:type="pct"/>
          <w:trHeight w:val="502"/>
        </w:trPr>
        <w:tc>
          <w:tcPr>
            <w:tcW w:w="4917" w:type="pct"/>
            <w:gridSpan w:val="3"/>
          </w:tcPr>
          <w:p w14:paraId="4FFFCD24"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t>Skills focus:</w:t>
            </w:r>
            <w:r w:rsidR="00BA682D">
              <w:rPr>
                <w:rFonts w:ascii="Arial" w:hAnsi="Arial" w:cs="Arial"/>
                <w:b/>
                <w:color w:val="EA5B0C"/>
                <w:sz w:val="20"/>
                <w:szCs w:val="20"/>
              </w:rPr>
              <w:t xml:space="preserve"> Critical thinking – Conclusions (1)</w:t>
            </w:r>
          </w:p>
        </w:tc>
      </w:tr>
      <w:tr w:rsidR="006A2544" w:rsidRPr="00CD369B" w14:paraId="4D7E719E" w14:textId="77777777" w:rsidTr="001A4F8D">
        <w:trPr>
          <w:gridAfter w:val="1"/>
          <w:wAfter w:w="83" w:type="pct"/>
          <w:trHeight w:val="502"/>
        </w:trPr>
        <w:tc>
          <w:tcPr>
            <w:tcW w:w="810" w:type="pct"/>
          </w:tcPr>
          <w:p w14:paraId="452C8D69"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To be able to draw conclusions.</w:t>
            </w:r>
          </w:p>
        </w:tc>
        <w:tc>
          <w:tcPr>
            <w:tcW w:w="2866" w:type="pct"/>
          </w:tcPr>
          <w:p w14:paraId="5939D640"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Give learners a series of pictures related to one of the global topics, for example, the consequences of globalisation.</w:t>
            </w:r>
          </w:p>
          <w:p w14:paraId="1ADD3EAD"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Learners work in small groups to draw conclusions based on what is happening in the pictures. They might draw conclusions about the setting the pictures take place in, the relationships of the people in the pictures, the emotions that each person in the picture feels, etc.</w:t>
            </w:r>
          </w:p>
          <w:p w14:paraId="34BA3C21"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Make connections to reading a story. Explain that reading a story is like seeing a snapshot in time, and that drawing conclusions about the observations the author presents us with in the story can help us to better understand the story, just like drawing conclusions about the pictures helped us better understand what was happening in the picture.</w:t>
            </w:r>
          </w:p>
          <w:p w14:paraId="67A18A30" w14:textId="77777777" w:rsidR="006A2544" w:rsidRPr="00CD369B" w:rsidRDefault="006A2544" w:rsidP="0060019E">
            <w:pPr>
              <w:pStyle w:val="NoSpacing"/>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feedback</w:t>
            </w:r>
            <w:r w:rsidR="00676000">
              <w:rPr>
                <w:rFonts w:ascii="Arial" w:hAnsi="Arial" w:cs="Arial"/>
                <w:sz w:val="20"/>
                <w:szCs w:val="20"/>
              </w:rPr>
              <w:t>.</w:t>
            </w:r>
          </w:p>
        </w:tc>
        <w:tc>
          <w:tcPr>
            <w:tcW w:w="1241" w:type="pct"/>
          </w:tcPr>
          <w:p w14:paraId="3B3F493A" w14:textId="77777777" w:rsidR="006A2544" w:rsidRPr="00CD369B" w:rsidRDefault="006A2544" w:rsidP="006A2544">
            <w:pPr>
              <w:spacing w:before="120" w:after="120"/>
              <w:rPr>
                <w:rFonts w:ascii="Arial" w:hAnsi="Arial" w:cs="Arial"/>
                <w:sz w:val="20"/>
                <w:szCs w:val="20"/>
              </w:rPr>
            </w:pPr>
            <w:r>
              <w:rPr>
                <w:rFonts w:ascii="Arial" w:hAnsi="Arial" w:cs="Arial"/>
                <w:sz w:val="20"/>
                <w:szCs w:val="20"/>
              </w:rPr>
              <w:t>Pictures from topic areas.</w:t>
            </w:r>
          </w:p>
          <w:p w14:paraId="05E8FE3B"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 xml:space="preserve">Sometimes giving a different medium to text is a good way of introducing a new concept and starting to develop a new skill. A series of pictures will get learners discussing </w:t>
            </w:r>
            <w:proofErr w:type="gramStart"/>
            <w:r w:rsidRPr="00CD369B">
              <w:rPr>
                <w:rFonts w:ascii="Arial" w:hAnsi="Arial" w:cs="Arial"/>
                <w:sz w:val="20"/>
                <w:szCs w:val="20"/>
              </w:rPr>
              <w:t>what’s</w:t>
            </w:r>
            <w:proofErr w:type="gramEnd"/>
            <w:r w:rsidRPr="00CD369B">
              <w:rPr>
                <w:rFonts w:ascii="Arial" w:hAnsi="Arial" w:cs="Arial"/>
                <w:sz w:val="20"/>
                <w:szCs w:val="20"/>
              </w:rPr>
              <w:t xml:space="preserve"> in them and inferring what they are about so that they are also able to draw conclusions especially after you give the topic area, which does not need to be given at the start of the activity.</w:t>
            </w:r>
          </w:p>
          <w:p w14:paraId="566DCDD6"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Each group could have a different set of pictures and write a summary of their conclusions to pass on to another group, who look at the pictures and draw their own conclusions before reading the summary of the other group. They can decide whether they agree or disagree with the conclusions made.</w:t>
            </w:r>
          </w:p>
        </w:tc>
      </w:tr>
      <w:tr w:rsidR="0060019E" w:rsidRPr="00430A2C" w14:paraId="665A7FD6" w14:textId="77777777" w:rsidTr="001A4F8D">
        <w:trPr>
          <w:gridAfter w:val="1"/>
          <w:wAfter w:w="83" w:type="pct"/>
          <w:trHeight w:val="502"/>
        </w:trPr>
        <w:tc>
          <w:tcPr>
            <w:tcW w:w="4917" w:type="pct"/>
            <w:gridSpan w:val="3"/>
          </w:tcPr>
          <w:p w14:paraId="06D9A34D"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Critical thinking – Arguments / data (1)</w:t>
            </w:r>
          </w:p>
        </w:tc>
      </w:tr>
      <w:tr w:rsidR="006A2544" w:rsidRPr="00CD369B" w14:paraId="04B42E32" w14:textId="77777777" w:rsidTr="001A4F8D">
        <w:trPr>
          <w:gridAfter w:val="1"/>
          <w:wAfter w:w="83" w:type="pct"/>
          <w:trHeight w:val="502"/>
        </w:trPr>
        <w:tc>
          <w:tcPr>
            <w:tcW w:w="810" w:type="pct"/>
          </w:tcPr>
          <w:p w14:paraId="38E71DCB"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To be able to evaluate arguments/data.</w:t>
            </w:r>
          </w:p>
        </w:tc>
        <w:tc>
          <w:tcPr>
            <w:tcW w:w="2866" w:type="pct"/>
          </w:tcPr>
          <w:p w14:paraId="156EC18D"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Give learners a flawed argument and ask them questions (these can be on a worksheet or as a class discussion). Example argument:</w:t>
            </w:r>
          </w:p>
          <w:p w14:paraId="5503F8AA" w14:textId="77777777" w:rsidR="006A2544" w:rsidRPr="00CD369B" w:rsidRDefault="006A2544" w:rsidP="0060019E">
            <w:pPr>
              <w:pStyle w:val="NoSpacing"/>
              <w:spacing w:before="120" w:after="120"/>
              <w:rPr>
                <w:rFonts w:ascii="Arial" w:hAnsi="Arial" w:cs="Arial"/>
                <w:sz w:val="20"/>
                <w:szCs w:val="20"/>
              </w:rPr>
            </w:pPr>
            <w:r w:rsidRPr="00CD369B">
              <w:rPr>
                <w:rFonts w:ascii="Arial" w:eastAsia="Times New Roman" w:hAnsi="Arial" w:cs="Arial"/>
                <w:spacing w:val="50"/>
                <w:sz w:val="20"/>
                <w:szCs w:val="20"/>
              </w:rPr>
              <w:t xml:space="preserve"> </w:t>
            </w:r>
            <w:r w:rsidRPr="00CD369B">
              <w:rPr>
                <w:rFonts w:ascii="Arial" w:hAnsi="Arial" w:cs="Arial"/>
                <w:spacing w:val="-1"/>
                <w:sz w:val="20"/>
                <w:szCs w:val="20"/>
              </w:rPr>
              <w:t>‘</w:t>
            </w:r>
            <w:r w:rsidRPr="00CD369B">
              <w:rPr>
                <w:rFonts w:ascii="Arial" w:hAnsi="Arial" w:cs="Arial"/>
                <w:sz w:val="20"/>
                <w:szCs w:val="20"/>
              </w:rPr>
              <w:t>I</w:t>
            </w:r>
            <w:r w:rsidRPr="00CD369B">
              <w:rPr>
                <w:rFonts w:ascii="Arial" w:hAnsi="Arial" w:cs="Arial"/>
                <w:spacing w:val="-1"/>
                <w:sz w:val="20"/>
                <w:szCs w:val="20"/>
              </w:rPr>
              <w:t xml:space="preserve"> </w:t>
            </w:r>
            <w:r w:rsidRPr="00CD369B">
              <w:rPr>
                <w:rFonts w:ascii="Arial" w:hAnsi="Arial" w:cs="Arial"/>
                <w:sz w:val="20"/>
                <w:szCs w:val="20"/>
              </w:rPr>
              <w:t>sh</w:t>
            </w:r>
            <w:r w:rsidRPr="00CD369B">
              <w:rPr>
                <w:rFonts w:ascii="Arial" w:hAnsi="Arial" w:cs="Arial"/>
                <w:spacing w:val="1"/>
                <w:sz w:val="20"/>
                <w:szCs w:val="20"/>
              </w:rPr>
              <w:t>o</w:t>
            </w:r>
            <w:r w:rsidRPr="00CD369B">
              <w:rPr>
                <w:rFonts w:ascii="Arial" w:hAnsi="Arial" w:cs="Arial"/>
                <w:spacing w:val="-1"/>
                <w:sz w:val="20"/>
                <w:szCs w:val="20"/>
              </w:rPr>
              <w:t>u</w:t>
            </w:r>
            <w:r w:rsidRPr="00CD369B">
              <w:rPr>
                <w:rFonts w:ascii="Arial" w:hAnsi="Arial" w:cs="Arial"/>
                <w:spacing w:val="1"/>
                <w:sz w:val="20"/>
                <w:szCs w:val="20"/>
              </w:rPr>
              <w:t>l</w:t>
            </w:r>
            <w:r w:rsidRPr="00CD369B">
              <w:rPr>
                <w:rFonts w:ascii="Arial" w:hAnsi="Arial" w:cs="Arial"/>
                <w:sz w:val="20"/>
                <w:szCs w:val="20"/>
              </w:rPr>
              <w:t>d</w:t>
            </w:r>
            <w:r w:rsidRPr="00CD369B">
              <w:rPr>
                <w:rFonts w:ascii="Arial" w:hAnsi="Arial" w:cs="Arial"/>
                <w:spacing w:val="-7"/>
                <w:sz w:val="20"/>
                <w:szCs w:val="20"/>
              </w:rPr>
              <w:t xml:space="preserve"> </w:t>
            </w:r>
            <w:r w:rsidRPr="00CD369B">
              <w:rPr>
                <w:rFonts w:ascii="Arial" w:hAnsi="Arial" w:cs="Arial"/>
                <w:spacing w:val="1"/>
                <w:sz w:val="20"/>
                <w:szCs w:val="20"/>
              </w:rPr>
              <w:t>no</w:t>
            </w:r>
            <w:r w:rsidRPr="00CD369B">
              <w:rPr>
                <w:rFonts w:ascii="Arial" w:hAnsi="Arial" w:cs="Arial"/>
                <w:sz w:val="20"/>
                <w:szCs w:val="20"/>
              </w:rPr>
              <w:t>t</w:t>
            </w:r>
            <w:r w:rsidRPr="00CD369B">
              <w:rPr>
                <w:rFonts w:ascii="Arial" w:hAnsi="Arial" w:cs="Arial"/>
                <w:spacing w:val="-4"/>
                <w:sz w:val="20"/>
                <w:szCs w:val="20"/>
              </w:rPr>
              <w:t xml:space="preserve"> </w:t>
            </w:r>
            <w:r w:rsidRPr="00CD369B">
              <w:rPr>
                <w:rFonts w:ascii="Arial" w:hAnsi="Arial" w:cs="Arial"/>
                <w:sz w:val="20"/>
                <w:szCs w:val="20"/>
              </w:rPr>
              <w:t>ha</w:t>
            </w:r>
            <w:r w:rsidRPr="00CD369B">
              <w:rPr>
                <w:rFonts w:ascii="Arial" w:hAnsi="Arial" w:cs="Arial"/>
                <w:spacing w:val="2"/>
                <w:sz w:val="20"/>
                <w:szCs w:val="20"/>
              </w:rPr>
              <w:t>v</w:t>
            </w:r>
            <w:r w:rsidRPr="00CD369B">
              <w:rPr>
                <w:rFonts w:ascii="Arial" w:hAnsi="Arial" w:cs="Arial"/>
                <w:sz w:val="20"/>
                <w:szCs w:val="20"/>
              </w:rPr>
              <w:t>e</w:t>
            </w:r>
            <w:r w:rsidRPr="00CD369B">
              <w:rPr>
                <w:rFonts w:ascii="Arial" w:hAnsi="Arial" w:cs="Arial"/>
                <w:spacing w:val="-5"/>
                <w:sz w:val="20"/>
                <w:szCs w:val="20"/>
              </w:rPr>
              <w:t xml:space="preserve"> </w:t>
            </w:r>
            <w:r w:rsidRPr="00CD369B">
              <w:rPr>
                <w:rFonts w:ascii="Arial" w:hAnsi="Arial" w:cs="Arial"/>
                <w:spacing w:val="-1"/>
                <w:sz w:val="20"/>
                <w:szCs w:val="20"/>
              </w:rPr>
              <w:t>t</w:t>
            </w:r>
            <w:r w:rsidRPr="00CD369B">
              <w:rPr>
                <w:rFonts w:ascii="Arial" w:hAnsi="Arial" w:cs="Arial"/>
                <w:sz w:val="20"/>
                <w:szCs w:val="20"/>
              </w:rPr>
              <w:t>o</w:t>
            </w:r>
            <w:r w:rsidRPr="00CD369B">
              <w:rPr>
                <w:rFonts w:ascii="Arial" w:hAnsi="Arial" w:cs="Arial"/>
                <w:spacing w:val="-1"/>
                <w:sz w:val="20"/>
                <w:szCs w:val="20"/>
              </w:rPr>
              <w:t xml:space="preserve"> </w:t>
            </w:r>
            <w:r w:rsidRPr="00CD369B">
              <w:rPr>
                <w:rFonts w:ascii="Arial" w:hAnsi="Arial" w:cs="Arial"/>
                <w:spacing w:val="2"/>
                <w:sz w:val="20"/>
                <w:szCs w:val="20"/>
              </w:rPr>
              <w:t>t</w:t>
            </w:r>
            <w:r w:rsidRPr="00CD369B">
              <w:rPr>
                <w:rFonts w:ascii="Arial" w:hAnsi="Arial" w:cs="Arial"/>
                <w:spacing w:val="-1"/>
                <w:sz w:val="20"/>
                <w:szCs w:val="20"/>
              </w:rPr>
              <w:t>ur</w:t>
            </w:r>
            <w:r w:rsidRPr="00CD369B">
              <w:rPr>
                <w:rFonts w:ascii="Arial" w:hAnsi="Arial" w:cs="Arial"/>
                <w:sz w:val="20"/>
                <w:szCs w:val="20"/>
              </w:rPr>
              <w:t>n</w:t>
            </w:r>
            <w:r w:rsidRPr="00CD369B">
              <w:rPr>
                <w:rFonts w:ascii="Arial" w:hAnsi="Arial" w:cs="Arial"/>
                <w:spacing w:val="-3"/>
                <w:sz w:val="20"/>
                <w:szCs w:val="20"/>
              </w:rPr>
              <w:t xml:space="preserve"> </w:t>
            </w:r>
            <w:r w:rsidRPr="00CD369B">
              <w:rPr>
                <w:rFonts w:ascii="Arial" w:hAnsi="Arial" w:cs="Arial"/>
                <w:spacing w:val="-1"/>
                <w:sz w:val="20"/>
                <w:szCs w:val="20"/>
              </w:rPr>
              <w:t>t</w:t>
            </w:r>
            <w:r w:rsidRPr="00CD369B">
              <w:rPr>
                <w:rFonts w:ascii="Arial" w:hAnsi="Arial" w:cs="Arial"/>
                <w:spacing w:val="2"/>
                <w:sz w:val="20"/>
                <w:szCs w:val="20"/>
              </w:rPr>
              <w:t>h</w:t>
            </w:r>
            <w:r w:rsidRPr="00CD369B">
              <w:rPr>
                <w:rFonts w:ascii="Arial" w:hAnsi="Arial" w:cs="Arial"/>
                <w:sz w:val="20"/>
                <w:szCs w:val="20"/>
              </w:rPr>
              <w:t>e</w:t>
            </w:r>
            <w:r w:rsidRPr="00CD369B">
              <w:rPr>
                <w:rFonts w:ascii="Arial" w:hAnsi="Arial" w:cs="Arial"/>
                <w:spacing w:val="-4"/>
                <w:sz w:val="20"/>
                <w:szCs w:val="20"/>
              </w:rPr>
              <w:t xml:space="preserve"> </w:t>
            </w:r>
            <w:r w:rsidRPr="00CD369B">
              <w:rPr>
                <w:rFonts w:ascii="Arial" w:hAnsi="Arial" w:cs="Arial"/>
                <w:spacing w:val="-1"/>
                <w:sz w:val="20"/>
                <w:szCs w:val="20"/>
              </w:rPr>
              <w:t>w</w:t>
            </w:r>
            <w:r w:rsidRPr="00CD369B">
              <w:rPr>
                <w:rFonts w:ascii="Arial" w:hAnsi="Arial" w:cs="Arial"/>
                <w:sz w:val="20"/>
                <w:szCs w:val="20"/>
              </w:rPr>
              <w:t>a</w:t>
            </w:r>
            <w:r w:rsidRPr="00CD369B">
              <w:rPr>
                <w:rFonts w:ascii="Arial" w:hAnsi="Arial" w:cs="Arial"/>
                <w:spacing w:val="-1"/>
                <w:sz w:val="20"/>
                <w:szCs w:val="20"/>
              </w:rPr>
              <w:t>t</w:t>
            </w:r>
            <w:r w:rsidRPr="00CD369B">
              <w:rPr>
                <w:rFonts w:ascii="Arial" w:hAnsi="Arial" w:cs="Arial"/>
                <w:spacing w:val="2"/>
                <w:sz w:val="20"/>
                <w:szCs w:val="20"/>
              </w:rPr>
              <w:t>e</w:t>
            </w:r>
            <w:r w:rsidRPr="00CD369B">
              <w:rPr>
                <w:rFonts w:ascii="Arial" w:hAnsi="Arial" w:cs="Arial"/>
                <w:sz w:val="20"/>
                <w:szCs w:val="20"/>
              </w:rPr>
              <w:t>r</w:t>
            </w:r>
            <w:r w:rsidRPr="00CD369B">
              <w:rPr>
                <w:rFonts w:ascii="Arial" w:hAnsi="Arial" w:cs="Arial"/>
                <w:spacing w:val="-5"/>
                <w:sz w:val="20"/>
                <w:szCs w:val="20"/>
              </w:rPr>
              <w:t xml:space="preserve"> </w:t>
            </w:r>
            <w:r w:rsidRPr="00CD369B">
              <w:rPr>
                <w:rFonts w:ascii="Arial" w:hAnsi="Arial" w:cs="Arial"/>
                <w:spacing w:val="1"/>
                <w:sz w:val="20"/>
                <w:szCs w:val="20"/>
              </w:rPr>
              <w:t>of</w:t>
            </w:r>
            <w:r w:rsidRPr="00CD369B">
              <w:rPr>
                <w:rFonts w:ascii="Arial" w:hAnsi="Arial" w:cs="Arial"/>
                <w:sz w:val="20"/>
                <w:szCs w:val="20"/>
              </w:rPr>
              <w:t>f</w:t>
            </w:r>
            <w:r w:rsidRPr="00CD369B">
              <w:rPr>
                <w:rFonts w:ascii="Arial" w:hAnsi="Arial" w:cs="Arial"/>
                <w:spacing w:val="-1"/>
                <w:sz w:val="20"/>
                <w:szCs w:val="20"/>
              </w:rPr>
              <w:t xml:space="preserve"> w</w:t>
            </w:r>
            <w:r w:rsidRPr="00CD369B">
              <w:rPr>
                <w:rFonts w:ascii="Arial" w:hAnsi="Arial" w:cs="Arial"/>
                <w:sz w:val="20"/>
                <w:szCs w:val="20"/>
              </w:rPr>
              <w:t>hi</w:t>
            </w:r>
            <w:r w:rsidRPr="00CD369B">
              <w:rPr>
                <w:rFonts w:ascii="Arial" w:hAnsi="Arial" w:cs="Arial"/>
                <w:spacing w:val="1"/>
                <w:sz w:val="20"/>
                <w:szCs w:val="20"/>
              </w:rPr>
              <w:t>l</w:t>
            </w:r>
            <w:r w:rsidRPr="00CD369B">
              <w:rPr>
                <w:rFonts w:ascii="Arial" w:hAnsi="Arial" w:cs="Arial"/>
                <w:sz w:val="20"/>
                <w:szCs w:val="20"/>
              </w:rPr>
              <w:t>e</w:t>
            </w:r>
            <w:r w:rsidRPr="00CD369B">
              <w:rPr>
                <w:rFonts w:ascii="Arial" w:hAnsi="Arial" w:cs="Arial"/>
                <w:spacing w:val="-6"/>
                <w:sz w:val="20"/>
                <w:szCs w:val="20"/>
              </w:rPr>
              <w:t xml:space="preserve"> </w:t>
            </w:r>
            <w:r w:rsidRPr="00CD369B">
              <w:rPr>
                <w:rFonts w:ascii="Arial" w:hAnsi="Arial" w:cs="Arial"/>
                <w:sz w:val="20"/>
                <w:szCs w:val="20"/>
              </w:rPr>
              <w:t xml:space="preserve">I </w:t>
            </w:r>
            <w:r w:rsidRPr="00CD369B">
              <w:rPr>
                <w:rFonts w:ascii="Arial" w:hAnsi="Arial" w:cs="Arial"/>
                <w:spacing w:val="-1"/>
                <w:sz w:val="20"/>
                <w:szCs w:val="20"/>
              </w:rPr>
              <w:t>b</w:t>
            </w:r>
            <w:r w:rsidRPr="00CD369B">
              <w:rPr>
                <w:rFonts w:ascii="Arial" w:hAnsi="Arial" w:cs="Arial"/>
                <w:spacing w:val="1"/>
                <w:sz w:val="20"/>
                <w:szCs w:val="20"/>
              </w:rPr>
              <w:t>r</w:t>
            </w:r>
            <w:r w:rsidRPr="00CD369B">
              <w:rPr>
                <w:rFonts w:ascii="Arial" w:hAnsi="Arial" w:cs="Arial"/>
                <w:spacing w:val="-1"/>
                <w:sz w:val="20"/>
                <w:szCs w:val="20"/>
              </w:rPr>
              <w:t>u</w:t>
            </w:r>
            <w:r w:rsidRPr="00CD369B">
              <w:rPr>
                <w:rFonts w:ascii="Arial" w:hAnsi="Arial" w:cs="Arial"/>
                <w:sz w:val="20"/>
                <w:szCs w:val="20"/>
              </w:rPr>
              <w:t>sh</w:t>
            </w:r>
            <w:r w:rsidRPr="00CD369B">
              <w:rPr>
                <w:rFonts w:ascii="Arial" w:hAnsi="Arial" w:cs="Arial"/>
                <w:spacing w:val="-4"/>
                <w:sz w:val="20"/>
                <w:szCs w:val="20"/>
              </w:rPr>
              <w:t xml:space="preserve"> </w:t>
            </w:r>
            <w:r w:rsidRPr="00CD369B">
              <w:rPr>
                <w:rFonts w:ascii="Arial" w:hAnsi="Arial" w:cs="Arial"/>
                <w:spacing w:val="1"/>
                <w:sz w:val="20"/>
                <w:szCs w:val="20"/>
              </w:rPr>
              <w:t>m</w:t>
            </w:r>
            <w:r w:rsidRPr="00CD369B">
              <w:rPr>
                <w:rFonts w:ascii="Arial" w:hAnsi="Arial" w:cs="Arial"/>
                <w:sz w:val="20"/>
                <w:szCs w:val="20"/>
              </w:rPr>
              <w:t xml:space="preserve">y </w:t>
            </w:r>
            <w:r w:rsidRPr="00CD369B">
              <w:rPr>
                <w:rFonts w:ascii="Arial" w:hAnsi="Arial" w:cs="Arial"/>
                <w:spacing w:val="2"/>
                <w:sz w:val="20"/>
                <w:szCs w:val="20"/>
              </w:rPr>
              <w:t>t</w:t>
            </w:r>
            <w:r w:rsidRPr="00CD369B">
              <w:rPr>
                <w:rFonts w:ascii="Arial" w:hAnsi="Arial" w:cs="Arial"/>
                <w:sz w:val="20"/>
                <w:szCs w:val="20"/>
              </w:rPr>
              <w:t>ee</w:t>
            </w:r>
            <w:r w:rsidRPr="00CD369B">
              <w:rPr>
                <w:rFonts w:ascii="Arial" w:hAnsi="Arial" w:cs="Arial"/>
                <w:spacing w:val="-1"/>
                <w:sz w:val="20"/>
                <w:szCs w:val="20"/>
              </w:rPr>
              <w:t>t</w:t>
            </w:r>
            <w:r w:rsidRPr="00CD369B">
              <w:rPr>
                <w:rFonts w:ascii="Arial" w:hAnsi="Arial" w:cs="Arial"/>
                <w:sz w:val="20"/>
                <w:szCs w:val="20"/>
              </w:rPr>
              <w:t>h.</w:t>
            </w:r>
            <w:r w:rsidRPr="00CD369B">
              <w:rPr>
                <w:rFonts w:ascii="Arial" w:hAnsi="Arial" w:cs="Arial"/>
                <w:spacing w:val="-3"/>
                <w:sz w:val="20"/>
                <w:szCs w:val="20"/>
              </w:rPr>
              <w:t xml:space="preserve"> </w:t>
            </w:r>
            <w:r w:rsidRPr="00CD369B">
              <w:rPr>
                <w:rFonts w:ascii="Arial" w:hAnsi="Arial" w:cs="Arial"/>
                <w:spacing w:val="-1"/>
                <w:sz w:val="20"/>
                <w:szCs w:val="20"/>
              </w:rPr>
              <w:t>F</w:t>
            </w:r>
            <w:r w:rsidRPr="00CD369B">
              <w:rPr>
                <w:rFonts w:ascii="Arial" w:hAnsi="Arial" w:cs="Arial"/>
                <w:sz w:val="20"/>
                <w:szCs w:val="20"/>
              </w:rPr>
              <w:t>i</w:t>
            </w:r>
            <w:r w:rsidRPr="00CD369B">
              <w:rPr>
                <w:rFonts w:ascii="Arial" w:hAnsi="Arial" w:cs="Arial"/>
                <w:spacing w:val="1"/>
                <w:sz w:val="20"/>
                <w:szCs w:val="20"/>
              </w:rPr>
              <w:t>r</w:t>
            </w:r>
            <w:r w:rsidRPr="00CD369B">
              <w:rPr>
                <w:rFonts w:ascii="Arial" w:hAnsi="Arial" w:cs="Arial"/>
                <w:sz w:val="20"/>
                <w:szCs w:val="20"/>
              </w:rPr>
              <w:t>s</w:t>
            </w:r>
            <w:r w:rsidRPr="00CD369B">
              <w:rPr>
                <w:rFonts w:ascii="Arial" w:hAnsi="Arial" w:cs="Arial"/>
                <w:spacing w:val="-1"/>
                <w:sz w:val="20"/>
                <w:szCs w:val="20"/>
              </w:rPr>
              <w:t>t</w:t>
            </w:r>
            <w:r w:rsidRPr="00CD369B">
              <w:rPr>
                <w:rFonts w:ascii="Arial" w:hAnsi="Arial" w:cs="Arial"/>
                <w:sz w:val="20"/>
                <w:szCs w:val="20"/>
              </w:rPr>
              <w:t>,</w:t>
            </w:r>
            <w:r w:rsidRPr="00CD369B">
              <w:rPr>
                <w:rFonts w:ascii="Arial" w:hAnsi="Arial" w:cs="Arial"/>
                <w:spacing w:val="-4"/>
                <w:sz w:val="20"/>
                <w:szCs w:val="20"/>
              </w:rPr>
              <w:t xml:space="preserve"> </w:t>
            </w:r>
            <w:r w:rsidRPr="00CD369B">
              <w:rPr>
                <w:rFonts w:ascii="Arial" w:hAnsi="Arial" w:cs="Arial"/>
                <w:sz w:val="20"/>
                <w:szCs w:val="20"/>
              </w:rPr>
              <w:t>I h</w:t>
            </w:r>
            <w:r w:rsidRPr="00CD369B">
              <w:rPr>
                <w:rFonts w:ascii="Arial" w:hAnsi="Arial" w:cs="Arial"/>
                <w:spacing w:val="3"/>
                <w:sz w:val="20"/>
                <w:szCs w:val="20"/>
              </w:rPr>
              <w:t>a</w:t>
            </w:r>
            <w:r w:rsidRPr="00CD369B">
              <w:rPr>
                <w:rFonts w:ascii="Arial" w:hAnsi="Arial" w:cs="Arial"/>
                <w:spacing w:val="-1"/>
                <w:sz w:val="20"/>
                <w:szCs w:val="20"/>
              </w:rPr>
              <w:t>t</w:t>
            </w:r>
            <w:r w:rsidRPr="00CD369B">
              <w:rPr>
                <w:rFonts w:ascii="Arial" w:hAnsi="Arial" w:cs="Arial"/>
                <w:sz w:val="20"/>
                <w:szCs w:val="20"/>
              </w:rPr>
              <w:t>e</w:t>
            </w:r>
            <w:r w:rsidRPr="00CD369B">
              <w:rPr>
                <w:rFonts w:ascii="Arial" w:hAnsi="Arial" w:cs="Arial"/>
                <w:spacing w:val="-5"/>
                <w:sz w:val="20"/>
                <w:szCs w:val="20"/>
              </w:rPr>
              <w:t xml:space="preserve"> </w:t>
            </w:r>
            <w:r w:rsidRPr="00CD369B">
              <w:rPr>
                <w:rFonts w:ascii="Arial" w:hAnsi="Arial" w:cs="Arial"/>
                <w:sz w:val="20"/>
                <w:szCs w:val="20"/>
              </w:rPr>
              <w:t>ha</w:t>
            </w:r>
            <w:r w:rsidRPr="00CD369B">
              <w:rPr>
                <w:rFonts w:ascii="Arial" w:hAnsi="Arial" w:cs="Arial"/>
                <w:spacing w:val="2"/>
                <w:sz w:val="20"/>
                <w:szCs w:val="20"/>
              </w:rPr>
              <w:t>v</w:t>
            </w:r>
            <w:r w:rsidRPr="00CD369B">
              <w:rPr>
                <w:rFonts w:ascii="Arial" w:hAnsi="Arial" w:cs="Arial"/>
                <w:sz w:val="20"/>
                <w:szCs w:val="20"/>
              </w:rPr>
              <w:t>i</w:t>
            </w:r>
            <w:r w:rsidRPr="00CD369B">
              <w:rPr>
                <w:rFonts w:ascii="Arial" w:hAnsi="Arial" w:cs="Arial"/>
                <w:spacing w:val="1"/>
                <w:sz w:val="20"/>
                <w:szCs w:val="20"/>
              </w:rPr>
              <w:t>n</w:t>
            </w:r>
            <w:r w:rsidRPr="00CD369B">
              <w:rPr>
                <w:rFonts w:ascii="Arial" w:hAnsi="Arial" w:cs="Arial"/>
                <w:sz w:val="20"/>
                <w:szCs w:val="20"/>
              </w:rPr>
              <w:t>g</w:t>
            </w:r>
            <w:r w:rsidRPr="00CD369B">
              <w:rPr>
                <w:rFonts w:ascii="Arial" w:hAnsi="Arial" w:cs="Arial"/>
                <w:spacing w:val="-6"/>
                <w:sz w:val="20"/>
                <w:szCs w:val="20"/>
              </w:rPr>
              <w:t xml:space="preserve"> </w:t>
            </w:r>
            <w:r w:rsidRPr="00CD369B">
              <w:rPr>
                <w:rFonts w:ascii="Arial" w:hAnsi="Arial" w:cs="Arial"/>
                <w:spacing w:val="-1"/>
                <w:sz w:val="20"/>
                <w:szCs w:val="20"/>
              </w:rPr>
              <w:t>t</w:t>
            </w:r>
            <w:r w:rsidRPr="00CD369B">
              <w:rPr>
                <w:rFonts w:ascii="Arial" w:hAnsi="Arial" w:cs="Arial"/>
                <w:sz w:val="20"/>
                <w:szCs w:val="20"/>
              </w:rPr>
              <w:t>o</w:t>
            </w:r>
            <w:r w:rsidRPr="00CD369B">
              <w:rPr>
                <w:rFonts w:ascii="Arial" w:hAnsi="Arial" w:cs="Arial"/>
                <w:spacing w:val="-1"/>
                <w:sz w:val="20"/>
                <w:szCs w:val="20"/>
              </w:rPr>
              <w:t xml:space="preserve"> </w:t>
            </w:r>
            <w:r w:rsidRPr="00CD369B">
              <w:rPr>
                <w:rFonts w:ascii="Arial" w:hAnsi="Arial" w:cs="Arial"/>
                <w:spacing w:val="2"/>
                <w:sz w:val="20"/>
                <w:szCs w:val="20"/>
              </w:rPr>
              <w:t>b</w:t>
            </w:r>
            <w:r w:rsidRPr="00CD369B">
              <w:rPr>
                <w:rFonts w:ascii="Arial" w:hAnsi="Arial" w:cs="Arial"/>
                <w:spacing w:val="-1"/>
                <w:sz w:val="20"/>
                <w:szCs w:val="20"/>
              </w:rPr>
              <w:t>ru</w:t>
            </w:r>
            <w:r w:rsidRPr="00CD369B">
              <w:rPr>
                <w:rFonts w:ascii="Arial" w:hAnsi="Arial" w:cs="Arial"/>
                <w:sz w:val="20"/>
                <w:szCs w:val="20"/>
              </w:rPr>
              <w:t>sh</w:t>
            </w:r>
            <w:r w:rsidRPr="00CD369B">
              <w:rPr>
                <w:rFonts w:ascii="Arial" w:hAnsi="Arial" w:cs="Arial"/>
                <w:spacing w:val="-4"/>
                <w:sz w:val="20"/>
                <w:szCs w:val="20"/>
              </w:rPr>
              <w:t xml:space="preserve"> </w:t>
            </w:r>
            <w:r w:rsidRPr="00CD369B">
              <w:rPr>
                <w:rFonts w:ascii="Arial" w:hAnsi="Arial" w:cs="Arial"/>
                <w:spacing w:val="1"/>
                <w:sz w:val="20"/>
                <w:szCs w:val="20"/>
              </w:rPr>
              <w:t>m</w:t>
            </w:r>
            <w:r w:rsidRPr="00CD369B">
              <w:rPr>
                <w:rFonts w:ascii="Arial" w:hAnsi="Arial" w:cs="Arial"/>
                <w:sz w:val="20"/>
                <w:szCs w:val="20"/>
              </w:rPr>
              <w:t xml:space="preserve">y </w:t>
            </w:r>
            <w:r w:rsidRPr="00CD369B">
              <w:rPr>
                <w:rFonts w:ascii="Arial" w:hAnsi="Arial" w:cs="Arial"/>
                <w:spacing w:val="-1"/>
                <w:sz w:val="20"/>
                <w:szCs w:val="20"/>
              </w:rPr>
              <w:t>t</w:t>
            </w:r>
            <w:r w:rsidRPr="00CD369B">
              <w:rPr>
                <w:rFonts w:ascii="Arial" w:hAnsi="Arial" w:cs="Arial"/>
                <w:sz w:val="20"/>
                <w:szCs w:val="20"/>
              </w:rPr>
              <w:t>ee</w:t>
            </w:r>
            <w:r w:rsidRPr="00CD369B">
              <w:rPr>
                <w:rFonts w:ascii="Arial" w:hAnsi="Arial" w:cs="Arial"/>
                <w:spacing w:val="-1"/>
                <w:sz w:val="20"/>
                <w:szCs w:val="20"/>
              </w:rPr>
              <w:t>t</w:t>
            </w:r>
            <w:r w:rsidRPr="00CD369B">
              <w:rPr>
                <w:rFonts w:ascii="Arial" w:hAnsi="Arial" w:cs="Arial"/>
                <w:spacing w:val="2"/>
                <w:sz w:val="20"/>
                <w:szCs w:val="20"/>
              </w:rPr>
              <w:t>h</w:t>
            </w:r>
            <w:r w:rsidRPr="00CD369B">
              <w:rPr>
                <w:rFonts w:ascii="Arial" w:hAnsi="Arial" w:cs="Arial"/>
                <w:sz w:val="20"/>
                <w:szCs w:val="20"/>
              </w:rPr>
              <w:t>.</w:t>
            </w:r>
            <w:r w:rsidRPr="00CD369B">
              <w:rPr>
                <w:rFonts w:ascii="Arial" w:hAnsi="Arial" w:cs="Arial"/>
                <w:spacing w:val="-5"/>
                <w:sz w:val="20"/>
                <w:szCs w:val="20"/>
              </w:rPr>
              <w:t xml:space="preserve"> </w:t>
            </w:r>
            <w:r w:rsidRPr="00CD369B">
              <w:rPr>
                <w:rFonts w:ascii="Arial" w:hAnsi="Arial" w:cs="Arial"/>
                <w:sz w:val="20"/>
                <w:szCs w:val="20"/>
              </w:rPr>
              <w:t>P</w:t>
            </w:r>
            <w:r w:rsidRPr="00CD369B">
              <w:rPr>
                <w:rFonts w:ascii="Arial" w:hAnsi="Arial" w:cs="Arial"/>
                <w:spacing w:val="1"/>
                <w:sz w:val="20"/>
                <w:szCs w:val="20"/>
              </w:rPr>
              <w:t>lu</w:t>
            </w:r>
            <w:r w:rsidRPr="00CD369B">
              <w:rPr>
                <w:rFonts w:ascii="Arial" w:hAnsi="Arial" w:cs="Arial"/>
                <w:sz w:val="20"/>
                <w:szCs w:val="20"/>
              </w:rPr>
              <w:t>s,</w:t>
            </w:r>
            <w:r w:rsidRPr="00CD369B">
              <w:rPr>
                <w:rFonts w:ascii="Arial" w:hAnsi="Arial" w:cs="Arial"/>
                <w:spacing w:val="-5"/>
                <w:sz w:val="20"/>
                <w:szCs w:val="20"/>
              </w:rPr>
              <w:t xml:space="preserve"> </w:t>
            </w:r>
            <w:proofErr w:type="gramStart"/>
            <w:r w:rsidRPr="00CD369B">
              <w:rPr>
                <w:rFonts w:ascii="Arial" w:hAnsi="Arial" w:cs="Arial"/>
                <w:spacing w:val="2"/>
                <w:sz w:val="20"/>
                <w:szCs w:val="20"/>
              </w:rPr>
              <w:t>i</w:t>
            </w:r>
            <w:r w:rsidRPr="00CD369B">
              <w:rPr>
                <w:rFonts w:ascii="Arial" w:hAnsi="Arial" w:cs="Arial"/>
                <w:spacing w:val="-1"/>
                <w:sz w:val="20"/>
                <w:szCs w:val="20"/>
              </w:rPr>
              <w:t>t</w:t>
            </w:r>
            <w:r w:rsidRPr="00CD369B">
              <w:rPr>
                <w:rFonts w:ascii="Arial" w:hAnsi="Arial" w:cs="Arial"/>
                <w:sz w:val="20"/>
                <w:szCs w:val="20"/>
              </w:rPr>
              <w:t>’s</w:t>
            </w:r>
            <w:proofErr w:type="gramEnd"/>
            <w:r w:rsidRPr="00CD369B">
              <w:rPr>
                <w:rFonts w:ascii="Arial" w:hAnsi="Arial" w:cs="Arial"/>
                <w:spacing w:val="-2"/>
                <w:sz w:val="20"/>
                <w:szCs w:val="20"/>
              </w:rPr>
              <w:t xml:space="preserve"> </w:t>
            </w:r>
            <w:r w:rsidRPr="00CD369B">
              <w:rPr>
                <w:rFonts w:ascii="Arial" w:hAnsi="Arial" w:cs="Arial"/>
                <w:sz w:val="20"/>
                <w:szCs w:val="20"/>
              </w:rPr>
              <w:t>a</w:t>
            </w:r>
            <w:r w:rsidRPr="00CD369B">
              <w:rPr>
                <w:rFonts w:ascii="Arial" w:hAnsi="Arial" w:cs="Arial"/>
                <w:spacing w:val="1"/>
                <w:sz w:val="20"/>
                <w:szCs w:val="20"/>
              </w:rPr>
              <w:t>nno</w:t>
            </w:r>
            <w:r w:rsidRPr="00CD369B">
              <w:rPr>
                <w:rFonts w:ascii="Arial" w:hAnsi="Arial" w:cs="Arial"/>
                <w:sz w:val="20"/>
                <w:szCs w:val="20"/>
              </w:rPr>
              <w:t>yi</w:t>
            </w:r>
            <w:r w:rsidRPr="00CD369B">
              <w:rPr>
                <w:rFonts w:ascii="Arial" w:hAnsi="Arial" w:cs="Arial"/>
                <w:spacing w:val="1"/>
                <w:sz w:val="20"/>
                <w:szCs w:val="20"/>
              </w:rPr>
              <w:t>n</w:t>
            </w:r>
            <w:r w:rsidRPr="00CD369B">
              <w:rPr>
                <w:rFonts w:ascii="Arial" w:hAnsi="Arial" w:cs="Arial"/>
                <w:sz w:val="20"/>
                <w:szCs w:val="20"/>
              </w:rPr>
              <w:t xml:space="preserve">g </w:t>
            </w:r>
            <w:r w:rsidRPr="00CD369B">
              <w:rPr>
                <w:rFonts w:ascii="Arial" w:hAnsi="Arial" w:cs="Arial"/>
                <w:spacing w:val="-1"/>
                <w:sz w:val="20"/>
                <w:szCs w:val="20"/>
              </w:rPr>
              <w:t>t</w:t>
            </w:r>
            <w:r w:rsidRPr="00CD369B">
              <w:rPr>
                <w:rFonts w:ascii="Arial" w:hAnsi="Arial" w:cs="Arial"/>
                <w:sz w:val="20"/>
                <w:szCs w:val="20"/>
              </w:rPr>
              <w:t>o</w:t>
            </w:r>
            <w:r w:rsidRPr="00CD369B">
              <w:rPr>
                <w:rFonts w:ascii="Arial" w:hAnsi="Arial" w:cs="Arial"/>
                <w:spacing w:val="-1"/>
                <w:sz w:val="20"/>
                <w:szCs w:val="20"/>
              </w:rPr>
              <w:t xml:space="preserve"> </w:t>
            </w:r>
            <w:r w:rsidRPr="00CD369B">
              <w:rPr>
                <w:rFonts w:ascii="Arial" w:hAnsi="Arial" w:cs="Arial"/>
                <w:sz w:val="20"/>
                <w:szCs w:val="20"/>
              </w:rPr>
              <w:t>ha</w:t>
            </w:r>
            <w:r w:rsidRPr="00CD369B">
              <w:rPr>
                <w:rFonts w:ascii="Arial" w:hAnsi="Arial" w:cs="Arial"/>
                <w:spacing w:val="-1"/>
                <w:sz w:val="20"/>
                <w:szCs w:val="20"/>
              </w:rPr>
              <w:t>v</w:t>
            </w:r>
            <w:r w:rsidRPr="00CD369B">
              <w:rPr>
                <w:rFonts w:ascii="Arial" w:hAnsi="Arial" w:cs="Arial"/>
                <w:sz w:val="20"/>
                <w:szCs w:val="20"/>
              </w:rPr>
              <w:t>e</w:t>
            </w:r>
            <w:r w:rsidRPr="00CD369B">
              <w:rPr>
                <w:rFonts w:ascii="Arial" w:hAnsi="Arial" w:cs="Arial"/>
                <w:spacing w:val="-5"/>
                <w:sz w:val="20"/>
                <w:szCs w:val="20"/>
              </w:rPr>
              <w:t xml:space="preserve"> </w:t>
            </w:r>
            <w:r w:rsidRPr="00CD369B">
              <w:rPr>
                <w:rFonts w:ascii="Arial" w:hAnsi="Arial" w:cs="Arial"/>
                <w:spacing w:val="-1"/>
                <w:sz w:val="20"/>
                <w:szCs w:val="20"/>
              </w:rPr>
              <w:t>t</w:t>
            </w:r>
            <w:r w:rsidRPr="00CD369B">
              <w:rPr>
                <w:rFonts w:ascii="Arial" w:hAnsi="Arial" w:cs="Arial"/>
                <w:sz w:val="20"/>
                <w:szCs w:val="20"/>
              </w:rPr>
              <w:t>o</w:t>
            </w:r>
            <w:r w:rsidRPr="00CD369B">
              <w:rPr>
                <w:rFonts w:ascii="Arial" w:hAnsi="Arial" w:cs="Arial"/>
                <w:spacing w:val="-1"/>
                <w:sz w:val="20"/>
                <w:szCs w:val="20"/>
              </w:rPr>
              <w:t xml:space="preserve"> </w:t>
            </w:r>
            <w:r w:rsidRPr="00CD369B">
              <w:rPr>
                <w:rFonts w:ascii="Arial" w:hAnsi="Arial" w:cs="Arial"/>
                <w:spacing w:val="2"/>
                <w:sz w:val="20"/>
                <w:szCs w:val="20"/>
              </w:rPr>
              <w:t>t</w:t>
            </w:r>
            <w:r w:rsidRPr="00CD369B">
              <w:rPr>
                <w:rFonts w:ascii="Arial" w:hAnsi="Arial" w:cs="Arial"/>
                <w:spacing w:val="-1"/>
                <w:sz w:val="20"/>
                <w:szCs w:val="20"/>
              </w:rPr>
              <w:t>ur</w:t>
            </w:r>
            <w:r w:rsidRPr="00CD369B">
              <w:rPr>
                <w:rFonts w:ascii="Arial" w:hAnsi="Arial" w:cs="Arial"/>
                <w:sz w:val="20"/>
                <w:szCs w:val="20"/>
              </w:rPr>
              <w:t>n</w:t>
            </w:r>
            <w:r w:rsidRPr="00CD369B">
              <w:rPr>
                <w:rFonts w:ascii="Arial" w:hAnsi="Arial" w:cs="Arial"/>
                <w:spacing w:val="-3"/>
                <w:sz w:val="20"/>
                <w:szCs w:val="20"/>
              </w:rPr>
              <w:t xml:space="preserve"> </w:t>
            </w:r>
            <w:r w:rsidRPr="00CD369B">
              <w:rPr>
                <w:rFonts w:ascii="Arial" w:hAnsi="Arial" w:cs="Arial"/>
                <w:spacing w:val="-1"/>
                <w:sz w:val="20"/>
                <w:szCs w:val="20"/>
              </w:rPr>
              <w:t>t</w:t>
            </w:r>
            <w:r w:rsidRPr="00CD369B">
              <w:rPr>
                <w:rFonts w:ascii="Arial" w:hAnsi="Arial" w:cs="Arial"/>
                <w:spacing w:val="2"/>
                <w:sz w:val="20"/>
                <w:szCs w:val="20"/>
              </w:rPr>
              <w:t>h</w:t>
            </w:r>
            <w:r w:rsidRPr="00CD369B">
              <w:rPr>
                <w:rFonts w:ascii="Arial" w:hAnsi="Arial" w:cs="Arial"/>
                <w:sz w:val="20"/>
                <w:szCs w:val="20"/>
              </w:rPr>
              <w:t>e</w:t>
            </w:r>
            <w:r w:rsidRPr="00CD369B">
              <w:rPr>
                <w:rFonts w:ascii="Arial" w:hAnsi="Arial" w:cs="Arial"/>
                <w:spacing w:val="-4"/>
                <w:sz w:val="20"/>
                <w:szCs w:val="20"/>
              </w:rPr>
              <w:t xml:space="preserve"> </w:t>
            </w:r>
            <w:r w:rsidRPr="00CD369B">
              <w:rPr>
                <w:rFonts w:ascii="Arial" w:hAnsi="Arial" w:cs="Arial"/>
                <w:spacing w:val="-1"/>
                <w:sz w:val="20"/>
                <w:szCs w:val="20"/>
              </w:rPr>
              <w:t>w</w:t>
            </w:r>
            <w:r w:rsidRPr="00CD369B">
              <w:rPr>
                <w:rFonts w:ascii="Arial" w:hAnsi="Arial" w:cs="Arial"/>
                <w:sz w:val="20"/>
                <w:szCs w:val="20"/>
              </w:rPr>
              <w:t>a</w:t>
            </w:r>
            <w:r w:rsidRPr="00CD369B">
              <w:rPr>
                <w:rFonts w:ascii="Arial" w:hAnsi="Arial" w:cs="Arial"/>
                <w:spacing w:val="2"/>
                <w:sz w:val="20"/>
                <w:szCs w:val="20"/>
              </w:rPr>
              <w:t>t</w:t>
            </w:r>
            <w:r w:rsidRPr="00CD369B">
              <w:rPr>
                <w:rFonts w:ascii="Arial" w:hAnsi="Arial" w:cs="Arial"/>
                <w:sz w:val="20"/>
                <w:szCs w:val="20"/>
              </w:rPr>
              <w:t>er</w:t>
            </w:r>
            <w:r w:rsidRPr="00CD369B">
              <w:rPr>
                <w:rFonts w:ascii="Arial" w:hAnsi="Arial" w:cs="Arial"/>
                <w:spacing w:val="-6"/>
                <w:sz w:val="20"/>
                <w:szCs w:val="20"/>
              </w:rPr>
              <w:t xml:space="preserve"> </w:t>
            </w:r>
            <w:r w:rsidRPr="00CD369B">
              <w:rPr>
                <w:rFonts w:ascii="Arial" w:hAnsi="Arial" w:cs="Arial"/>
                <w:spacing w:val="1"/>
                <w:sz w:val="20"/>
                <w:szCs w:val="20"/>
              </w:rPr>
              <w:t>of</w:t>
            </w:r>
            <w:r w:rsidRPr="00CD369B">
              <w:rPr>
                <w:rFonts w:ascii="Arial" w:hAnsi="Arial" w:cs="Arial"/>
                <w:sz w:val="20"/>
                <w:szCs w:val="20"/>
              </w:rPr>
              <w:t>f</w:t>
            </w:r>
            <w:r w:rsidRPr="00CD369B">
              <w:rPr>
                <w:rFonts w:ascii="Arial" w:hAnsi="Arial" w:cs="Arial"/>
                <w:spacing w:val="1"/>
                <w:sz w:val="20"/>
                <w:szCs w:val="20"/>
              </w:rPr>
              <w:t xml:space="preserve"> </w:t>
            </w:r>
            <w:r w:rsidRPr="00CD369B">
              <w:rPr>
                <w:rFonts w:ascii="Arial" w:hAnsi="Arial" w:cs="Arial"/>
                <w:spacing w:val="-1"/>
                <w:sz w:val="20"/>
                <w:szCs w:val="20"/>
              </w:rPr>
              <w:t>w</w:t>
            </w:r>
            <w:r w:rsidRPr="00CD369B">
              <w:rPr>
                <w:rFonts w:ascii="Arial" w:hAnsi="Arial" w:cs="Arial"/>
                <w:sz w:val="20"/>
                <w:szCs w:val="20"/>
              </w:rPr>
              <w:t>hen</w:t>
            </w:r>
            <w:r w:rsidRPr="00CD369B">
              <w:rPr>
                <w:rFonts w:ascii="Arial" w:hAnsi="Arial" w:cs="Arial"/>
                <w:spacing w:val="-5"/>
                <w:sz w:val="20"/>
                <w:szCs w:val="20"/>
              </w:rPr>
              <w:t xml:space="preserve"> </w:t>
            </w:r>
            <w:r w:rsidRPr="00CD369B">
              <w:rPr>
                <w:rFonts w:ascii="Arial" w:hAnsi="Arial" w:cs="Arial"/>
                <w:sz w:val="20"/>
                <w:szCs w:val="20"/>
              </w:rPr>
              <w:t>I’m</w:t>
            </w:r>
            <w:r w:rsidRPr="00CD369B">
              <w:rPr>
                <w:rFonts w:ascii="Arial" w:hAnsi="Arial" w:cs="Arial"/>
                <w:spacing w:val="-1"/>
                <w:sz w:val="20"/>
                <w:szCs w:val="20"/>
              </w:rPr>
              <w:t xml:space="preserve"> b</w:t>
            </w:r>
            <w:r w:rsidRPr="00CD369B">
              <w:rPr>
                <w:rFonts w:ascii="Arial" w:hAnsi="Arial" w:cs="Arial"/>
                <w:spacing w:val="1"/>
                <w:sz w:val="20"/>
                <w:szCs w:val="20"/>
              </w:rPr>
              <w:t>r</w:t>
            </w:r>
            <w:r w:rsidRPr="00CD369B">
              <w:rPr>
                <w:rFonts w:ascii="Arial" w:hAnsi="Arial" w:cs="Arial"/>
                <w:spacing w:val="-1"/>
                <w:sz w:val="20"/>
                <w:szCs w:val="20"/>
              </w:rPr>
              <w:t>u</w:t>
            </w:r>
            <w:r w:rsidRPr="00CD369B">
              <w:rPr>
                <w:rFonts w:ascii="Arial" w:hAnsi="Arial" w:cs="Arial"/>
                <w:sz w:val="20"/>
                <w:szCs w:val="20"/>
              </w:rPr>
              <w:t>shi</w:t>
            </w:r>
            <w:r w:rsidRPr="00CD369B">
              <w:rPr>
                <w:rFonts w:ascii="Arial" w:hAnsi="Arial" w:cs="Arial"/>
                <w:spacing w:val="1"/>
                <w:sz w:val="20"/>
                <w:szCs w:val="20"/>
              </w:rPr>
              <w:t>n</w:t>
            </w:r>
            <w:r w:rsidRPr="00CD369B">
              <w:rPr>
                <w:rFonts w:ascii="Arial" w:hAnsi="Arial" w:cs="Arial"/>
                <w:sz w:val="20"/>
                <w:szCs w:val="20"/>
              </w:rPr>
              <w:t>g</w:t>
            </w:r>
            <w:r w:rsidRPr="00CD369B">
              <w:rPr>
                <w:rFonts w:ascii="Arial" w:hAnsi="Arial" w:cs="Arial"/>
                <w:spacing w:val="-6"/>
                <w:sz w:val="20"/>
                <w:szCs w:val="20"/>
              </w:rPr>
              <w:t xml:space="preserve"> </w:t>
            </w:r>
            <w:r w:rsidRPr="00CD369B">
              <w:rPr>
                <w:rFonts w:ascii="Arial" w:hAnsi="Arial" w:cs="Arial"/>
                <w:spacing w:val="1"/>
                <w:sz w:val="20"/>
                <w:szCs w:val="20"/>
              </w:rPr>
              <w:t>m</w:t>
            </w:r>
            <w:r w:rsidRPr="00CD369B">
              <w:rPr>
                <w:rFonts w:ascii="Arial" w:hAnsi="Arial" w:cs="Arial"/>
                <w:sz w:val="20"/>
                <w:szCs w:val="20"/>
              </w:rPr>
              <w:t>y</w:t>
            </w:r>
            <w:r w:rsidRPr="00CD369B">
              <w:rPr>
                <w:rFonts w:ascii="Arial" w:hAnsi="Arial" w:cs="Arial"/>
                <w:spacing w:val="-3"/>
                <w:sz w:val="20"/>
                <w:szCs w:val="20"/>
              </w:rPr>
              <w:t xml:space="preserve"> </w:t>
            </w:r>
            <w:r w:rsidRPr="00CD369B">
              <w:rPr>
                <w:rFonts w:ascii="Arial" w:hAnsi="Arial" w:cs="Arial"/>
                <w:spacing w:val="2"/>
                <w:sz w:val="20"/>
                <w:szCs w:val="20"/>
              </w:rPr>
              <w:t>t</w:t>
            </w:r>
            <w:r w:rsidRPr="00CD369B">
              <w:rPr>
                <w:rFonts w:ascii="Arial" w:hAnsi="Arial" w:cs="Arial"/>
                <w:sz w:val="20"/>
                <w:szCs w:val="20"/>
              </w:rPr>
              <w:t>ee</w:t>
            </w:r>
            <w:r w:rsidRPr="00CD369B">
              <w:rPr>
                <w:rFonts w:ascii="Arial" w:hAnsi="Arial" w:cs="Arial"/>
                <w:spacing w:val="-1"/>
                <w:sz w:val="20"/>
                <w:szCs w:val="20"/>
              </w:rPr>
              <w:t>t</w:t>
            </w:r>
            <w:r w:rsidRPr="00CD369B">
              <w:rPr>
                <w:rFonts w:ascii="Arial" w:hAnsi="Arial" w:cs="Arial"/>
                <w:spacing w:val="2"/>
                <w:sz w:val="20"/>
                <w:szCs w:val="20"/>
              </w:rPr>
              <w:t>h</w:t>
            </w:r>
            <w:r w:rsidRPr="00CD369B">
              <w:rPr>
                <w:rFonts w:ascii="Arial" w:hAnsi="Arial" w:cs="Arial"/>
                <w:sz w:val="20"/>
                <w:szCs w:val="20"/>
              </w:rPr>
              <w:t>.</w:t>
            </w:r>
            <w:r w:rsidRPr="00CD369B">
              <w:rPr>
                <w:rFonts w:ascii="Arial" w:hAnsi="Arial" w:cs="Arial"/>
                <w:spacing w:val="-3"/>
                <w:sz w:val="20"/>
                <w:szCs w:val="20"/>
              </w:rPr>
              <w:t xml:space="preserve"> </w:t>
            </w:r>
            <w:r w:rsidRPr="00CD369B">
              <w:rPr>
                <w:rFonts w:ascii="Arial" w:hAnsi="Arial" w:cs="Arial"/>
                <w:spacing w:val="1"/>
                <w:sz w:val="20"/>
                <w:szCs w:val="20"/>
              </w:rPr>
              <w:lastRenderedPageBreak/>
              <w:t>E</w:t>
            </w:r>
            <w:r w:rsidRPr="00CD369B">
              <w:rPr>
                <w:rFonts w:ascii="Arial" w:hAnsi="Arial" w:cs="Arial"/>
                <w:spacing w:val="-1"/>
                <w:sz w:val="20"/>
                <w:szCs w:val="20"/>
              </w:rPr>
              <w:t>v</w:t>
            </w:r>
            <w:r w:rsidRPr="00CD369B">
              <w:rPr>
                <w:rFonts w:ascii="Arial" w:hAnsi="Arial" w:cs="Arial"/>
                <w:sz w:val="20"/>
                <w:szCs w:val="20"/>
              </w:rPr>
              <w:t>e</w:t>
            </w:r>
            <w:r w:rsidRPr="00CD369B">
              <w:rPr>
                <w:rFonts w:ascii="Arial" w:hAnsi="Arial" w:cs="Arial"/>
                <w:spacing w:val="-1"/>
                <w:sz w:val="20"/>
                <w:szCs w:val="20"/>
              </w:rPr>
              <w:t>r</w:t>
            </w:r>
            <w:r w:rsidRPr="00CD369B">
              <w:rPr>
                <w:rFonts w:ascii="Arial" w:hAnsi="Arial" w:cs="Arial"/>
                <w:sz w:val="20"/>
                <w:szCs w:val="20"/>
              </w:rPr>
              <w:t>y</w:t>
            </w:r>
            <w:r w:rsidRPr="00CD369B">
              <w:rPr>
                <w:rFonts w:ascii="Arial" w:hAnsi="Arial" w:cs="Arial"/>
                <w:spacing w:val="1"/>
                <w:sz w:val="20"/>
                <w:szCs w:val="20"/>
              </w:rPr>
              <w:t>on</w:t>
            </w:r>
            <w:r w:rsidRPr="00CD369B">
              <w:rPr>
                <w:rFonts w:ascii="Arial" w:hAnsi="Arial" w:cs="Arial"/>
                <w:sz w:val="20"/>
                <w:szCs w:val="20"/>
              </w:rPr>
              <w:t>e</w:t>
            </w:r>
            <w:r w:rsidRPr="00CD369B">
              <w:rPr>
                <w:rFonts w:ascii="Arial" w:hAnsi="Arial" w:cs="Arial"/>
                <w:spacing w:val="-9"/>
                <w:sz w:val="20"/>
                <w:szCs w:val="20"/>
              </w:rPr>
              <w:t xml:space="preserve"> </w:t>
            </w:r>
            <w:r w:rsidRPr="00CD369B">
              <w:rPr>
                <w:rFonts w:ascii="Arial" w:hAnsi="Arial" w:cs="Arial"/>
                <w:sz w:val="20"/>
                <w:szCs w:val="20"/>
              </w:rPr>
              <w:t>e</w:t>
            </w:r>
            <w:r w:rsidRPr="00CD369B">
              <w:rPr>
                <w:rFonts w:ascii="Arial" w:hAnsi="Arial" w:cs="Arial"/>
                <w:spacing w:val="1"/>
                <w:sz w:val="20"/>
                <w:szCs w:val="20"/>
              </w:rPr>
              <w:t>l</w:t>
            </w:r>
            <w:r w:rsidRPr="00CD369B">
              <w:rPr>
                <w:rFonts w:ascii="Arial" w:hAnsi="Arial" w:cs="Arial"/>
                <w:sz w:val="20"/>
                <w:szCs w:val="20"/>
              </w:rPr>
              <w:t>se</w:t>
            </w:r>
            <w:r w:rsidRPr="00CD369B">
              <w:rPr>
                <w:rFonts w:ascii="Arial" w:hAnsi="Arial" w:cs="Arial"/>
                <w:spacing w:val="-4"/>
                <w:sz w:val="20"/>
                <w:szCs w:val="20"/>
              </w:rPr>
              <w:t xml:space="preserve"> </w:t>
            </w:r>
            <w:r w:rsidRPr="00CD369B">
              <w:rPr>
                <w:rFonts w:ascii="Arial" w:hAnsi="Arial" w:cs="Arial"/>
                <w:sz w:val="20"/>
                <w:szCs w:val="20"/>
              </w:rPr>
              <w:t xml:space="preserve">in </w:t>
            </w:r>
            <w:r w:rsidRPr="00CD369B">
              <w:rPr>
                <w:rFonts w:ascii="Arial" w:hAnsi="Arial" w:cs="Arial"/>
                <w:spacing w:val="1"/>
                <w:sz w:val="20"/>
                <w:szCs w:val="20"/>
              </w:rPr>
              <w:t>m</w:t>
            </w:r>
            <w:r w:rsidRPr="00CD369B">
              <w:rPr>
                <w:rFonts w:ascii="Arial" w:hAnsi="Arial" w:cs="Arial"/>
                <w:sz w:val="20"/>
                <w:szCs w:val="20"/>
              </w:rPr>
              <w:t>y</w:t>
            </w:r>
            <w:r w:rsidRPr="00CD369B">
              <w:rPr>
                <w:rFonts w:ascii="Arial" w:hAnsi="Arial" w:cs="Arial"/>
                <w:spacing w:val="-3"/>
                <w:sz w:val="20"/>
                <w:szCs w:val="20"/>
              </w:rPr>
              <w:t xml:space="preserve"> </w:t>
            </w:r>
            <w:r w:rsidRPr="00CD369B">
              <w:rPr>
                <w:rFonts w:ascii="Arial" w:hAnsi="Arial" w:cs="Arial"/>
                <w:spacing w:val="1"/>
                <w:sz w:val="20"/>
                <w:szCs w:val="20"/>
              </w:rPr>
              <w:t>f</w:t>
            </w:r>
            <w:r w:rsidRPr="00CD369B">
              <w:rPr>
                <w:rFonts w:ascii="Arial" w:hAnsi="Arial" w:cs="Arial"/>
                <w:sz w:val="20"/>
                <w:szCs w:val="20"/>
              </w:rPr>
              <w:t>a</w:t>
            </w:r>
            <w:r w:rsidRPr="00CD369B">
              <w:rPr>
                <w:rFonts w:ascii="Arial" w:hAnsi="Arial" w:cs="Arial"/>
                <w:spacing w:val="1"/>
                <w:sz w:val="20"/>
                <w:szCs w:val="20"/>
              </w:rPr>
              <w:t>m</w:t>
            </w:r>
            <w:r w:rsidRPr="00CD369B">
              <w:rPr>
                <w:rFonts w:ascii="Arial" w:hAnsi="Arial" w:cs="Arial"/>
                <w:sz w:val="20"/>
                <w:szCs w:val="20"/>
              </w:rPr>
              <w:t>i</w:t>
            </w:r>
            <w:r w:rsidRPr="00CD369B">
              <w:rPr>
                <w:rFonts w:ascii="Arial" w:hAnsi="Arial" w:cs="Arial"/>
                <w:spacing w:val="1"/>
                <w:sz w:val="20"/>
                <w:szCs w:val="20"/>
              </w:rPr>
              <w:t>l</w:t>
            </w:r>
            <w:r w:rsidRPr="00CD369B">
              <w:rPr>
                <w:rFonts w:ascii="Arial" w:hAnsi="Arial" w:cs="Arial"/>
                <w:sz w:val="20"/>
                <w:szCs w:val="20"/>
              </w:rPr>
              <w:t>y</w:t>
            </w:r>
            <w:r w:rsidRPr="00CD369B">
              <w:rPr>
                <w:rFonts w:ascii="Arial" w:hAnsi="Arial" w:cs="Arial"/>
                <w:spacing w:val="-5"/>
                <w:sz w:val="20"/>
                <w:szCs w:val="20"/>
              </w:rPr>
              <w:t xml:space="preserve"> </w:t>
            </w:r>
            <w:r w:rsidRPr="00CD369B">
              <w:rPr>
                <w:rFonts w:ascii="Arial" w:hAnsi="Arial" w:cs="Arial"/>
                <w:spacing w:val="2"/>
                <w:sz w:val="20"/>
                <w:szCs w:val="20"/>
              </w:rPr>
              <w:t>t</w:t>
            </w:r>
            <w:r w:rsidRPr="00CD369B">
              <w:rPr>
                <w:rFonts w:ascii="Arial" w:hAnsi="Arial" w:cs="Arial"/>
                <w:spacing w:val="-1"/>
                <w:sz w:val="20"/>
                <w:szCs w:val="20"/>
              </w:rPr>
              <w:t>ur</w:t>
            </w:r>
            <w:r w:rsidRPr="00CD369B">
              <w:rPr>
                <w:rFonts w:ascii="Arial" w:hAnsi="Arial" w:cs="Arial"/>
                <w:spacing w:val="1"/>
                <w:sz w:val="20"/>
                <w:szCs w:val="20"/>
              </w:rPr>
              <w:t>n</w:t>
            </w:r>
            <w:r w:rsidRPr="00CD369B">
              <w:rPr>
                <w:rFonts w:ascii="Arial" w:hAnsi="Arial" w:cs="Arial"/>
                <w:sz w:val="20"/>
                <w:szCs w:val="20"/>
              </w:rPr>
              <w:t>s</w:t>
            </w:r>
            <w:r w:rsidRPr="00CD369B">
              <w:rPr>
                <w:rFonts w:ascii="Arial" w:hAnsi="Arial" w:cs="Arial"/>
                <w:spacing w:val="-5"/>
                <w:sz w:val="20"/>
                <w:szCs w:val="20"/>
              </w:rPr>
              <w:t xml:space="preserve"> </w:t>
            </w:r>
            <w:r w:rsidRPr="00CD369B">
              <w:rPr>
                <w:rFonts w:ascii="Arial" w:hAnsi="Arial" w:cs="Arial"/>
                <w:spacing w:val="-1"/>
                <w:sz w:val="20"/>
                <w:szCs w:val="20"/>
              </w:rPr>
              <w:t>t</w:t>
            </w:r>
            <w:r w:rsidRPr="00CD369B">
              <w:rPr>
                <w:rFonts w:ascii="Arial" w:hAnsi="Arial" w:cs="Arial"/>
                <w:spacing w:val="2"/>
                <w:sz w:val="20"/>
                <w:szCs w:val="20"/>
              </w:rPr>
              <w:t>h</w:t>
            </w:r>
            <w:r w:rsidRPr="00CD369B">
              <w:rPr>
                <w:rFonts w:ascii="Arial" w:hAnsi="Arial" w:cs="Arial"/>
                <w:sz w:val="20"/>
                <w:szCs w:val="20"/>
              </w:rPr>
              <w:t>e</w:t>
            </w:r>
            <w:r w:rsidRPr="00CD369B">
              <w:rPr>
                <w:rFonts w:ascii="Arial" w:hAnsi="Arial" w:cs="Arial"/>
                <w:spacing w:val="-4"/>
                <w:sz w:val="20"/>
                <w:szCs w:val="20"/>
              </w:rPr>
              <w:t xml:space="preserve"> </w:t>
            </w:r>
            <w:r w:rsidRPr="00CD369B">
              <w:rPr>
                <w:rFonts w:ascii="Arial" w:hAnsi="Arial" w:cs="Arial"/>
                <w:spacing w:val="-1"/>
                <w:sz w:val="20"/>
                <w:szCs w:val="20"/>
              </w:rPr>
              <w:t>w</w:t>
            </w:r>
            <w:r w:rsidRPr="00CD369B">
              <w:rPr>
                <w:rFonts w:ascii="Arial" w:hAnsi="Arial" w:cs="Arial"/>
                <w:sz w:val="20"/>
                <w:szCs w:val="20"/>
              </w:rPr>
              <w:t>a</w:t>
            </w:r>
            <w:r w:rsidRPr="00CD369B">
              <w:rPr>
                <w:rFonts w:ascii="Arial" w:hAnsi="Arial" w:cs="Arial"/>
                <w:spacing w:val="2"/>
                <w:sz w:val="20"/>
                <w:szCs w:val="20"/>
              </w:rPr>
              <w:t>t</w:t>
            </w:r>
            <w:r w:rsidRPr="00CD369B">
              <w:rPr>
                <w:rFonts w:ascii="Arial" w:hAnsi="Arial" w:cs="Arial"/>
                <w:sz w:val="20"/>
                <w:szCs w:val="20"/>
              </w:rPr>
              <w:t>er</w:t>
            </w:r>
            <w:r w:rsidRPr="00CD369B">
              <w:rPr>
                <w:rFonts w:ascii="Arial" w:hAnsi="Arial" w:cs="Arial"/>
                <w:spacing w:val="-6"/>
                <w:sz w:val="20"/>
                <w:szCs w:val="20"/>
              </w:rPr>
              <w:t xml:space="preserve"> </w:t>
            </w:r>
            <w:r w:rsidRPr="00CD369B">
              <w:rPr>
                <w:rFonts w:ascii="Arial" w:hAnsi="Arial" w:cs="Arial"/>
                <w:spacing w:val="1"/>
                <w:sz w:val="20"/>
                <w:szCs w:val="20"/>
              </w:rPr>
              <w:t>of</w:t>
            </w:r>
            <w:r w:rsidRPr="00CD369B">
              <w:rPr>
                <w:rFonts w:ascii="Arial" w:hAnsi="Arial" w:cs="Arial"/>
                <w:sz w:val="20"/>
                <w:szCs w:val="20"/>
              </w:rPr>
              <w:t>f</w:t>
            </w:r>
            <w:r w:rsidRPr="00CD369B">
              <w:rPr>
                <w:rFonts w:ascii="Arial" w:hAnsi="Arial" w:cs="Arial"/>
                <w:spacing w:val="-2"/>
                <w:sz w:val="20"/>
                <w:szCs w:val="20"/>
              </w:rPr>
              <w:t xml:space="preserve"> </w:t>
            </w:r>
            <w:r w:rsidRPr="00CD369B">
              <w:rPr>
                <w:rFonts w:ascii="Arial" w:hAnsi="Arial" w:cs="Arial"/>
                <w:spacing w:val="-1"/>
                <w:sz w:val="20"/>
                <w:szCs w:val="20"/>
              </w:rPr>
              <w:t>w</w:t>
            </w:r>
            <w:r w:rsidRPr="00CD369B">
              <w:rPr>
                <w:rFonts w:ascii="Arial" w:hAnsi="Arial" w:cs="Arial"/>
                <w:sz w:val="20"/>
                <w:szCs w:val="20"/>
              </w:rPr>
              <w:t>hen</w:t>
            </w:r>
            <w:r w:rsidRPr="00CD369B">
              <w:rPr>
                <w:rFonts w:ascii="Arial" w:hAnsi="Arial" w:cs="Arial"/>
                <w:spacing w:val="-5"/>
                <w:sz w:val="20"/>
                <w:szCs w:val="20"/>
              </w:rPr>
              <w:t xml:space="preserve"> </w:t>
            </w:r>
            <w:r w:rsidRPr="00CD369B">
              <w:rPr>
                <w:rFonts w:ascii="Arial" w:hAnsi="Arial" w:cs="Arial"/>
                <w:spacing w:val="2"/>
                <w:sz w:val="20"/>
                <w:szCs w:val="20"/>
              </w:rPr>
              <w:t>t</w:t>
            </w:r>
            <w:r w:rsidRPr="00CD369B">
              <w:rPr>
                <w:rFonts w:ascii="Arial" w:hAnsi="Arial" w:cs="Arial"/>
                <w:sz w:val="20"/>
                <w:szCs w:val="20"/>
              </w:rPr>
              <w:t>hey</w:t>
            </w:r>
            <w:r w:rsidRPr="00CD369B">
              <w:rPr>
                <w:rFonts w:ascii="Arial" w:hAnsi="Arial" w:cs="Arial"/>
                <w:spacing w:val="-4"/>
                <w:sz w:val="20"/>
                <w:szCs w:val="20"/>
              </w:rPr>
              <w:t xml:space="preserve"> </w:t>
            </w:r>
            <w:r w:rsidRPr="00CD369B">
              <w:rPr>
                <w:rFonts w:ascii="Arial" w:hAnsi="Arial" w:cs="Arial"/>
                <w:spacing w:val="-1"/>
                <w:sz w:val="20"/>
                <w:szCs w:val="20"/>
              </w:rPr>
              <w:t>br</w:t>
            </w:r>
            <w:r w:rsidRPr="00CD369B">
              <w:rPr>
                <w:rFonts w:ascii="Arial" w:hAnsi="Arial" w:cs="Arial"/>
                <w:spacing w:val="1"/>
                <w:sz w:val="20"/>
                <w:szCs w:val="20"/>
              </w:rPr>
              <w:t>u</w:t>
            </w:r>
            <w:r w:rsidRPr="00CD369B">
              <w:rPr>
                <w:rFonts w:ascii="Arial" w:hAnsi="Arial" w:cs="Arial"/>
                <w:sz w:val="20"/>
                <w:szCs w:val="20"/>
              </w:rPr>
              <w:t xml:space="preserve">sh </w:t>
            </w:r>
            <w:r w:rsidRPr="00CD369B">
              <w:rPr>
                <w:rFonts w:ascii="Arial" w:hAnsi="Arial" w:cs="Arial"/>
                <w:spacing w:val="-1"/>
                <w:sz w:val="20"/>
                <w:szCs w:val="20"/>
              </w:rPr>
              <w:t>t</w:t>
            </w:r>
            <w:r w:rsidRPr="00CD369B">
              <w:rPr>
                <w:rFonts w:ascii="Arial" w:hAnsi="Arial" w:cs="Arial"/>
                <w:sz w:val="20"/>
                <w:szCs w:val="20"/>
              </w:rPr>
              <w:t>h</w:t>
            </w:r>
            <w:r w:rsidRPr="00CD369B">
              <w:rPr>
                <w:rFonts w:ascii="Arial" w:hAnsi="Arial" w:cs="Arial"/>
                <w:spacing w:val="2"/>
                <w:sz w:val="20"/>
                <w:szCs w:val="20"/>
              </w:rPr>
              <w:t>e</w:t>
            </w:r>
            <w:r w:rsidRPr="00CD369B">
              <w:rPr>
                <w:rFonts w:ascii="Arial" w:hAnsi="Arial" w:cs="Arial"/>
                <w:sz w:val="20"/>
                <w:szCs w:val="20"/>
              </w:rPr>
              <w:t>ir</w:t>
            </w:r>
            <w:r w:rsidRPr="00CD369B">
              <w:rPr>
                <w:rFonts w:ascii="Arial" w:hAnsi="Arial" w:cs="Arial"/>
                <w:spacing w:val="-4"/>
                <w:sz w:val="20"/>
                <w:szCs w:val="20"/>
              </w:rPr>
              <w:t xml:space="preserve"> </w:t>
            </w:r>
            <w:r w:rsidRPr="00CD369B">
              <w:rPr>
                <w:rFonts w:ascii="Arial" w:hAnsi="Arial" w:cs="Arial"/>
                <w:spacing w:val="2"/>
                <w:sz w:val="20"/>
                <w:szCs w:val="20"/>
              </w:rPr>
              <w:t>t</w:t>
            </w:r>
            <w:r w:rsidRPr="00CD369B">
              <w:rPr>
                <w:rFonts w:ascii="Arial" w:hAnsi="Arial" w:cs="Arial"/>
                <w:sz w:val="20"/>
                <w:szCs w:val="20"/>
              </w:rPr>
              <w:t>ee</w:t>
            </w:r>
            <w:r w:rsidRPr="00CD369B">
              <w:rPr>
                <w:rFonts w:ascii="Arial" w:hAnsi="Arial" w:cs="Arial"/>
                <w:spacing w:val="-1"/>
                <w:sz w:val="20"/>
                <w:szCs w:val="20"/>
              </w:rPr>
              <w:t>t</w:t>
            </w:r>
            <w:r w:rsidRPr="00CD369B">
              <w:rPr>
                <w:rFonts w:ascii="Arial" w:hAnsi="Arial" w:cs="Arial"/>
                <w:spacing w:val="2"/>
                <w:sz w:val="20"/>
                <w:szCs w:val="20"/>
              </w:rPr>
              <w:t>h</w:t>
            </w:r>
            <w:r w:rsidRPr="00CD369B">
              <w:rPr>
                <w:rFonts w:ascii="Arial" w:hAnsi="Arial" w:cs="Arial"/>
                <w:sz w:val="20"/>
                <w:szCs w:val="20"/>
              </w:rPr>
              <w:t>,</w:t>
            </w:r>
            <w:r w:rsidRPr="00CD369B">
              <w:rPr>
                <w:rFonts w:ascii="Arial" w:hAnsi="Arial" w:cs="Arial"/>
                <w:spacing w:val="-5"/>
                <w:sz w:val="20"/>
                <w:szCs w:val="20"/>
              </w:rPr>
              <w:t xml:space="preserve"> </w:t>
            </w:r>
            <w:r w:rsidRPr="00CD369B">
              <w:rPr>
                <w:rFonts w:ascii="Arial" w:hAnsi="Arial" w:cs="Arial"/>
                <w:sz w:val="20"/>
                <w:szCs w:val="20"/>
              </w:rPr>
              <w:t>so</w:t>
            </w:r>
            <w:r w:rsidRPr="00CD369B">
              <w:rPr>
                <w:rFonts w:ascii="Arial" w:hAnsi="Arial" w:cs="Arial"/>
                <w:spacing w:val="-1"/>
                <w:sz w:val="20"/>
                <w:szCs w:val="20"/>
              </w:rPr>
              <w:t xml:space="preserve"> </w:t>
            </w:r>
            <w:r w:rsidRPr="00CD369B">
              <w:rPr>
                <w:rFonts w:ascii="Arial" w:hAnsi="Arial" w:cs="Arial"/>
                <w:sz w:val="20"/>
                <w:szCs w:val="20"/>
              </w:rPr>
              <w:t>it</w:t>
            </w:r>
            <w:r w:rsidRPr="00CD369B">
              <w:rPr>
                <w:rFonts w:ascii="Arial" w:hAnsi="Arial" w:cs="Arial"/>
                <w:spacing w:val="1"/>
                <w:sz w:val="20"/>
                <w:szCs w:val="20"/>
              </w:rPr>
              <w:t xml:space="preserve"> </w:t>
            </w:r>
            <w:proofErr w:type="gramStart"/>
            <w:r w:rsidRPr="00CD369B">
              <w:rPr>
                <w:rFonts w:ascii="Arial" w:hAnsi="Arial" w:cs="Arial"/>
                <w:sz w:val="20"/>
                <w:szCs w:val="20"/>
              </w:rPr>
              <w:t>sh</w:t>
            </w:r>
            <w:r w:rsidRPr="00CD369B">
              <w:rPr>
                <w:rFonts w:ascii="Arial" w:hAnsi="Arial" w:cs="Arial"/>
                <w:spacing w:val="1"/>
                <w:sz w:val="20"/>
                <w:szCs w:val="20"/>
              </w:rPr>
              <w:t>o</w:t>
            </w:r>
            <w:r w:rsidRPr="00CD369B">
              <w:rPr>
                <w:rFonts w:ascii="Arial" w:hAnsi="Arial" w:cs="Arial"/>
                <w:spacing w:val="-1"/>
                <w:sz w:val="20"/>
                <w:szCs w:val="20"/>
              </w:rPr>
              <w:t>u</w:t>
            </w:r>
            <w:r w:rsidRPr="00CD369B">
              <w:rPr>
                <w:rFonts w:ascii="Arial" w:hAnsi="Arial" w:cs="Arial"/>
                <w:spacing w:val="3"/>
                <w:sz w:val="20"/>
                <w:szCs w:val="20"/>
              </w:rPr>
              <w:t>l</w:t>
            </w:r>
            <w:r w:rsidRPr="00CD369B">
              <w:rPr>
                <w:rFonts w:ascii="Arial" w:hAnsi="Arial" w:cs="Arial"/>
                <w:spacing w:val="-1"/>
                <w:sz w:val="20"/>
                <w:szCs w:val="20"/>
              </w:rPr>
              <w:t>d</w:t>
            </w:r>
            <w:r w:rsidRPr="00CD369B">
              <w:rPr>
                <w:rFonts w:ascii="Arial" w:hAnsi="Arial" w:cs="Arial"/>
                <w:spacing w:val="1"/>
                <w:sz w:val="20"/>
                <w:szCs w:val="20"/>
              </w:rPr>
              <w:t>n</w:t>
            </w:r>
            <w:r w:rsidRPr="00CD369B">
              <w:rPr>
                <w:rFonts w:ascii="Arial" w:hAnsi="Arial" w:cs="Arial"/>
                <w:sz w:val="20"/>
                <w:szCs w:val="20"/>
              </w:rPr>
              <w:t>’t</w:t>
            </w:r>
            <w:proofErr w:type="gramEnd"/>
            <w:r w:rsidRPr="00CD369B">
              <w:rPr>
                <w:rFonts w:ascii="Arial" w:hAnsi="Arial" w:cs="Arial"/>
                <w:spacing w:val="-8"/>
                <w:sz w:val="20"/>
                <w:szCs w:val="20"/>
              </w:rPr>
              <w:t xml:space="preserve"> </w:t>
            </w:r>
            <w:r w:rsidRPr="00CD369B">
              <w:rPr>
                <w:rFonts w:ascii="Arial" w:hAnsi="Arial" w:cs="Arial"/>
                <w:spacing w:val="1"/>
                <w:sz w:val="20"/>
                <w:szCs w:val="20"/>
              </w:rPr>
              <w:t>m</w:t>
            </w:r>
            <w:r w:rsidRPr="00CD369B">
              <w:rPr>
                <w:rFonts w:ascii="Arial" w:hAnsi="Arial" w:cs="Arial"/>
                <w:sz w:val="20"/>
                <w:szCs w:val="20"/>
              </w:rPr>
              <w:t>a</w:t>
            </w:r>
            <w:r w:rsidRPr="00CD369B">
              <w:rPr>
                <w:rFonts w:ascii="Arial" w:hAnsi="Arial" w:cs="Arial"/>
                <w:spacing w:val="-1"/>
                <w:sz w:val="20"/>
                <w:szCs w:val="20"/>
              </w:rPr>
              <w:t>tt</w:t>
            </w:r>
            <w:r w:rsidRPr="00CD369B">
              <w:rPr>
                <w:rFonts w:ascii="Arial" w:hAnsi="Arial" w:cs="Arial"/>
                <w:spacing w:val="2"/>
                <w:sz w:val="20"/>
                <w:szCs w:val="20"/>
              </w:rPr>
              <w:t>e</w:t>
            </w:r>
            <w:r w:rsidRPr="00CD369B">
              <w:rPr>
                <w:rFonts w:ascii="Arial" w:hAnsi="Arial" w:cs="Arial"/>
                <w:sz w:val="20"/>
                <w:szCs w:val="20"/>
              </w:rPr>
              <w:t>r</w:t>
            </w:r>
            <w:r w:rsidRPr="00CD369B">
              <w:rPr>
                <w:rFonts w:ascii="Arial" w:hAnsi="Arial" w:cs="Arial"/>
                <w:spacing w:val="-6"/>
                <w:sz w:val="20"/>
                <w:szCs w:val="20"/>
              </w:rPr>
              <w:t xml:space="preserve"> </w:t>
            </w:r>
            <w:r w:rsidRPr="00CD369B">
              <w:rPr>
                <w:rFonts w:ascii="Arial" w:hAnsi="Arial" w:cs="Arial"/>
                <w:sz w:val="20"/>
                <w:szCs w:val="20"/>
              </w:rPr>
              <w:t>if</w:t>
            </w:r>
            <w:r w:rsidRPr="00CD369B">
              <w:rPr>
                <w:rFonts w:ascii="Arial" w:hAnsi="Arial" w:cs="Arial"/>
                <w:spacing w:val="-1"/>
                <w:sz w:val="20"/>
                <w:szCs w:val="20"/>
              </w:rPr>
              <w:t xml:space="preserve"> </w:t>
            </w:r>
            <w:r w:rsidRPr="00CD369B">
              <w:rPr>
                <w:rFonts w:ascii="Arial" w:hAnsi="Arial" w:cs="Arial"/>
                <w:sz w:val="20"/>
                <w:szCs w:val="20"/>
              </w:rPr>
              <w:t xml:space="preserve">I </w:t>
            </w:r>
            <w:r w:rsidRPr="00CD369B">
              <w:rPr>
                <w:rFonts w:ascii="Arial" w:hAnsi="Arial" w:cs="Arial"/>
                <w:spacing w:val="-1"/>
                <w:sz w:val="20"/>
                <w:szCs w:val="20"/>
              </w:rPr>
              <w:t>d</w:t>
            </w:r>
            <w:r w:rsidRPr="00CD369B">
              <w:rPr>
                <w:rFonts w:ascii="Arial" w:hAnsi="Arial" w:cs="Arial"/>
                <w:sz w:val="20"/>
                <w:szCs w:val="20"/>
              </w:rPr>
              <w:t>o</w:t>
            </w:r>
            <w:r w:rsidRPr="00CD369B">
              <w:rPr>
                <w:rFonts w:ascii="Arial" w:hAnsi="Arial" w:cs="Arial"/>
                <w:spacing w:val="-1"/>
                <w:sz w:val="20"/>
                <w:szCs w:val="20"/>
              </w:rPr>
              <w:t xml:space="preserve"> </w:t>
            </w:r>
            <w:r w:rsidRPr="00CD369B">
              <w:rPr>
                <w:rFonts w:ascii="Arial" w:hAnsi="Arial" w:cs="Arial"/>
                <w:spacing w:val="1"/>
                <w:sz w:val="20"/>
                <w:szCs w:val="20"/>
              </w:rPr>
              <w:t>o</w:t>
            </w:r>
            <w:r w:rsidRPr="00CD369B">
              <w:rPr>
                <w:rFonts w:ascii="Arial" w:hAnsi="Arial" w:cs="Arial"/>
                <w:sz w:val="20"/>
                <w:szCs w:val="20"/>
              </w:rPr>
              <w:t>r</w:t>
            </w:r>
            <w:r w:rsidRPr="00CD369B">
              <w:rPr>
                <w:rFonts w:ascii="Arial" w:hAnsi="Arial" w:cs="Arial"/>
                <w:spacing w:val="-2"/>
                <w:sz w:val="20"/>
                <w:szCs w:val="20"/>
              </w:rPr>
              <w:t xml:space="preserve"> </w:t>
            </w:r>
            <w:r w:rsidRPr="00CD369B">
              <w:rPr>
                <w:rFonts w:ascii="Arial" w:hAnsi="Arial" w:cs="Arial"/>
                <w:spacing w:val="1"/>
                <w:sz w:val="20"/>
                <w:szCs w:val="20"/>
              </w:rPr>
              <w:t>no</w:t>
            </w:r>
            <w:r w:rsidRPr="00CD369B">
              <w:rPr>
                <w:rFonts w:ascii="Arial" w:hAnsi="Arial" w:cs="Arial"/>
                <w:spacing w:val="-1"/>
                <w:sz w:val="20"/>
                <w:szCs w:val="20"/>
              </w:rPr>
              <w:t>t</w:t>
            </w:r>
            <w:r w:rsidRPr="00CD369B">
              <w:rPr>
                <w:rFonts w:ascii="Arial" w:hAnsi="Arial" w:cs="Arial"/>
                <w:sz w:val="20"/>
                <w:szCs w:val="20"/>
              </w:rPr>
              <w:t>,</w:t>
            </w:r>
            <w:r w:rsidRPr="00CD369B">
              <w:rPr>
                <w:rFonts w:ascii="Arial" w:hAnsi="Arial" w:cs="Arial"/>
                <w:spacing w:val="-2"/>
                <w:sz w:val="20"/>
                <w:szCs w:val="20"/>
              </w:rPr>
              <w:t xml:space="preserve"> </w:t>
            </w:r>
            <w:r w:rsidRPr="00CD369B">
              <w:rPr>
                <w:rFonts w:ascii="Arial" w:hAnsi="Arial" w:cs="Arial"/>
                <w:sz w:val="20"/>
                <w:szCs w:val="20"/>
              </w:rPr>
              <w:t>si</w:t>
            </w:r>
            <w:r w:rsidRPr="00CD369B">
              <w:rPr>
                <w:rFonts w:ascii="Arial" w:hAnsi="Arial" w:cs="Arial"/>
                <w:spacing w:val="3"/>
                <w:sz w:val="20"/>
                <w:szCs w:val="20"/>
              </w:rPr>
              <w:t>n</w:t>
            </w:r>
            <w:r w:rsidRPr="00CD369B">
              <w:rPr>
                <w:rFonts w:ascii="Arial" w:hAnsi="Arial" w:cs="Arial"/>
                <w:sz w:val="20"/>
                <w:szCs w:val="20"/>
              </w:rPr>
              <w:t>ce</w:t>
            </w:r>
            <w:r w:rsidRPr="00CD369B">
              <w:rPr>
                <w:rFonts w:ascii="Arial" w:hAnsi="Arial" w:cs="Arial"/>
                <w:spacing w:val="-5"/>
                <w:sz w:val="20"/>
                <w:szCs w:val="20"/>
              </w:rPr>
              <w:t xml:space="preserve"> </w:t>
            </w:r>
            <w:r w:rsidRPr="00CD369B">
              <w:rPr>
                <w:rFonts w:ascii="Arial" w:hAnsi="Arial" w:cs="Arial"/>
                <w:sz w:val="20"/>
                <w:szCs w:val="20"/>
              </w:rPr>
              <w:t>I’m</w:t>
            </w:r>
            <w:r w:rsidRPr="00CD369B">
              <w:rPr>
                <w:rFonts w:ascii="Arial" w:hAnsi="Arial" w:cs="Arial"/>
                <w:spacing w:val="-1"/>
                <w:sz w:val="20"/>
                <w:szCs w:val="20"/>
              </w:rPr>
              <w:t xml:space="preserve"> </w:t>
            </w:r>
            <w:r w:rsidRPr="00CD369B">
              <w:rPr>
                <w:rFonts w:ascii="Arial" w:hAnsi="Arial" w:cs="Arial"/>
                <w:spacing w:val="1"/>
                <w:sz w:val="20"/>
                <w:szCs w:val="20"/>
              </w:rPr>
              <w:t>onl</w:t>
            </w:r>
            <w:r w:rsidRPr="00CD369B">
              <w:rPr>
                <w:rFonts w:ascii="Arial" w:hAnsi="Arial" w:cs="Arial"/>
                <w:sz w:val="20"/>
                <w:szCs w:val="20"/>
              </w:rPr>
              <w:t>y</w:t>
            </w:r>
            <w:r w:rsidRPr="00CD369B">
              <w:rPr>
                <w:rFonts w:ascii="Arial" w:hAnsi="Arial" w:cs="Arial"/>
                <w:spacing w:val="-4"/>
                <w:sz w:val="20"/>
                <w:szCs w:val="20"/>
              </w:rPr>
              <w:t xml:space="preserve"> </w:t>
            </w:r>
            <w:r w:rsidRPr="00CD369B">
              <w:rPr>
                <w:rFonts w:ascii="Arial" w:hAnsi="Arial" w:cs="Arial"/>
                <w:spacing w:val="1"/>
                <w:sz w:val="20"/>
                <w:szCs w:val="20"/>
              </w:rPr>
              <w:t>on</w:t>
            </w:r>
            <w:r w:rsidRPr="00CD369B">
              <w:rPr>
                <w:rFonts w:ascii="Arial" w:hAnsi="Arial" w:cs="Arial"/>
                <w:sz w:val="20"/>
                <w:szCs w:val="20"/>
              </w:rPr>
              <w:t>e</w:t>
            </w:r>
            <w:r w:rsidRPr="00CD369B">
              <w:rPr>
                <w:rFonts w:ascii="Arial" w:hAnsi="Arial" w:cs="Arial"/>
                <w:spacing w:val="-4"/>
                <w:sz w:val="20"/>
                <w:szCs w:val="20"/>
              </w:rPr>
              <w:t xml:space="preserve"> </w:t>
            </w:r>
            <w:r w:rsidRPr="00CD369B">
              <w:rPr>
                <w:rFonts w:ascii="Arial" w:hAnsi="Arial" w:cs="Arial"/>
                <w:sz w:val="20"/>
                <w:szCs w:val="20"/>
              </w:rPr>
              <w:t>pe</w:t>
            </w:r>
            <w:r w:rsidRPr="00CD369B">
              <w:rPr>
                <w:rFonts w:ascii="Arial" w:hAnsi="Arial" w:cs="Arial"/>
                <w:spacing w:val="-1"/>
                <w:sz w:val="20"/>
                <w:szCs w:val="20"/>
              </w:rPr>
              <w:t>r</w:t>
            </w:r>
            <w:r w:rsidRPr="00CD369B">
              <w:rPr>
                <w:rFonts w:ascii="Arial" w:hAnsi="Arial" w:cs="Arial"/>
                <w:sz w:val="20"/>
                <w:szCs w:val="20"/>
              </w:rPr>
              <w:t>s</w:t>
            </w:r>
            <w:r w:rsidRPr="00CD369B">
              <w:rPr>
                <w:rFonts w:ascii="Arial" w:hAnsi="Arial" w:cs="Arial"/>
                <w:spacing w:val="1"/>
                <w:sz w:val="20"/>
                <w:szCs w:val="20"/>
              </w:rPr>
              <w:t>o</w:t>
            </w:r>
            <w:r w:rsidRPr="00CD369B">
              <w:rPr>
                <w:rFonts w:ascii="Arial" w:hAnsi="Arial" w:cs="Arial"/>
                <w:spacing w:val="2"/>
                <w:sz w:val="20"/>
                <w:szCs w:val="20"/>
              </w:rPr>
              <w:t>n</w:t>
            </w:r>
            <w:r w:rsidRPr="00CD369B">
              <w:rPr>
                <w:rFonts w:ascii="Arial" w:hAnsi="Arial" w:cs="Arial"/>
                <w:sz w:val="20"/>
                <w:szCs w:val="20"/>
              </w:rPr>
              <w:t>.</w:t>
            </w:r>
            <w:r w:rsidRPr="00CD369B">
              <w:rPr>
                <w:rFonts w:ascii="Arial" w:hAnsi="Arial" w:cs="Arial"/>
                <w:spacing w:val="-7"/>
                <w:sz w:val="20"/>
                <w:szCs w:val="20"/>
              </w:rPr>
              <w:t xml:space="preserve"> </w:t>
            </w:r>
            <w:r w:rsidRPr="00CD369B">
              <w:rPr>
                <w:rFonts w:ascii="Arial" w:hAnsi="Arial" w:cs="Arial"/>
                <w:spacing w:val="-1"/>
                <w:sz w:val="20"/>
                <w:szCs w:val="20"/>
              </w:rPr>
              <w:t>H</w:t>
            </w:r>
            <w:r w:rsidRPr="00CD369B">
              <w:rPr>
                <w:rFonts w:ascii="Arial" w:hAnsi="Arial" w:cs="Arial"/>
                <w:spacing w:val="1"/>
                <w:sz w:val="20"/>
                <w:szCs w:val="20"/>
              </w:rPr>
              <w:t>o</w:t>
            </w:r>
            <w:r w:rsidRPr="00CD369B">
              <w:rPr>
                <w:rFonts w:ascii="Arial" w:hAnsi="Arial" w:cs="Arial"/>
                <w:sz w:val="20"/>
                <w:szCs w:val="20"/>
              </w:rPr>
              <w:t>w</w:t>
            </w:r>
            <w:r w:rsidRPr="00CD369B">
              <w:rPr>
                <w:rFonts w:ascii="Arial" w:hAnsi="Arial" w:cs="Arial"/>
                <w:spacing w:val="-2"/>
                <w:sz w:val="20"/>
                <w:szCs w:val="20"/>
              </w:rPr>
              <w:t xml:space="preserve"> </w:t>
            </w:r>
            <w:r w:rsidRPr="00CD369B">
              <w:rPr>
                <w:rFonts w:ascii="Arial" w:hAnsi="Arial" w:cs="Arial"/>
                <w:spacing w:val="1"/>
                <w:sz w:val="20"/>
                <w:szCs w:val="20"/>
              </w:rPr>
              <w:t>m</w:t>
            </w:r>
            <w:r w:rsidRPr="00CD369B">
              <w:rPr>
                <w:rFonts w:ascii="Arial" w:hAnsi="Arial" w:cs="Arial"/>
                <w:spacing w:val="-1"/>
                <w:sz w:val="20"/>
                <w:szCs w:val="20"/>
              </w:rPr>
              <w:t>u</w:t>
            </w:r>
            <w:r w:rsidRPr="00CD369B">
              <w:rPr>
                <w:rFonts w:ascii="Arial" w:hAnsi="Arial" w:cs="Arial"/>
                <w:sz w:val="20"/>
                <w:szCs w:val="20"/>
              </w:rPr>
              <w:t>ch</w:t>
            </w:r>
            <w:r w:rsidRPr="00CD369B">
              <w:rPr>
                <w:rFonts w:ascii="Arial" w:hAnsi="Arial" w:cs="Arial"/>
                <w:spacing w:val="-5"/>
                <w:sz w:val="20"/>
                <w:szCs w:val="20"/>
              </w:rPr>
              <w:t xml:space="preserve"> </w:t>
            </w:r>
            <w:r w:rsidRPr="00CD369B">
              <w:rPr>
                <w:rFonts w:ascii="Arial" w:hAnsi="Arial" w:cs="Arial"/>
                <w:spacing w:val="-1"/>
                <w:sz w:val="20"/>
                <w:szCs w:val="20"/>
              </w:rPr>
              <w:t>w</w:t>
            </w:r>
            <w:r w:rsidRPr="00CD369B">
              <w:rPr>
                <w:rFonts w:ascii="Arial" w:hAnsi="Arial" w:cs="Arial"/>
                <w:sz w:val="20"/>
                <w:szCs w:val="20"/>
              </w:rPr>
              <w:t>a</w:t>
            </w:r>
            <w:r w:rsidRPr="00CD369B">
              <w:rPr>
                <w:rFonts w:ascii="Arial" w:hAnsi="Arial" w:cs="Arial"/>
                <w:spacing w:val="-1"/>
                <w:sz w:val="20"/>
                <w:szCs w:val="20"/>
              </w:rPr>
              <w:t>t</w:t>
            </w:r>
            <w:r w:rsidRPr="00CD369B">
              <w:rPr>
                <w:rFonts w:ascii="Arial" w:hAnsi="Arial" w:cs="Arial"/>
                <w:spacing w:val="2"/>
                <w:sz w:val="20"/>
                <w:szCs w:val="20"/>
              </w:rPr>
              <w:t>e</w:t>
            </w:r>
            <w:r w:rsidRPr="00CD369B">
              <w:rPr>
                <w:rFonts w:ascii="Arial" w:hAnsi="Arial" w:cs="Arial"/>
                <w:sz w:val="20"/>
                <w:szCs w:val="20"/>
              </w:rPr>
              <w:t>r</w:t>
            </w:r>
            <w:r w:rsidRPr="00CD369B">
              <w:rPr>
                <w:rFonts w:ascii="Arial" w:hAnsi="Arial" w:cs="Arial"/>
                <w:spacing w:val="-5"/>
                <w:sz w:val="20"/>
                <w:szCs w:val="20"/>
              </w:rPr>
              <w:t xml:space="preserve"> </w:t>
            </w:r>
            <w:r w:rsidRPr="00CD369B">
              <w:rPr>
                <w:rFonts w:ascii="Arial" w:hAnsi="Arial" w:cs="Arial"/>
                <w:sz w:val="20"/>
                <w:szCs w:val="20"/>
              </w:rPr>
              <w:t>can</w:t>
            </w:r>
            <w:r w:rsidRPr="00CD369B">
              <w:rPr>
                <w:rFonts w:ascii="Arial" w:hAnsi="Arial" w:cs="Arial"/>
                <w:spacing w:val="-2"/>
                <w:sz w:val="20"/>
                <w:szCs w:val="20"/>
              </w:rPr>
              <w:t xml:space="preserve"> </w:t>
            </w:r>
            <w:r w:rsidRPr="00CD369B">
              <w:rPr>
                <w:rFonts w:ascii="Arial" w:hAnsi="Arial" w:cs="Arial"/>
                <w:sz w:val="20"/>
                <w:szCs w:val="20"/>
              </w:rPr>
              <w:t xml:space="preserve">I </w:t>
            </w:r>
            <w:r w:rsidRPr="00CD369B">
              <w:rPr>
                <w:rFonts w:ascii="Arial" w:hAnsi="Arial" w:cs="Arial"/>
                <w:spacing w:val="-1"/>
                <w:sz w:val="20"/>
                <w:szCs w:val="20"/>
              </w:rPr>
              <w:t>r</w:t>
            </w:r>
            <w:r w:rsidRPr="00CD369B">
              <w:rPr>
                <w:rFonts w:ascii="Arial" w:hAnsi="Arial" w:cs="Arial"/>
                <w:sz w:val="20"/>
                <w:szCs w:val="20"/>
              </w:rPr>
              <w:t>ea</w:t>
            </w:r>
            <w:r w:rsidRPr="00CD369B">
              <w:rPr>
                <w:rFonts w:ascii="Arial" w:hAnsi="Arial" w:cs="Arial"/>
                <w:spacing w:val="1"/>
                <w:sz w:val="20"/>
                <w:szCs w:val="20"/>
              </w:rPr>
              <w:t>ll</w:t>
            </w:r>
            <w:r w:rsidRPr="00CD369B">
              <w:rPr>
                <w:rFonts w:ascii="Arial" w:hAnsi="Arial" w:cs="Arial"/>
                <w:sz w:val="20"/>
                <w:szCs w:val="20"/>
              </w:rPr>
              <w:t>y</w:t>
            </w:r>
            <w:r w:rsidRPr="00CD369B">
              <w:rPr>
                <w:rFonts w:ascii="Arial" w:hAnsi="Arial" w:cs="Arial"/>
                <w:spacing w:val="-4"/>
                <w:sz w:val="20"/>
                <w:szCs w:val="20"/>
              </w:rPr>
              <w:t xml:space="preserve"> </w:t>
            </w:r>
            <w:r w:rsidRPr="00CD369B">
              <w:rPr>
                <w:rFonts w:ascii="Arial" w:hAnsi="Arial" w:cs="Arial"/>
                <w:spacing w:val="-1"/>
                <w:sz w:val="20"/>
                <w:szCs w:val="20"/>
              </w:rPr>
              <w:t>w</w:t>
            </w:r>
            <w:r w:rsidRPr="00CD369B">
              <w:rPr>
                <w:rFonts w:ascii="Arial" w:hAnsi="Arial" w:cs="Arial"/>
                <w:sz w:val="20"/>
                <w:szCs w:val="20"/>
              </w:rPr>
              <w:t>as</w:t>
            </w:r>
            <w:r w:rsidRPr="00CD369B">
              <w:rPr>
                <w:rFonts w:ascii="Arial" w:hAnsi="Arial" w:cs="Arial"/>
                <w:spacing w:val="2"/>
                <w:sz w:val="20"/>
                <w:szCs w:val="20"/>
              </w:rPr>
              <w:t>t</w:t>
            </w:r>
            <w:r w:rsidRPr="00CD369B">
              <w:rPr>
                <w:rFonts w:ascii="Arial" w:hAnsi="Arial" w:cs="Arial"/>
                <w:sz w:val="20"/>
                <w:szCs w:val="20"/>
              </w:rPr>
              <w:t>e?’</w:t>
            </w:r>
          </w:p>
          <w:p w14:paraId="146785AD" w14:textId="77777777" w:rsidR="006A2544" w:rsidRPr="00CD369B" w:rsidRDefault="00F001DC" w:rsidP="0060019E">
            <w:pPr>
              <w:pStyle w:val="NoSpacing"/>
              <w:spacing w:before="120" w:after="120"/>
              <w:rPr>
                <w:rFonts w:ascii="Arial" w:hAnsi="Arial" w:cs="Arial"/>
                <w:sz w:val="20"/>
                <w:szCs w:val="20"/>
              </w:rPr>
            </w:pPr>
            <w:r>
              <w:rPr>
                <w:rFonts w:ascii="Arial" w:hAnsi="Arial" w:cs="Arial"/>
                <w:sz w:val="20"/>
                <w:szCs w:val="20"/>
              </w:rPr>
              <w:t>A</w:t>
            </w:r>
            <w:r w:rsidR="006A2544" w:rsidRPr="00CD369B">
              <w:rPr>
                <w:rFonts w:ascii="Arial" w:hAnsi="Arial" w:cs="Arial"/>
                <w:sz w:val="20"/>
                <w:szCs w:val="20"/>
              </w:rPr>
              <w:t>sk learners to work in pairs to discuss and answer the questions:</w:t>
            </w:r>
          </w:p>
          <w:p w14:paraId="627FF13F" w14:textId="77777777" w:rsidR="006A2544" w:rsidRPr="00CD369B" w:rsidRDefault="006A2544" w:rsidP="00B42612">
            <w:pPr>
              <w:pStyle w:val="NoSpacing"/>
              <w:numPr>
                <w:ilvl w:val="0"/>
                <w:numId w:val="22"/>
              </w:numPr>
              <w:ind w:left="723"/>
              <w:rPr>
                <w:rFonts w:ascii="Arial" w:hAnsi="Arial" w:cs="Arial"/>
                <w:sz w:val="20"/>
                <w:szCs w:val="20"/>
              </w:rPr>
            </w:pPr>
            <w:r w:rsidRPr="00CD369B">
              <w:rPr>
                <w:rFonts w:ascii="Arial" w:hAnsi="Arial" w:cs="Arial"/>
                <w:sz w:val="20"/>
                <w:szCs w:val="20"/>
              </w:rPr>
              <w:t>What is the claim?</w:t>
            </w:r>
          </w:p>
          <w:p w14:paraId="6156EEF4" w14:textId="77777777" w:rsidR="006A2544" w:rsidRPr="00CD369B" w:rsidRDefault="006A2544" w:rsidP="00B42612">
            <w:pPr>
              <w:pStyle w:val="NoSpacing"/>
              <w:numPr>
                <w:ilvl w:val="0"/>
                <w:numId w:val="22"/>
              </w:numPr>
              <w:ind w:left="723"/>
              <w:rPr>
                <w:rFonts w:ascii="Arial" w:hAnsi="Arial" w:cs="Arial"/>
                <w:sz w:val="20"/>
                <w:szCs w:val="20"/>
              </w:rPr>
            </w:pPr>
            <w:r w:rsidRPr="00CD369B">
              <w:rPr>
                <w:rFonts w:ascii="Arial" w:hAnsi="Arial" w:cs="Arial"/>
                <w:sz w:val="20"/>
                <w:szCs w:val="20"/>
              </w:rPr>
              <w:t>What reasons does the author give for the claim?</w:t>
            </w:r>
          </w:p>
          <w:p w14:paraId="5F19E426" w14:textId="77777777" w:rsidR="006A2544" w:rsidRPr="00CD369B" w:rsidRDefault="006A2544" w:rsidP="00B42612">
            <w:pPr>
              <w:pStyle w:val="NoSpacing"/>
              <w:numPr>
                <w:ilvl w:val="0"/>
                <w:numId w:val="22"/>
              </w:numPr>
              <w:ind w:left="723"/>
              <w:rPr>
                <w:rFonts w:ascii="Arial" w:hAnsi="Arial" w:cs="Arial"/>
                <w:sz w:val="20"/>
                <w:szCs w:val="20"/>
              </w:rPr>
            </w:pPr>
            <w:proofErr w:type="gramStart"/>
            <w:r w:rsidRPr="00CD369B">
              <w:rPr>
                <w:rFonts w:ascii="Arial" w:hAnsi="Arial" w:cs="Arial"/>
                <w:sz w:val="20"/>
                <w:szCs w:val="20"/>
              </w:rPr>
              <w:t>What’s</w:t>
            </w:r>
            <w:proofErr w:type="gramEnd"/>
            <w:r w:rsidRPr="00CD369B">
              <w:rPr>
                <w:rFonts w:ascii="Arial" w:hAnsi="Arial" w:cs="Arial"/>
                <w:sz w:val="20"/>
                <w:szCs w:val="20"/>
              </w:rPr>
              <w:t xml:space="preserve"> the problem with these reasons?/Does he give solid evidence for his reasons?/What are his reasons based on?</w:t>
            </w:r>
          </w:p>
          <w:p w14:paraId="7F527A04" w14:textId="77777777" w:rsidR="006A2544" w:rsidRPr="00CD369B" w:rsidRDefault="006A2544" w:rsidP="00B42612">
            <w:pPr>
              <w:pStyle w:val="NoSpacing"/>
              <w:numPr>
                <w:ilvl w:val="0"/>
                <w:numId w:val="22"/>
              </w:numPr>
              <w:ind w:left="723"/>
              <w:rPr>
                <w:rFonts w:ascii="Arial" w:hAnsi="Arial" w:cs="Arial"/>
                <w:sz w:val="20"/>
                <w:szCs w:val="20"/>
              </w:rPr>
            </w:pPr>
            <w:r w:rsidRPr="00CD369B">
              <w:rPr>
                <w:rFonts w:ascii="Arial" w:hAnsi="Arial" w:cs="Arial"/>
                <w:sz w:val="20"/>
                <w:szCs w:val="20"/>
              </w:rPr>
              <w:t>What is wrong with this argument?</w:t>
            </w:r>
          </w:p>
          <w:p w14:paraId="1A1FE118" w14:textId="77777777" w:rsidR="006A2544" w:rsidRPr="00CD369B" w:rsidRDefault="006A2544" w:rsidP="00B42612">
            <w:pPr>
              <w:pStyle w:val="NoSpacing"/>
              <w:numPr>
                <w:ilvl w:val="0"/>
                <w:numId w:val="22"/>
              </w:numPr>
              <w:ind w:left="723"/>
              <w:rPr>
                <w:rFonts w:ascii="Arial" w:hAnsi="Arial" w:cs="Arial"/>
                <w:sz w:val="20"/>
                <w:szCs w:val="20"/>
              </w:rPr>
            </w:pPr>
            <w:r w:rsidRPr="00CD369B">
              <w:rPr>
                <w:rFonts w:ascii="Arial" w:hAnsi="Arial" w:cs="Arial"/>
                <w:sz w:val="20"/>
                <w:szCs w:val="20"/>
              </w:rPr>
              <w:t>Does the argument make sense?</w:t>
            </w:r>
          </w:p>
          <w:p w14:paraId="540B1016" w14:textId="77777777" w:rsidR="006A2544" w:rsidRPr="00CD369B" w:rsidRDefault="006A2544" w:rsidP="00B42612">
            <w:pPr>
              <w:pStyle w:val="NoSpacing"/>
              <w:numPr>
                <w:ilvl w:val="0"/>
                <w:numId w:val="22"/>
              </w:numPr>
              <w:ind w:left="723"/>
              <w:rPr>
                <w:rFonts w:ascii="Arial" w:hAnsi="Arial" w:cs="Arial"/>
                <w:sz w:val="20"/>
                <w:szCs w:val="20"/>
              </w:rPr>
            </w:pPr>
            <w:r w:rsidRPr="00CD369B">
              <w:rPr>
                <w:rFonts w:ascii="Arial" w:hAnsi="Arial" w:cs="Arial"/>
                <w:sz w:val="20"/>
                <w:szCs w:val="20"/>
              </w:rPr>
              <w:t>Is the reasoning sound or unsound?</w:t>
            </w:r>
          </w:p>
          <w:p w14:paraId="477508F0" w14:textId="77777777" w:rsidR="006A2544" w:rsidRPr="00CD369B" w:rsidRDefault="006A2544" w:rsidP="00B42612">
            <w:pPr>
              <w:pStyle w:val="NoSpacing"/>
              <w:numPr>
                <w:ilvl w:val="0"/>
                <w:numId w:val="22"/>
              </w:numPr>
              <w:ind w:left="723"/>
              <w:rPr>
                <w:rFonts w:ascii="Arial" w:hAnsi="Arial" w:cs="Arial"/>
                <w:sz w:val="20"/>
                <w:szCs w:val="20"/>
              </w:rPr>
            </w:pPr>
            <w:r w:rsidRPr="00CD369B">
              <w:rPr>
                <w:rFonts w:ascii="Arial" w:hAnsi="Arial" w:cs="Arial"/>
                <w:sz w:val="20"/>
                <w:szCs w:val="20"/>
              </w:rPr>
              <w:t>Does this argument provide any evidence?</w:t>
            </w:r>
          </w:p>
          <w:p w14:paraId="6FE4BD12" w14:textId="77777777" w:rsidR="006A2544" w:rsidRPr="00CD369B" w:rsidRDefault="006A2544" w:rsidP="0060019E">
            <w:pPr>
              <w:pStyle w:val="NoSpacing"/>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Self-assessment as </w:t>
            </w:r>
            <w:r w:rsidR="00F001DC">
              <w:rPr>
                <w:rFonts w:ascii="Arial" w:hAnsi="Arial" w:cs="Arial"/>
                <w:sz w:val="20"/>
                <w:szCs w:val="20"/>
              </w:rPr>
              <w:t>you ask</w:t>
            </w:r>
            <w:r w:rsidRPr="00CD369B">
              <w:rPr>
                <w:rFonts w:ascii="Arial" w:hAnsi="Arial" w:cs="Arial"/>
                <w:sz w:val="20"/>
                <w:szCs w:val="20"/>
              </w:rPr>
              <w:t xml:space="preserve"> learners for their thoughts during discussion after pairs have discussed and answered the questions about the argument</w:t>
            </w:r>
            <w:r w:rsidR="00974C87">
              <w:rPr>
                <w:rFonts w:ascii="Arial" w:hAnsi="Arial" w:cs="Arial"/>
                <w:sz w:val="20"/>
                <w:szCs w:val="20"/>
              </w:rPr>
              <w:t>.</w:t>
            </w:r>
          </w:p>
          <w:p w14:paraId="35364C3B" w14:textId="77777777" w:rsidR="006A2544" w:rsidRDefault="00ED0FA8" w:rsidP="0060019E">
            <w:pPr>
              <w:pStyle w:val="NoSpacing"/>
              <w:spacing w:before="120" w:after="120"/>
              <w:rPr>
                <w:rFonts w:ascii="Arial" w:hAnsi="Arial" w:cs="Arial"/>
                <w:sz w:val="20"/>
                <w:szCs w:val="20"/>
              </w:rPr>
            </w:pPr>
            <w:r>
              <w:rPr>
                <w:rFonts w:ascii="Arial" w:hAnsi="Arial" w:cs="Arial"/>
                <w:sz w:val="20"/>
                <w:szCs w:val="20"/>
              </w:rPr>
              <w:t>When y</w:t>
            </w:r>
            <w:r w:rsidR="006A2544" w:rsidRPr="00CD369B">
              <w:rPr>
                <w:rFonts w:ascii="Arial" w:hAnsi="Arial" w:cs="Arial"/>
                <w:sz w:val="20"/>
                <w:szCs w:val="20"/>
              </w:rPr>
              <w:t>ou have looked at a flawed argument, show learners another argument that is stronger and compare it with the first argument, for example:</w:t>
            </w:r>
          </w:p>
          <w:p w14:paraId="7F175476" w14:textId="77777777" w:rsidR="00ED0FA8" w:rsidRDefault="00ED0FA8" w:rsidP="0060019E">
            <w:pPr>
              <w:pStyle w:val="NoSpacing"/>
              <w:spacing w:before="120" w:after="120"/>
              <w:rPr>
                <w:rFonts w:ascii="Arial" w:hAnsi="Arial" w:cs="Arial"/>
                <w:sz w:val="20"/>
                <w:szCs w:val="20"/>
              </w:rPr>
            </w:pPr>
          </w:p>
          <w:tbl>
            <w:tblPr>
              <w:tblStyle w:val="TableGrid"/>
              <w:tblpPr w:leftFromText="180" w:rightFromText="180" w:vertAnchor="text" w:horzAnchor="margin" w:tblpXSpec="center" w:tblpY="-64"/>
              <w:tblOverlap w:val="never"/>
              <w:tblW w:w="0" w:type="auto"/>
              <w:shd w:val="clear" w:color="auto" w:fill="FDE9D9" w:themeFill="accent6" w:themeFillTint="33"/>
              <w:tblLook w:val="04A0" w:firstRow="1" w:lastRow="0" w:firstColumn="1" w:lastColumn="0" w:noHBand="0" w:noVBand="1"/>
            </w:tblPr>
            <w:tblGrid>
              <w:gridCol w:w="6896"/>
            </w:tblGrid>
            <w:tr w:rsidR="00ED0FA8" w14:paraId="32CE9C7D" w14:textId="77777777" w:rsidTr="00ED0FA8">
              <w:tc>
                <w:tcPr>
                  <w:tcW w:w="6896" w:type="dxa"/>
                  <w:shd w:val="clear" w:color="auto" w:fill="FDE9D9" w:themeFill="accent6" w:themeFillTint="33"/>
                </w:tcPr>
                <w:p w14:paraId="3D103BB0" w14:textId="77777777" w:rsidR="00ED0FA8" w:rsidRDefault="00ED0FA8" w:rsidP="00ED0FA8">
                  <w:pPr>
                    <w:pStyle w:val="NoSpacing"/>
                    <w:spacing w:before="120" w:after="120"/>
                    <w:rPr>
                      <w:rFonts w:ascii="Arial" w:hAnsi="Arial" w:cs="Arial"/>
                      <w:sz w:val="20"/>
                      <w:szCs w:val="20"/>
                    </w:rPr>
                  </w:pPr>
                  <w:r w:rsidRPr="00CD369B">
                    <w:rPr>
                      <w:rFonts w:ascii="Arial" w:hAnsi="Arial" w:cs="Arial"/>
                      <w:spacing w:val="-1"/>
                      <w:sz w:val="20"/>
                      <w:szCs w:val="20"/>
                    </w:rPr>
                    <w:t>‘</w:t>
                  </w:r>
                  <w:r w:rsidRPr="00ED0FA8">
                    <w:rPr>
                      <w:rFonts w:ascii="Arial" w:hAnsi="Arial" w:cs="Arial"/>
                      <w:i/>
                      <w:spacing w:val="1"/>
                      <w:sz w:val="20"/>
                      <w:szCs w:val="20"/>
                    </w:rPr>
                    <w:t>Yo</w:t>
                  </w:r>
                  <w:r w:rsidRPr="00ED0FA8">
                    <w:rPr>
                      <w:rFonts w:ascii="Arial" w:hAnsi="Arial" w:cs="Arial"/>
                      <w:i/>
                      <w:sz w:val="20"/>
                      <w:szCs w:val="20"/>
                    </w:rPr>
                    <w:t>u</w:t>
                  </w:r>
                  <w:r w:rsidRPr="00ED0FA8">
                    <w:rPr>
                      <w:rFonts w:ascii="Arial" w:hAnsi="Arial" w:cs="Arial"/>
                      <w:i/>
                      <w:spacing w:val="-5"/>
                      <w:sz w:val="20"/>
                      <w:szCs w:val="20"/>
                    </w:rPr>
                    <w:t xml:space="preserve"> </w:t>
                  </w:r>
                  <w:r w:rsidRPr="00ED0FA8">
                    <w:rPr>
                      <w:rFonts w:ascii="Arial" w:hAnsi="Arial" w:cs="Arial"/>
                      <w:i/>
                      <w:spacing w:val="-1"/>
                      <w:sz w:val="20"/>
                      <w:szCs w:val="20"/>
                    </w:rPr>
                    <w:t>r</w:t>
                  </w:r>
                  <w:r w:rsidRPr="00ED0FA8">
                    <w:rPr>
                      <w:rFonts w:ascii="Arial" w:hAnsi="Arial" w:cs="Arial"/>
                      <w:i/>
                      <w:sz w:val="20"/>
                      <w:szCs w:val="20"/>
                    </w:rPr>
                    <w:t>ea</w:t>
                  </w:r>
                  <w:r w:rsidRPr="00ED0FA8">
                    <w:rPr>
                      <w:rFonts w:ascii="Arial" w:hAnsi="Arial" w:cs="Arial"/>
                      <w:i/>
                      <w:spacing w:val="1"/>
                      <w:sz w:val="20"/>
                      <w:szCs w:val="20"/>
                    </w:rPr>
                    <w:t>ll</w:t>
                  </w:r>
                  <w:r w:rsidRPr="00ED0FA8">
                    <w:rPr>
                      <w:rFonts w:ascii="Arial" w:hAnsi="Arial" w:cs="Arial"/>
                      <w:i/>
                      <w:sz w:val="20"/>
                      <w:szCs w:val="20"/>
                    </w:rPr>
                    <w:t>y</w:t>
                  </w:r>
                  <w:r w:rsidRPr="00ED0FA8">
                    <w:rPr>
                      <w:rFonts w:ascii="Arial" w:hAnsi="Arial" w:cs="Arial"/>
                      <w:i/>
                      <w:spacing w:val="-4"/>
                      <w:sz w:val="20"/>
                      <w:szCs w:val="20"/>
                    </w:rPr>
                    <w:t xml:space="preserve"> </w:t>
                  </w:r>
                  <w:r w:rsidRPr="00ED0FA8">
                    <w:rPr>
                      <w:rFonts w:ascii="Arial" w:hAnsi="Arial" w:cs="Arial"/>
                      <w:i/>
                      <w:spacing w:val="1"/>
                      <w:sz w:val="20"/>
                      <w:szCs w:val="20"/>
                    </w:rPr>
                    <w:t>n</w:t>
                  </w:r>
                  <w:r w:rsidRPr="00ED0FA8">
                    <w:rPr>
                      <w:rFonts w:ascii="Arial" w:hAnsi="Arial" w:cs="Arial"/>
                      <w:i/>
                      <w:sz w:val="20"/>
                      <w:szCs w:val="20"/>
                    </w:rPr>
                    <w:t>eed</w:t>
                  </w:r>
                  <w:r w:rsidRPr="00ED0FA8">
                    <w:rPr>
                      <w:rFonts w:ascii="Arial" w:hAnsi="Arial" w:cs="Arial"/>
                      <w:i/>
                      <w:spacing w:val="-3"/>
                      <w:sz w:val="20"/>
                      <w:szCs w:val="20"/>
                    </w:rPr>
                    <w:t xml:space="preserve"> </w:t>
                  </w:r>
                  <w:r w:rsidRPr="00ED0FA8">
                    <w:rPr>
                      <w:rFonts w:ascii="Arial" w:hAnsi="Arial" w:cs="Arial"/>
                      <w:i/>
                      <w:spacing w:val="-1"/>
                      <w:sz w:val="20"/>
                      <w:szCs w:val="20"/>
                    </w:rPr>
                    <w:t>t</w:t>
                  </w:r>
                  <w:r w:rsidRPr="00ED0FA8">
                    <w:rPr>
                      <w:rFonts w:ascii="Arial" w:hAnsi="Arial" w:cs="Arial"/>
                      <w:i/>
                      <w:sz w:val="20"/>
                      <w:szCs w:val="20"/>
                    </w:rPr>
                    <w:t>o</w:t>
                  </w:r>
                  <w:r w:rsidRPr="00ED0FA8">
                    <w:rPr>
                      <w:rFonts w:ascii="Arial" w:hAnsi="Arial" w:cs="Arial"/>
                      <w:i/>
                      <w:spacing w:val="-1"/>
                      <w:sz w:val="20"/>
                      <w:szCs w:val="20"/>
                    </w:rPr>
                    <w:t xml:space="preserve"> </w:t>
                  </w:r>
                  <w:r w:rsidRPr="00ED0FA8">
                    <w:rPr>
                      <w:rFonts w:ascii="Arial" w:hAnsi="Arial" w:cs="Arial"/>
                      <w:i/>
                      <w:sz w:val="20"/>
                      <w:szCs w:val="20"/>
                    </w:rPr>
                    <w:t>s</w:t>
                  </w:r>
                  <w:r w:rsidRPr="00ED0FA8">
                    <w:rPr>
                      <w:rFonts w:ascii="Arial" w:hAnsi="Arial" w:cs="Arial"/>
                      <w:i/>
                      <w:spacing w:val="-1"/>
                      <w:sz w:val="20"/>
                      <w:szCs w:val="20"/>
                    </w:rPr>
                    <w:t>t</w:t>
                  </w:r>
                  <w:r w:rsidRPr="00ED0FA8">
                    <w:rPr>
                      <w:rFonts w:ascii="Arial" w:hAnsi="Arial" w:cs="Arial"/>
                      <w:i/>
                      <w:sz w:val="20"/>
                      <w:szCs w:val="20"/>
                    </w:rPr>
                    <w:t>a</w:t>
                  </w:r>
                  <w:r w:rsidRPr="00ED0FA8">
                    <w:rPr>
                      <w:rFonts w:ascii="Arial" w:hAnsi="Arial" w:cs="Arial"/>
                      <w:i/>
                      <w:spacing w:val="1"/>
                      <w:sz w:val="20"/>
                      <w:szCs w:val="20"/>
                    </w:rPr>
                    <w:t>r</w:t>
                  </w:r>
                  <w:r w:rsidRPr="00ED0FA8">
                    <w:rPr>
                      <w:rFonts w:ascii="Arial" w:hAnsi="Arial" w:cs="Arial"/>
                      <w:i/>
                      <w:sz w:val="20"/>
                      <w:szCs w:val="20"/>
                    </w:rPr>
                    <w:t>t</w:t>
                  </w:r>
                  <w:r w:rsidRPr="00ED0FA8">
                    <w:rPr>
                      <w:rFonts w:ascii="Arial" w:hAnsi="Arial" w:cs="Arial"/>
                      <w:i/>
                      <w:spacing w:val="-4"/>
                      <w:sz w:val="20"/>
                      <w:szCs w:val="20"/>
                    </w:rPr>
                    <w:t xml:space="preserve"> </w:t>
                  </w:r>
                  <w:r w:rsidRPr="00ED0FA8">
                    <w:rPr>
                      <w:rFonts w:ascii="Arial" w:hAnsi="Arial" w:cs="Arial"/>
                      <w:i/>
                      <w:spacing w:val="2"/>
                      <w:sz w:val="20"/>
                      <w:szCs w:val="20"/>
                    </w:rPr>
                    <w:t>t</w:t>
                  </w:r>
                  <w:r w:rsidRPr="00ED0FA8">
                    <w:rPr>
                      <w:rFonts w:ascii="Arial" w:hAnsi="Arial" w:cs="Arial"/>
                      <w:i/>
                      <w:spacing w:val="-1"/>
                      <w:sz w:val="20"/>
                      <w:szCs w:val="20"/>
                    </w:rPr>
                    <w:t>ur</w:t>
                  </w:r>
                  <w:r w:rsidRPr="00ED0FA8">
                    <w:rPr>
                      <w:rFonts w:ascii="Arial" w:hAnsi="Arial" w:cs="Arial"/>
                      <w:i/>
                      <w:spacing w:val="3"/>
                      <w:sz w:val="20"/>
                      <w:szCs w:val="20"/>
                    </w:rPr>
                    <w:t>n</w:t>
                  </w:r>
                  <w:r w:rsidRPr="00ED0FA8">
                    <w:rPr>
                      <w:rFonts w:ascii="Arial" w:hAnsi="Arial" w:cs="Arial"/>
                      <w:i/>
                      <w:sz w:val="20"/>
                      <w:szCs w:val="20"/>
                    </w:rPr>
                    <w:t>i</w:t>
                  </w:r>
                  <w:r w:rsidRPr="00ED0FA8">
                    <w:rPr>
                      <w:rFonts w:ascii="Arial" w:hAnsi="Arial" w:cs="Arial"/>
                      <w:i/>
                      <w:spacing w:val="1"/>
                      <w:sz w:val="20"/>
                      <w:szCs w:val="20"/>
                    </w:rPr>
                    <w:t>n</w:t>
                  </w:r>
                  <w:r w:rsidRPr="00ED0FA8">
                    <w:rPr>
                      <w:rFonts w:ascii="Arial" w:hAnsi="Arial" w:cs="Arial"/>
                      <w:i/>
                      <w:sz w:val="20"/>
                      <w:szCs w:val="20"/>
                    </w:rPr>
                    <w:t>g</w:t>
                  </w:r>
                  <w:r w:rsidRPr="00ED0FA8">
                    <w:rPr>
                      <w:rFonts w:ascii="Arial" w:hAnsi="Arial" w:cs="Arial"/>
                      <w:i/>
                      <w:spacing w:val="-5"/>
                      <w:sz w:val="20"/>
                      <w:szCs w:val="20"/>
                    </w:rPr>
                    <w:t xml:space="preserve"> </w:t>
                  </w:r>
                  <w:r w:rsidRPr="00ED0FA8">
                    <w:rPr>
                      <w:rFonts w:ascii="Arial" w:hAnsi="Arial" w:cs="Arial"/>
                      <w:i/>
                      <w:spacing w:val="-1"/>
                      <w:sz w:val="20"/>
                      <w:szCs w:val="20"/>
                    </w:rPr>
                    <w:t>t</w:t>
                  </w:r>
                  <w:r w:rsidRPr="00ED0FA8">
                    <w:rPr>
                      <w:rFonts w:ascii="Arial" w:hAnsi="Arial" w:cs="Arial"/>
                      <w:i/>
                      <w:sz w:val="20"/>
                      <w:szCs w:val="20"/>
                    </w:rPr>
                    <w:t>he</w:t>
                  </w:r>
                  <w:r w:rsidRPr="00ED0FA8">
                    <w:rPr>
                      <w:rFonts w:ascii="Arial" w:hAnsi="Arial" w:cs="Arial"/>
                      <w:i/>
                      <w:spacing w:val="-4"/>
                      <w:sz w:val="20"/>
                      <w:szCs w:val="20"/>
                    </w:rPr>
                    <w:t xml:space="preserve"> </w:t>
                  </w:r>
                  <w:r w:rsidRPr="00ED0FA8">
                    <w:rPr>
                      <w:rFonts w:ascii="Arial" w:hAnsi="Arial" w:cs="Arial"/>
                      <w:i/>
                      <w:spacing w:val="1"/>
                      <w:sz w:val="20"/>
                      <w:szCs w:val="20"/>
                    </w:rPr>
                    <w:t>tap</w:t>
                  </w:r>
                  <w:r w:rsidRPr="00ED0FA8">
                    <w:rPr>
                      <w:rFonts w:ascii="Arial" w:hAnsi="Arial" w:cs="Arial"/>
                      <w:i/>
                      <w:spacing w:val="-6"/>
                      <w:sz w:val="20"/>
                      <w:szCs w:val="20"/>
                    </w:rPr>
                    <w:t xml:space="preserve"> </w:t>
                  </w:r>
                  <w:r w:rsidRPr="00ED0FA8">
                    <w:rPr>
                      <w:rFonts w:ascii="Arial" w:hAnsi="Arial" w:cs="Arial"/>
                      <w:i/>
                      <w:spacing w:val="1"/>
                      <w:sz w:val="20"/>
                      <w:szCs w:val="20"/>
                    </w:rPr>
                    <w:t>of</w:t>
                  </w:r>
                  <w:r w:rsidRPr="00ED0FA8">
                    <w:rPr>
                      <w:rFonts w:ascii="Arial" w:hAnsi="Arial" w:cs="Arial"/>
                      <w:i/>
                      <w:sz w:val="20"/>
                      <w:szCs w:val="20"/>
                    </w:rPr>
                    <w:t>f</w:t>
                  </w:r>
                  <w:r w:rsidRPr="00ED0FA8">
                    <w:rPr>
                      <w:rFonts w:ascii="Arial" w:hAnsi="Arial" w:cs="Arial"/>
                      <w:i/>
                      <w:spacing w:val="-2"/>
                      <w:sz w:val="20"/>
                      <w:szCs w:val="20"/>
                    </w:rPr>
                    <w:t xml:space="preserve"> </w:t>
                  </w:r>
                  <w:r w:rsidRPr="00ED0FA8">
                    <w:rPr>
                      <w:rFonts w:ascii="Arial" w:hAnsi="Arial" w:cs="Arial"/>
                      <w:i/>
                      <w:spacing w:val="-1"/>
                      <w:sz w:val="20"/>
                      <w:szCs w:val="20"/>
                    </w:rPr>
                    <w:t>w</w:t>
                  </w:r>
                  <w:r w:rsidRPr="00ED0FA8">
                    <w:rPr>
                      <w:rFonts w:ascii="Arial" w:hAnsi="Arial" w:cs="Arial"/>
                      <w:i/>
                      <w:sz w:val="20"/>
                      <w:szCs w:val="20"/>
                    </w:rPr>
                    <w:t>hen</w:t>
                  </w:r>
                  <w:r w:rsidRPr="00ED0FA8">
                    <w:rPr>
                      <w:rFonts w:ascii="Arial" w:hAnsi="Arial" w:cs="Arial"/>
                      <w:i/>
                      <w:spacing w:val="-5"/>
                      <w:sz w:val="20"/>
                      <w:szCs w:val="20"/>
                    </w:rPr>
                    <w:t xml:space="preserve"> </w:t>
                  </w:r>
                  <w:r w:rsidRPr="00ED0FA8">
                    <w:rPr>
                      <w:rFonts w:ascii="Arial" w:hAnsi="Arial" w:cs="Arial"/>
                      <w:i/>
                      <w:sz w:val="20"/>
                      <w:szCs w:val="20"/>
                    </w:rPr>
                    <w:t>y</w:t>
                  </w:r>
                  <w:r w:rsidRPr="00ED0FA8">
                    <w:rPr>
                      <w:rFonts w:ascii="Arial" w:hAnsi="Arial" w:cs="Arial"/>
                      <w:i/>
                      <w:spacing w:val="1"/>
                      <w:sz w:val="20"/>
                      <w:szCs w:val="20"/>
                    </w:rPr>
                    <w:t>o</w:t>
                  </w:r>
                  <w:r w:rsidRPr="00ED0FA8">
                    <w:rPr>
                      <w:rFonts w:ascii="Arial" w:hAnsi="Arial" w:cs="Arial"/>
                      <w:i/>
                      <w:sz w:val="20"/>
                      <w:szCs w:val="20"/>
                    </w:rPr>
                    <w:t>u</w:t>
                  </w:r>
                  <w:r w:rsidRPr="00ED0FA8">
                    <w:rPr>
                      <w:rFonts w:ascii="Arial" w:hAnsi="Arial" w:cs="Arial"/>
                      <w:i/>
                      <w:spacing w:val="-2"/>
                      <w:sz w:val="20"/>
                      <w:szCs w:val="20"/>
                    </w:rPr>
                    <w:t xml:space="preserve"> </w:t>
                  </w:r>
                  <w:r w:rsidRPr="00ED0FA8">
                    <w:rPr>
                      <w:rFonts w:ascii="Arial" w:hAnsi="Arial" w:cs="Arial"/>
                      <w:i/>
                      <w:spacing w:val="2"/>
                      <w:sz w:val="20"/>
                      <w:szCs w:val="20"/>
                    </w:rPr>
                    <w:t>b</w:t>
                  </w:r>
                  <w:r w:rsidRPr="00ED0FA8">
                    <w:rPr>
                      <w:rFonts w:ascii="Arial" w:hAnsi="Arial" w:cs="Arial"/>
                      <w:i/>
                      <w:spacing w:val="-1"/>
                      <w:sz w:val="20"/>
                      <w:szCs w:val="20"/>
                    </w:rPr>
                    <w:t>ru</w:t>
                  </w:r>
                  <w:r w:rsidRPr="00ED0FA8">
                    <w:rPr>
                      <w:rFonts w:ascii="Arial" w:hAnsi="Arial" w:cs="Arial"/>
                      <w:i/>
                      <w:sz w:val="20"/>
                      <w:szCs w:val="20"/>
                    </w:rPr>
                    <w:t>sh</w:t>
                  </w:r>
                  <w:r w:rsidRPr="00ED0FA8">
                    <w:rPr>
                      <w:rFonts w:ascii="Arial" w:hAnsi="Arial" w:cs="Arial"/>
                      <w:i/>
                      <w:spacing w:val="-4"/>
                      <w:sz w:val="20"/>
                      <w:szCs w:val="20"/>
                    </w:rPr>
                    <w:t xml:space="preserve"> </w:t>
                  </w:r>
                  <w:r w:rsidRPr="00ED0FA8">
                    <w:rPr>
                      <w:rFonts w:ascii="Arial" w:hAnsi="Arial" w:cs="Arial"/>
                      <w:i/>
                      <w:sz w:val="20"/>
                      <w:szCs w:val="20"/>
                    </w:rPr>
                    <w:t>y</w:t>
                  </w:r>
                  <w:r w:rsidRPr="00ED0FA8">
                    <w:rPr>
                      <w:rFonts w:ascii="Arial" w:hAnsi="Arial" w:cs="Arial"/>
                      <w:i/>
                      <w:spacing w:val="3"/>
                      <w:sz w:val="20"/>
                      <w:szCs w:val="20"/>
                    </w:rPr>
                    <w:t>o</w:t>
                  </w:r>
                  <w:r w:rsidRPr="00ED0FA8">
                    <w:rPr>
                      <w:rFonts w:ascii="Arial" w:hAnsi="Arial" w:cs="Arial"/>
                      <w:i/>
                      <w:spacing w:val="-1"/>
                      <w:sz w:val="20"/>
                      <w:szCs w:val="20"/>
                    </w:rPr>
                    <w:t>u</w:t>
                  </w:r>
                  <w:r w:rsidRPr="00ED0FA8">
                    <w:rPr>
                      <w:rFonts w:ascii="Arial" w:hAnsi="Arial" w:cs="Arial"/>
                      <w:i/>
                      <w:sz w:val="20"/>
                      <w:szCs w:val="20"/>
                    </w:rPr>
                    <w:t>r</w:t>
                  </w:r>
                  <w:r w:rsidRPr="00ED0FA8">
                    <w:rPr>
                      <w:rFonts w:ascii="Arial" w:hAnsi="Arial" w:cs="Arial"/>
                      <w:i/>
                      <w:spacing w:val="-4"/>
                      <w:sz w:val="20"/>
                      <w:szCs w:val="20"/>
                    </w:rPr>
                    <w:t xml:space="preserve"> </w:t>
                  </w:r>
                  <w:r w:rsidRPr="00ED0FA8">
                    <w:rPr>
                      <w:rFonts w:ascii="Arial" w:hAnsi="Arial" w:cs="Arial"/>
                      <w:i/>
                      <w:spacing w:val="2"/>
                      <w:sz w:val="20"/>
                      <w:szCs w:val="20"/>
                    </w:rPr>
                    <w:t>t</w:t>
                  </w:r>
                  <w:r w:rsidRPr="00ED0FA8">
                    <w:rPr>
                      <w:rFonts w:ascii="Arial" w:hAnsi="Arial" w:cs="Arial"/>
                      <w:i/>
                      <w:sz w:val="20"/>
                      <w:szCs w:val="20"/>
                    </w:rPr>
                    <w:t>ee</w:t>
                  </w:r>
                  <w:r w:rsidRPr="00ED0FA8">
                    <w:rPr>
                      <w:rFonts w:ascii="Arial" w:hAnsi="Arial" w:cs="Arial"/>
                      <w:i/>
                      <w:spacing w:val="-1"/>
                      <w:sz w:val="20"/>
                      <w:szCs w:val="20"/>
                    </w:rPr>
                    <w:t>t</w:t>
                  </w:r>
                  <w:r w:rsidRPr="00ED0FA8">
                    <w:rPr>
                      <w:rFonts w:ascii="Arial" w:hAnsi="Arial" w:cs="Arial"/>
                      <w:i/>
                      <w:spacing w:val="4"/>
                      <w:sz w:val="20"/>
                      <w:szCs w:val="20"/>
                    </w:rPr>
                    <w:t>h</w:t>
                  </w:r>
                  <w:r w:rsidRPr="00ED0FA8">
                    <w:rPr>
                      <w:rFonts w:ascii="Arial" w:hAnsi="Arial" w:cs="Arial"/>
                      <w:i/>
                      <w:sz w:val="20"/>
                      <w:szCs w:val="20"/>
                    </w:rPr>
                    <w:t>.</w:t>
                  </w:r>
                  <w:r w:rsidRPr="00ED0FA8">
                    <w:rPr>
                      <w:rFonts w:ascii="Arial" w:hAnsi="Arial" w:cs="Arial"/>
                      <w:i/>
                      <w:spacing w:val="-5"/>
                      <w:sz w:val="20"/>
                      <w:szCs w:val="20"/>
                    </w:rPr>
                    <w:t xml:space="preserve"> </w:t>
                  </w:r>
                  <w:r w:rsidRPr="00ED0FA8">
                    <w:rPr>
                      <w:rFonts w:ascii="Arial" w:hAnsi="Arial" w:cs="Arial"/>
                      <w:i/>
                      <w:spacing w:val="-1"/>
                      <w:sz w:val="20"/>
                      <w:szCs w:val="20"/>
                    </w:rPr>
                    <w:t>F</w:t>
                  </w:r>
                  <w:r w:rsidRPr="00ED0FA8">
                    <w:rPr>
                      <w:rFonts w:ascii="Arial" w:hAnsi="Arial" w:cs="Arial"/>
                      <w:i/>
                      <w:spacing w:val="2"/>
                      <w:sz w:val="20"/>
                      <w:szCs w:val="20"/>
                    </w:rPr>
                    <w:t>i</w:t>
                  </w:r>
                  <w:r w:rsidRPr="00ED0FA8">
                    <w:rPr>
                      <w:rFonts w:ascii="Arial" w:hAnsi="Arial" w:cs="Arial"/>
                      <w:i/>
                      <w:spacing w:val="-1"/>
                      <w:sz w:val="20"/>
                      <w:szCs w:val="20"/>
                    </w:rPr>
                    <w:t>r</w:t>
                  </w:r>
                  <w:r w:rsidRPr="00ED0FA8">
                    <w:rPr>
                      <w:rFonts w:ascii="Arial" w:hAnsi="Arial" w:cs="Arial"/>
                      <w:i/>
                      <w:sz w:val="20"/>
                      <w:szCs w:val="20"/>
                    </w:rPr>
                    <w:t>s</w:t>
                  </w:r>
                  <w:r w:rsidRPr="00ED0FA8">
                    <w:rPr>
                      <w:rFonts w:ascii="Arial" w:hAnsi="Arial" w:cs="Arial"/>
                      <w:i/>
                      <w:spacing w:val="2"/>
                      <w:sz w:val="20"/>
                      <w:szCs w:val="20"/>
                    </w:rPr>
                    <w:t>t</w:t>
                  </w:r>
                  <w:r w:rsidRPr="00ED0FA8">
                    <w:rPr>
                      <w:rFonts w:ascii="Arial" w:hAnsi="Arial" w:cs="Arial"/>
                      <w:i/>
                      <w:sz w:val="20"/>
                      <w:szCs w:val="20"/>
                    </w:rPr>
                    <w:t>,</w:t>
                  </w:r>
                  <w:r w:rsidRPr="00ED0FA8">
                    <w:rPr>
                      <w:rFonts w:ascii="Arial" w:hAnsi="Arial" w:cs="Arial"/>
                      <w:i/>
                      <w:spacing w:val="-4"/>
                      <w:sz w:val="20"/>
                      <w:szCs w:val="20"/>
                    </w:rPr>
                    <w:t xml:space="preserve"> </w:t>
                  </w:r>
                  <w:r w:rsidRPr="00ED0FA8">
                    <w:rPr>
                      <w:rFonts w:ascii="Arial" w:hAnsi="Arial" w:cs="Arial"/>
                      <w:i/>
                      <w:spacing w:val="1"/>
                      <w:sz w:val="20"/>
                      <w:szCs w:val="20"/>
                    </w:rPr>
                    <w:t>l</w:t>
                  </w:r>
                  <w:r w:rsidRPr="00ED0FA8">
                    <w:rPr>
                      <w:rFonts w:ascii="Arial" w:hAnsi="Arial" w:cs="Arial"/>
                      <w:i/>
                      <w:sz w:val="20"/>
                      <w:szCs w:val="20"/>
                    </w:rPr>
                    <w:t>ea</w:t>
                  </w:r>
                  <w:r w:rsidRPr="00ED0FA8">
                    <w:rPr>
                      <w:rFonts w:ascii="Arial" w:hAnsi="Arial" w:cs="Arial"/>
                      <w:i/>
                      <w:spacing w:val="-1"/>
                      <w:sz w:val="20"/>
                      <w:szCs w:val="20"/>
                    </w:rPr>
                    <w:t>v</w:t>
                  </w:r>
                  <w:r w:rsidRPr="00ED0FA8">
                    <w:rPr>
                      <w:rFonts w:ascii="Arial" w:hAnsi="Arial" w:cs="Arial"/>
                      <w:i/>
                      <w:sz w:val="20"/>
                      <w:szCs w:val="20"/>
                    </w:rPr>
                    <w:t>i</w:t>
                  </w:r>
                  <w:r w:rsidRPr="00ED0FA8">
                    <w:rPr>
                      <w:rFonts w:ascii="Arial" w:hAnsi="Arial" w:cs="Arial"/>
                      <w:i/>
                      <w:spacing w:val="3"/>
                      <w:sz w:val="20"/>
                      <w:szCs w:val="20"/>
                    </w:rPr>
                    <w:t>n</w:t>
                  </w:r>
                  <w:r w:rsidRPr="00ED0FA8">
                    <w:rPr>
                      <w:rFonts w:ascii="Arial" w:hAnsi="Arial" w:cs="Arial"/>
                      <w:i/>
                      <w:sz w:val="20"/>
                      <w:szCs w:val="20"/>
                    </w:rPr>
                    <w:t>g</w:t>
                  </w:r>
                  <w:r w:rsidRPr="00ED0FA8">
                    <w:rPr>
                      <w:rFonts w:ascii="Arial" w:hAnsi="Arial" w:cs="Arial"/>
                      <w:i/>
                      <w:spacing w:val="-5"/>
                      <w:sz w:val="20"/>
                      <w:szCs w:val="20"/>
                    </w:rPr>
                    <w:t xml:space="preserve"> </w:t>
                  </w:r>
                  <w:r w:rsidRPr="00ED0FA8">
                    <w:rPr>
                      <w:rFonts w:ascii="Arial" w:hAnsi="Arial" w:cs="Arial"/>
                      <w:i/>
                      <w:spacing w:val="-1"/>
                      <w:sz w:val="20"/>
                      <w:szCs w:val="20"/>
                    </w:rPr>
                    <w:t>t</w:t>
                  </w:r>
                  <w:r w:rsidRPr="00ED0FA8">
                    <w:rPr>
                      <w:rFonts w:ascii="Arial" w:hAnsi="Arial" w:cs="Arial"/>
                      <w:i/>
                      <w:sz w:val="20"/>
                      <w:szCs w:val="20"/>
                    </w:rPr>
                    <w:t>he</w:t>
                  </w:r>
                  <w:r w:rsidRPr="00ED0FA8">
                    <w:rPr>
                      <w:rFonts w:ascii="Arial" w:hAnsi="Arial" w:cs="Arial"/>
                      <w:i/>
                      <w:spacing w:val="-1"/>
                      <w:sz w:val="20"/>
                      <w:szCs w:val="20"/>
                    </w:rPr>
                    <w:t xml:space="preserve"> w</w:t>
                  </w:r>
                  <w:r w:rsidRPr="00ED0FA8">
                    <w:rPr>
                      <w:rFonts w:ascii="Arial" w:hAnsi="Arial" w:cs="Arial"/>
                      <w:i/>
                      <w:sz w:val="20"/>
                      <w:szCs w:val="20"/>
                    </w:rPr>
                    <w:t>a</w:t>
                  </w:r>
                  <w:r w:rsidRPr="00ED0FA8">
                    <w:rPr>
                      <w:rFonts w:ascii="Arial" w:hAnsi="Arial" w:cs="Arial"/>
                      <w:i/>
                      <w:spacing w:val="-1"/>
                      <w:sz w:val="20"/>
                      <w:szCs w:val="20"/>
                    </w:rPr>
                    <w:t>t</w:t>
                  </w:r>
                  <w:r w:rsidRPr="00ED0FA8">
                    <w:rPr>
                      <w:rFonts w:ascii="Arial" w:hAnsi="Arial" w:cs="Arial"/>
                      <w:i/>
                      <w:spacing w:val="2"/>
                      <w:sz w:val="20"/>
                      <w:szCs w:val="20"/>
                    </w:rPr>
                    <w:t>e</w:t>
                  </w:r>
                  <w:r w:rsidRPr="00ED0FA8">
                    <w:rPr>
                      <w:rFonts w:ascii="Arial" w:hAnsi="Arial" w:cs="Arial"/>
                      <w:i/>
                      <w:sz w:val="20"/>
                      <w:szCs w:val="20"/>
                    </w:rPr>
                    <w:t>r</w:t>
                  </w:r>
                  <w:r w:rsidRPr="00ED0FA8">
                    <w:rPr>
                      <w:rFonts w:ascii="Arial" w:hAnsi="Arial" w:cs="Arial"/>
                      <w:i/>
                      <w:spacing w:val="-5"/>
                      <w:sz w:val="20"/>
                      <w:szCs w:val="20"/>
                    </w:rPr>
                    <w:t xml:space="preserve"> </w:t>
                  </w:r>
                  <w:r w:rsidRPr="00ED0FA8">
                    <w:rPr>
                      <w:rFonts w:ascii="Arial" w:hAnsi="Arial" w:cs="Arial"/>
                      <w:i/>
                      <w:spacing w:val="1"/>
                      <w:sz w:val="20"/>
                      <w:szCs w:val="20"/>
                    </w:rPr>
                    <w:t>r</w:t>
                  </w:r>
                  <w:r w:rsidRPr="00ED0FA8">
                    <w:rPr>
                      <w:rFonts w:ascii="Arial" w:hAnsi="Arial" w:cs="Arial"/>
                      <w:i/>
                      <w:spacing w:val="-1"/>
                      <w:sz w:val="20"/>
                      <w:szCs w:val="20"/>
                    </w:rPr>
                    <w:t>u</w:t>
                  </w:r>
                  <w:r w:rsidRPr="00ED0FA8">
                    <w:rPr>
                      <w:rFonts w:ascii="Arial" w:hAnsi="Arial" w:cs="Arial"/>
                      <w:i/>
                      <w:spacing w:val="1"/>
                      <w:sz w:val="20"/>
                      <w:szCs w:val="20"/>
                    </w:rPr>
                    <w:t>nn</w:t>
                  </w:r>
                  <w:r w:rsidRPr="00ED0FA8">
                    <w:rPr>
                      <w:rFonts w:ascii="Arial" w:hAnsi="Arial" w:cs="Arial"/>
                      <w:i/>
                      <w:sz w:val="20"/>
                      <w:szCs w:val="20"/>
                    </w:rPr>
                    <w:t>i</w:t>
                  </w:r>
                  <w:r w:rsidRPr="00ED0FA8">
                    <w:rPr>
                      <w:rFonts w:ascii="Arial" w:hAnsi="Arial" w:cs="Arial"/>
                      <w:i/>
                      <w:spacing w:val="1"/>
                      <w:sz w:val="20"/>
                      <w:szCs w:val="20"/>
                    </w:rPr>
                    <w:t>n</w:t>
                  </w:r>
                  <w:r w:rsidRPr="00ED0FA8">
                    <w:rPr>
                      <w:rFonts w:ascii="Arial" w:hAnsi="Arial" w:cs="Arial"/>
                      <w:i/>
                      <w:sz w:val="20"/>
                      <w:szCs w:val="20"/>
                    </w:rPr>
                    <w:t>g</w:t>
                  </w:r>
                  <w:r w:rsidRPr="00ED0FA8">
                    <w:rPr>
                      <w:rFonts w:ascii="Arial" w:hAnsi="Arial" w:cs="Arial"/>
                      <w:i/>
                      <w:spacing w:val="-5"/>
                      <w:sz w:val="20"/>
                      <w:szCs w:val="20"/>
                    </w:rPr>
                    <w:t xml:space="preserve"> </w:t>
                  </w:r>
                  <w:r w:rsidRPr="00ED0FA8">
                    <w:rPr>
                      <w:rFonts w:ascii="Arial" w:hAnsi="Arial" w:cs="Arial"/>
                      <w:i/>
                      <w:sz w:val="20"/>
                      <w:szCs w:val="20"/>
                    </w:rPr>
                    <w:t>is</w:t>
                  </w:r>
                  <w:r w:rsidRPr="00ED0FA8">
                    <w:rPr>
                      <w:rFonts w:ascii="Arial" w:hAnsi="Arial" w:cs="Arial"/>
                      <w:i/>
                      <w:spacing w:val="-2"/>
                      <w:sz w:val="20"/>
                      <w:szCs w:val="20"/>
                    </w:rPr>
                    <w:t xml:space="preserve"> </w:t>
                  </w:r>
                  <w:r w:rsidRPr="00ED0FA8">
                    <w:rPr>
                      <w:rFonts w:ascii="Arial" w:hAnsi="Arial" w:cs="Arial"/>
                      <w:i/>
                      <w:sz w:val="20"/>
                      <w:szCs w:val="20"/>
                    </w:rPr>
                    <w:t>p</w:t>
                  </w:r>
                  <w:r w:rsidRPr="00ED0FA8">
                    <w:rPr>
                      <w:rFonts w:ascii="Arial" w:hAnsi="Arial" w:cs="Arial"/>
                      <w:i/>
                      <w:spacing w:val="1"/>
                      <w:sz w:val="20"/>
                      <w:szCs w:val="20"/>
                    </w:rPr>
                    <w:t>o</w:t>
                  </w:r>
                  <w:r w:rsidRPr="00ED0FA8">
                    <w:rPr>
                      <w:rFonts w:ascii="Arial" w:hAnsi="Arial" w:cs="Arial"/>
                      <w:i/>
                      <w:sz w:val="20"/>
                      <w:szCs w:val="20"/>
                    </w:rPr>
                    <w:t>i</w:t>
                  </w:r>
                  <w:r w:rsidRPr="00ED0FA8">
                    <w:rPr>
                      <w:rFonts w:ascii="Arial" w:hAnsi="Arial" w:cs="Arial"/>
                      <w:i/>
                      <w:spacing w:val="1"/>
                      <w:sz w:val="20"/>
                      <w:szCs w:val="20"/>
                    </w:rPr>
                    <w:t>n</w:t>
                  </w:r>
                  <w:r w:rsidRPr="00ED0FA8">
                    <w:rPr>
                      <w:rFonts w:ascii="Arial" w:hAnsi="Arial" w:cs="Arial"/>
                      <w:i/>
                      <w:spacing w:val="-1"/>
                      <w:sz w:val="20"/>
                      <w:szCs w:val="20"/>
                    </w:rPr>
                    <w:t>t</w:t>
                  </w:r>
                  <w:r w:rsidRPr="00ED0FA8">
                    <w:rPr>
                      <w:rFonts w:ascii="Arial" w:hAnsi="Arial" w:cs="Arial"/>
                      <w:i/>
                      <w:spacing w:val="3"/>
                      <w:sz w:val="20"/>
                      <w:szCs w:val="20"/>
                    </w:rPr>
                    <w:t>l</w:t>
                  </w:r>
                  <w:r w:rsidRPr="00ED0FA8">
                    <w:rPr>
                      <w:rFonts w:ascii="Arial" w:hAnsi="Arial" w:cs="Arial"/>
                      <w:i/>
                      <w:sz w:val="20"/>
                      <w:szCs w:val="20"/>
                    </w:rPr>
                    <w:t xml:space="preserve">ess, </w:t>
                  </w:r>
                  <w:r w:rsidRPr="00ED0FA8">
                    <w:rPr>
                      <w:rFonts w:ascii="Arial" w:hAnsi="Arial" w:cs="Arial"/>
                      <w:i/>
                      <w:spacing w:val="-1"/>
                      <w:sz w:val="20"/>
                      <w:szCs w:val="20"/>
                    </w:rPr>
                    <w:t>b</w:t>
                  </w:r>
                  <w:r w:rsidRPr="00ED0FA8">
                    <w:rPr>
                      <w:rFonts w:ascii="Arial" w:hAnsi="Arial" w:cs="Arial"/>
                      <w:i/>
                      <w:sz w:val="20"/>
                      <w:szCs w:val="20"/>
                    </w:rPr>
                    <w:t>eca</w:t>
                  </w:r>
                  <w:r w:rsidRPr="00ED0FA8">
                    <w:rPr>
                      <w:rFonts w:ascii="Arial" w:hAnsi="Arial" w:cs="Arial"/>
                      <w:i/>
                      <w:spacing w:val="-1"/>
                      <w:sz w:val="20"/>
                      <w:szCs w:val="20"/>
                    </w:rPr>
                    <w:t>u</w:t>
                  </w:r>
                  <w:r w:rsidRPr="00ED0FA8">
                    <w:rPr>
                      <w:rFonts w:ascii="Arial" w:hAnsi="Arial" w:cs="Arial"/>
                      <w:i/>
                      <w:sz w:val="20"/>
                      <w:szCs w:val="20"/>
                    </w:rPr>
                    <w:t>se</w:t>
                  </w:r>
                  <w:r w:rsidRPr="00ED0FA8">
                    <w:rPr>
                      <w:rFonts w:ascii="Arial" w:hAnsi="Arial" w:cs="Arial"/>
                      <w:i/>
                      <w:spacing w:val="-5"/>
                      <w:sz w:val="20"/>
                      <w:szCs w:val="20"/>
                    </w:rPr>
                    <w:t xml:space="preserve"> </w:t>
                  </w:r>
                  <w:r w:rsidRPr="00ED0FA8">
                    <w:rPr>
                      <w:rFonts w:ascii="Arial" w:hAnsi="Arial" w:cs="Arial"/>
                      <w:i/>
                      <w:sz w:val="20"/>
                      <w:szCs w:val="20"/>
                    </w:rPr>
                    <w:t>as</w:t>
                  </w:r>
                  <w:r w:rsidRPr="00ED0FA8">
                    <w:rPr>
                      <w:rFonts w:ascii="Arial" w:hAnsi="Arial" w:cs="Arial"/>
                      <w:i/>
                      <w:spacing w:val="-3"/>
                      <w:sz w:val="20"/>
                      <w:szCs w:val="20"/>
                    </w:rPr>
                    <w:t xml:space="preserve"> </w:t>
                  </w:r>
                  <w:proofErr w:type="gramStart"/>
                  <w:r w:rsidRPr="00ED0FA8">
                    <w:rPr>
                      <w:rFonts w:ascii="Arial" w:hAnsi="Arial" w:cs="Arial"/>
                      <w:i/>
                      <w:sz w:val="20"/>
                      <w:szCs w:val="20"/>
                    </w:rPr>
                    <w:t>y</w:t>
                  </w:r>
                  <w:r w:rsidRPr="00ED0FA8">
                    <w:rPr>
                      <w:rFonts w:ascii="Arial" w:hAnsi="Arial" w:cs="Arial"/>
                      <w:i/>
                      <w:spacing w:val="1"/>
                      <w:sz w:val="20"/>
                      <w:szCs w:val="20"/>
                    </w:rPr>
                    <w:t>o</w:t>
                  </w:r>
                  <w:r w:rsidRPr="00ED0FA8">
                    <w:rPr>
                      <w:rFonts w:ascii="Arial" w:hAnsi="Arial" w:cs="Arial"/>
                      <w:i/>
                      <w:spacing w:val="-1"/>
                      <w:sz w:val="20"/>
                      <w:szCs w:val="20"/>
                    </w:rPr>
                    <w:t>u</w:t>
                  </w:r>
                  <w:r w:rsidRPr="00ED0FA8">
                    <w:rPr>
                      <w:rFonts w:ascii="Arial" w:hAnsi="Arial" w:cs="Arial"/>
                      <w:i/>
                      <w:sz w:val="20"/>
                      <w:szCs w:val="20"/>
                    </w:rPr>
                    <w:t>’</w:t>
                  </w:r>
                  <w:r w:rsidRPr="00ED0FA8">
                    <w:rPr>
                      <w:rFonts w:ascii="Arial" w:hAnsi="Arial" w:cs="Arial"/>
                      <w:i/>
                      <w:spacing w:val="1"/>
                      <w:sz w:val="20"/>
                      <w:szCs w:val="20"/>
                    </w:rPr>
                    <w:t>r</w:t>
                  </w:r>
                  <w:r w:rsidRPr="00ED0FA8">
                    <w:rPr>
                      <w:rFonts w:ascii="Arial" w:hAnsi="Arial" w:cs="Arial"/>
                      <w:i/>
                      <w:sz w:val="20"/>
                      <w:szCs w:val="20"/>
                    </w:rPr>
                    <w:t>e</w:t>
                  </w:r>
                  <w:proofErr w:type="gramEnd"/>
                  <w:r w:rsidRPr="00ED0FA8">
                    <w:rPr>
                      <w:rFonts w:ascii="Arial" w:hAnsi="Arial" w:cs="Arial"/>
                      <w:i/>
                      <w:spacing w:val="-5"/>
                      <w:sz w:val="20"/>
                      <w:szCs w:val="20"/>
                    </w:rPr>
                    <w:t xml:space="preserve"> </w:t>
                  </w:r>
                  <w:r w:rsidRPr="00ED0FA8">
                    <w:rPr>
                      <w:rFonts w:ascii="Arial" w:hAnsi="Arial" w:cs="Arial"/>
                      <w:i/>
                      <w:spacing w:val="-1"/>
                      <w:sz w:val="20"/>
                      <w:szCs w:val="20"/>
                    </w:rPr>
                    <w:t>b</w:t>
                  </w:r>
                  <w:r w:rsidRPr="00ED0FA8">
                    <w:rPr>
                      <w:rFonts w:ascii="Arial" w:hAnsi="Arial" w:cs="Arial"/>
                      <w:i/>
                      <w:spacing w:val="1"/>
                      <w:sz w:val="20"/>
                      <w:szCs w:val="20"/>
                    </w:rPr>
                    <w:t>r</w:t>
                  </w:r>
                  <w:r w:rsidRPr="00ED0FA8">
                    <w:rPr>
                      <w:rFonts w:ascii="Arial" w:hAnsi="Arial" w:cs="Arial"/>
                      <w:i/>
                      <w:spacing w:val="-1"/>
                      <w:sz w:val="20"/>
                      <w:szCs w:val="20"/>
                    </w:rPr>
                    <w:t>u</w:t>
                  </w:r>
                  <w:r w:rsidRPr="00ED0FA8">
                    <w:rPr>
                      <w:rFonts w:ascii="Arial" w:hAnsi="Arial" w:cs="Arial"/>
                      <w:i/>
                      <w:sz w:val="20"/>
                      <w:szCs w:val="20"/>
                    </w:rPr>
                    <w:t>s</w:t>
                  </w:r>
                  <w:r w:rsidRPr="00ED0FA8">
                    <w:rPr>
                      <w:rFonts w:ascii="Arial" w:hAnsi="Arial" w:cs="Arial"/>
                      <w:i/>
                      <w:spacing w:val="2"/>
                      <w:sz w:val="20"/>
                      <w:szCs w:val="20"/>
                    </w:rPr>
                    <w:t>h</w:t>
                  </w:r>
                  <w:r w:rsidRPr="00ED0FA8">
                    <w:rPr>
                      <w:rFonts w:ascii="Arial" w:hAnsi="Arial" w:cs="Arial"/>
                      <w:i/>
                      <w:sz w:val="20"/>
                      <w:szCs w:val="20"/>
                    </w:rPr>
                    <w:t>i</w:t>
                  </w:r>
                  <w:r w:rsidRPr="00ED0FA8">
                    <w:rPr>
                      <w:rFonts w:ascii="Arial" w:hAnsi="Arial" w:cs="Arial"/>
                      <w:i/>
                      <w:spacing w:val="1"/>
                      <w:sz w:val="20"/>
                      <w:szCs w:val="20"/>
                    </w:rPr>
                    <w:t>n</w:t>
                  </w:r>
                  <w:r w:rsidRPr="00ED0FA8">
                    <w:rPr>
                      <w:rFonts w:ascii="Arial" w:hAnsi="Arial" w:cs="Arial"/>
                      <w:i/>
                      <w:sz w:val="20"/>
                      <w:szCs w:val="20"/>
                    </w:rPr>
                    <w:t>g</w:t>
                  </w:r>
                  <w:r w:rsidRPr="00ED0FA8">
                    <w:rPr>
                      <w:rFonts w:ascii="Arial" w:hAnsi="Arial" w:cs="Arial"/>
                      <w:i/>
                      <w:spacing w:val="-6"/>
                      <w:sz w:val="20"/>
                      <w:szCs w:val="20"/>
                    </w:rPr>
                    <w:t xml:space="preserve"> </w:t>
                  </w:r>
                  <w:r w:rsidRPr="00ED0FA8">
                    <w:rPr>
                      <w:rFonts w:ascii="Arial" w:hAnsi="Arial" w:cs="Arial"/>
                      <w:i/>
                      <w:spacing w:val="3"/>
                      <w:sz w:val="20"/>
                      <w:szCs w:val="20"/>
                    </w:rPr>
                    <w:t>y</w:t>
                  </w:r>
                  <w:r w:rsidRPr="00ED0FA8">
                    <w:rPr>
                      <w:rFonts w:ascii="Arial" w:hAnsi="Arial" w:cs="Arial"/>
                      <w:i/>
                      <w:spacing w:val="1"/>
                      <w:sz w:val="20"/>
                      <w:szCs w:val="20"/>
                    </w:rPr>
                    <w:t>o</w:t>
                  </w:r>
                  <w:r w:rsidRPr="00ED0FA8">
                    <w:rPr>
                      <w:rFonts w:ascii="Arial" w:hAnsi="Arial" w:cs="Arial"/>
                      <w:i/>
                      <w:spacing w:val="-1"/>
                      <w:sz w:val="20"/>
                      <w:szCs w:val="20"/>
                    </w:rPr>
                    <w:t>u</w:t>
                  </w:r>
                  <w:r w:rsidRPr="00ED0FA8">
                    <w:rPr>
                      <w:rFonts w:ascii="Arial" w:hAnsi="Arial" w:cs="Arial"/>
                      <w:i/>
                      <w:sz w:val="20"/>
                      <w:szCs w:val="20"/>
                    </w:rPr>
                    <w:t>r</w:t>
                  </w:r>
                  <w:r w:rsidRPr="00ED0FA8">
                    <w:rPr>
                      <w:rFonts w:ascii="Arial" w:hAnsi="Arial" w:cs="Arial"/>
                      <w:i/>
                      <w:spacing w:val="-4"/>
                      <w:sz w:val="20"/>
                      <w:szCs w:val="20"/>
                    </w:rPr>
                    <w:t xml:space="preserve"> </w:t>
                  </w:r>
                  <w:r w:rsidRPr="00ED0FA8">
                    <w:rPr>
                      <w:rFonts w:ascii="Arial" w:hAnsi="Arial" w:cs="Arial"/>
                      <w:i/>
                      <w:spacing w:val="-1"/>
                      <w:sz w:val="20"/>
                      <w:szCs w:val="20"/>
                    </w:rPr>
                    <w:t>t</w:t>
                  </w:r>
                  <w:r w:rsidRPr="00ED0FA8">
                    <w:rPr>
                      <w:rFonts w:ascii="Arial" w:hAnsi="Arial" w:cs="Arial"/>
                      <w:i/>
                      <w:spacing w:val="2"/>
                      <w:sz w:val="20"/>
                      <w:szCs w:val="20"/>
                    </w:rPr>
                    <w:t>e</w:t>
                  </w:r>
                  <w:r w:rsidRPr="00ED0FA8">
                    <w:rPr>
                      <w:rFonts w:ascii="Arial" w:hAnsi="Arial" w:cs="Arial"/>
                      <w:i/>
                      <w:sz w:val="20"/>
                      <w:szCs w:val="20"/>
                    </w:rPr>
                    <w:t>e</w:t>
                  </w:r>
                  <w:r w:rsidRPr="00ED0FA8">
                    <w:rPr>
                      <w:rFonts w:ascii="Arial" w:hAnsi="Arial" w:cs="Arial"/>
                      <w:i/>
                      <w:spacing w:val="-1"/>
                      <w:sz w:val="20"/>
                      <w:szCs w:val="20"/>
                    </w:rPr>
                    <w:t>t</w:t>
                  </w:r>
                  <w:r w:rsidRPr="00ED0FA8">
                    <w:rPr>
                      <w:rFonts w:ascii="Arial" w:hAnsi="Arial" w:cs="Arial"/>
                      <w:i/>
                      <w:sz w:val="20"/>
                      <w:szCs w:val="20"/>
                    </w:rPr>
                    <w:t>h,</w:t>
                  </w:r>
                  <w:r w:rsidRPr="00ED0FA8">
                    <w:rPr>
                      <w:rFonts w:ascii="Arial" w:hAnsi="Arial" w:cs="Arial"/>
                      <w:i/>
                      <w:spacing w:val="-5"/>
                      <w:sz w:val="20"/>
                      <w:szCs w:val="20"/>
                    </w:rPr>
                    <w:t xml:space="preserve"> </w:t>
                  </w:r>
                  <w:r w:rsidRPr="00ED0FA8">
                    <w:rPr>
                      <w:rFonts w:ascii="Arial" w:hAnsi="Arial" w:cs="Arial"/>
                      <w:i/>
                      <w:sz w:val="20"/>
                      <w:szCs w:val="20"/>
                    </w:rPr>
                    <w:t>y</w:t>
                  </w:r>
                  <w:r w:rsidRPr="00ED0FA8">
                    <w:rPr>
                      <w:rFonts w:ascii="Arial" w:hAnsi="Arial" w:cs="Arial"/>
                      <w:i/>
                      <w:spacing w:val="3"/>
                      <w:sz w:val="20"/>
                      <w:szCs w:val="20"/>
                    </w:rPr>
                    <w:t>o</w:t>
                  </w:r>
                  <w:r w:rsidRPr="00ED0FA8">
                    <w:rPr>
                      <w:rFonts w:ascii="Arial" w:hAnsi="Arial" w:cs="Arial"/>
                      <w:i/>
                      <w:spacing w:val="-1"/>
                      <w:sz w:val="20"/>
                      <w:szCs w:val="20"/>
                    </w:rPr>
                    <w:t>u</w:t>
                  </w:r>
                  <w:r w:rsidRPr="00ED0FA8">
                    <w:rPr>
                      <w:rFonts w:ascii="Arial" w:hAnsi="Arial" w:cs="Arial"/>
                      <w:i/>
                      <w:sz w:val="20"/>
                      <w:szCs w:val="20"/>
                    </w:rPr>
                    <w:t>’</w:t>
                  </w:r>
                  <w:r w:rsidRPr="00ED0FA8">
                    <w:rPr>
                      <w:rFonts w:ascii="Arial" w:hAnsi="Arial" w:cs="Arial"/>
                      <w:i/>
                      <w:spacing w:val="-1"/>
                      <w:sz w:val="20"/>
                      <w:szCs w:val="20"/>
                    </w:rPr>
                    <w:t>r</w:t>
                  </w:r>
                  <w:r w:rsidRPr="00ED0FA8">
                    <w:rPr>
                      <w:rFonts w:ascii="Arial" w:hAnsi="Arial" w:cs="Arial"/>
                      <w:i/>
                      <w:sz w:val="20"/>
                      <w:szCs w:val="20"/>
                    </w:rPr>
                    <w:t>e</w:t>
                  </w:r>
                  <w:r w:rsidRPr="00ED0FA8">
                    <w:rPr>
                      <w:rFonts w:ascii="Arial" w:hAnsi="Arial" w:cs="Arial"/>
                      <w:i/>
                      <w:spacing w:val="-5"/>
                      <w:sz w:val="20"/>
                      <w:szCs w:val="20"/>
                    </w:rPr>
                    <w:t xml:space="preserve"> </w:t>
                  </w:r>
                  <w:r w:rsidRPr="00ED0FA8">
                    <w:rPr>
                      <w:rFonts w:ascii="Arial" w:hAnsi="Arial" w:cs="Arial"/>
                      <w:i/>
                      <w:spacing w:val="1"/>
                      <w:sz w:val="20"/>
                      <w:szCs w:val="20"/>
                    </w:rPr>
                    <w:t>no</w:t>
                  </w:r>
                  <w:r w:rsidRPr="00ED0FA8">
                    <w:rPr>
                      <w:rFonts w:ascii="Arial" w:hAnsi="Arial" w:cs="Arial"/>
                      <w:i/>
                      <w:sz w:val="20"/>
                      <w:szCs w:val="20"/>
                    </w:rPr>
                    <w:t>t</w:t>
                  </w:r>
                  <w:r w:rsidRPr="00ED0FA8">
                    <w:rPr>
                      <w:rFonts w:ascii="Arial" w:hAnsi="Arial" w:cs="Arial"/>
                      <w:i/>
                      <w:spacing w:val="-1"/>
                      <w:sz w:val="20"/>
                      <w:szCs w:val="20"/>
                    </w:rPr>
                    <w:t xml:space="preserve"> u</w:t>
                  </w:r>
                  <w:r w:rsidRPr="00ED0FA8">
                    <w:rPr>
                      <w:rFonts w:ascii="Arial" w:hAnsi="Arial" w:cs="Arial"/>
                      <w:i/>
                      <w:sz w:val="20"/>
                      <w:szCs w:val="20"/>
                    </w:rPr>
                    <w:t>si</w:t>
                  </w:r>
                  <w:r w:rsidRPr="00ED0FA8">
                    <w:rPr>
                      <w:rFonts w:ascii="Arial" w:hAnsi="Arial" w:cs="Arial"/>
                      <w:i/>
                      <w:spacing w:val="1"/>
                      <w:sz w:val="20"/>
                      <w:szCs w:val="20"/>
                    </w:rPr>
                    <w:t>n</w:t>
                  </w:r>
                  <w:r w:rsidRPr="00ED0FA8">
                    <w:rPr>
                      <w:rFonts w:ascii="Arial" w:hAnsi="Arial" w:cs="Arial"/>
                      <w:i/>
                      <w:sz w:val="20"/>
                      <w:szCs w:val="20"/>
                    </w:rPr>
                    <w:t>g</w:t>
                  </w:r>
                  <w:r w:rsidRPr="00ED0FA8">
                    <w:rPr>
                      <w:rFonts w:ascii="Arial" w:hAnsi="Arial" w:cs="Arial"/>
                      <w:i/>
                      <w:spacing w:val="-3"/>
                      <w:sz w:val="20"/>
                      <w:szCs w:val="20"/>
                    </w:rPr>
                    <w:t xml:space="preserve"> </w:t>
                  </w:r>
                  <w:r w:rsidRPr="00ED0FA8">
                    <w:rPr>
                      <w:rFonts w:ascii="Arial" w:hAnsi="Arial" w:cs="Arial"/>
                      <w:i/>
                      <w:spacing w:val="-1"/>
                      <w:sz w:val="20"/>
                      <w:szCs w:val="20"/>
                    </w:rPr>
                    <w:t>t</w:t>
                  </w:r>
                  <w:r w:rsidRPr="00ED0FA8">
                    <w:rPr>
                      <w:rFonts w:ascii="Arial" w:hAnsi="Arial" w:cs="Arial"/>
                      <w:i/>
                      <w:spacing w:val="2"/>
                      <w:sz w:val="20"/>
                      <w:szCs w:val="20"/>
                    </w:rPr>
                    <w:t>h</w:t>
                  </w:r>
                  <w:r w:rsidRPr="00ED0FA8">
                    <w:rPr>
                      <w:rFonts w:ascii="Arial" w:hAnsi="Arial" w:cs="Arial"/>
                      <w:i/>
                      <w:sz w:val="20"/>
                      <w:szCs w:val="20"/>
                    </w:rPr>
                    <w:t>e</w:t>
                  </w:r>
                  <w:r w:rsidRPr="00ED0FA8">
                    <w:rPr>
                      <w:rFonts w:ascii="Arial" w:hAnsi="Arial" w:cs="Arial"/>
                      <w:i/>
                      <w:spacing w:val="-4"/>
                      <w:sz w:val="20"/>
                      <w:szCs w:val="20"/>
                    </w:rPr>
                    <w:t xml:space="preserve"> </w:t>
                  </w:r>
                  <w:r w:rsidRPr="00ED0FA8">
                    <w:rPr>
                      <w:rFonts w:ascii="Arial" w:hAnsi="Arial" w:cs="Arial"/>
                      <w:i/>
                      <w:spacing w:val="-1"/>
                      <w:sz w:val="20"/>
                      <w:szCs w:val="20"/>
                    </w:rPr>
                    <w:t>w</w:t>
                  </w:r>
                  <w:r w:rsidRPr="00ED0FA8">
                    <w:rPr>
                      <w:rFonts w:ascii="Arial" w:hAnsi="Arial" w:cs="Arial"/>
                      <w:i/>
                      <w:sz w:val="20"/>
                      <w:szCs w:val="20"/>
                    </w:rPr>
                    <w:t>a</w:t>
                  </w:r>
                  <w:r w:rsidRPr="00ED0FA8">
                    <w:rPr>
                      <w:rFonts w:ascii="Arial" w:hAnsi="Arial" w:cs="Arial"/>
                      <w:i/>
                      <w:spacing w:val="-1"/>
                      <w:sz w:val="20"/>
                      <w:szCs w:val="20"/>
                    </w:rPr>
                    <w:t>t</w:t>
                  </w:r>
                  <w:r w:rsidRPr="00ED0FA8">
                    <w:rPr>
                      <w:rFonts w:ascii="Arial" w:hAnsi="Arial" w:cs="Arial"/>
                      <w:i/>
                      <w:spacing w:val="2"/>
                      <w:sz w:val="20"/>
                      <w:szCs w:val="20"/>
                    </w:rPr>
                    <w:t>e</w:t>
                  </w:r>
                  <w:r w:rsidRPr="00ED0FA8">
                    <w:rPr>
                      <w:rFonts w:ascii="Arial" w:hAnsi="Arial" w:cs="Arial"/>
                      <w:i/>
                      <w:spacing w:val="-1"/>
                      <w:sz w:val="20"/>
                      <w:szCs w:val="20"/>
                    </w:rPr>
                    <w:t>r</w:t>
                  </w:r>
                  <w:r w:rsidRPr="00ED0FA8">
                    <w:rPr>
                      <w:rFonts w:ascii="Arial" w:hAnsi="Arial" w:cs="Arial"/>
                      <w:i/>
                      <w:sz w:val="20"/>
                      <w:szCs w:val="20"/>
                    </w:rPr>
                    <w:t>.</w:t>
                  </w:r>
                  <w:r w:rsidRPr="00ED0FA8">
                    <w:rPr>
                      <w:rFonts w:ascii="Arial" w:hAnsi="Arial" w:cs="Arial"/>
                      <w:i/>
                      <w:spacing w:val="-5"/>
                      <w:sz w:val="20"/>
                      <w:szCs w:val="20"/>
                    </w:rPr>
                    <w:t xml:space="preserve"> </w:t>
                  </w:r>
                  <w:r w:rsidRPr="00ED0FA8">
                    <w:rPr>
                      <w:rFonts w:ascii="Arial" w:hAnsi="Arial" w:cs="Arial"/>
                      <w:i/>
                      <w:sz w:val="20"/>
                      <w:szCs w:val="20"/>
                    </w:rPr>
                    <w:t>A</w:t>
                  </w:r>
                  <w:r w:rsidRPr="00ED0FA8">
                    <w:rPr>
                      <w:rFonts w:ascii="Arial" w:hAnsi="Arial" w:cs="Arial"/>
                      <w:i/>
                      <w:spacing w:val="1"/>
                      <w:sz w:val="20"/>
                      <w:szCs w:val="20"/>
                    </w:rPr>
                    <w:t>l</w:t>
                  </w:r>
                  <w:r w:rsidRPr="00ED0FA8">
                    <w:rPr>
                      <w:rFonts w:ascii="Arial" w:hAnsi="Arial" w:cs="Arial"/>
                      <w:i/>
                      <w:sz w:val="20"/>
                      <w:szCs w:val="20"/>
                    </w:rPr>
                    <w:t>s</w:t>
                  </w:r>
                  <w:r w:rsidRPr="00ED0FA8">
                    <w:rPr>
                      <w:rFonts w:ascii="Arial" w:hAnsi="Arial" w:cs="Arial"/>
                      <w:i/>
                      <w:spacing w:val="1"/>
                      <w:sz w:val="20"/>
                      <w:szCs w:val="20"/>
                    </w:rPr>
                    <w:t>o</w:t>
                  </w:r>
                  <w:r w:rsidRPr="00ED0FA8">
                    <w:rPr>
                      <w:rFonts w:ascii="Arial" w:hAnsi="Arial" w:cs="Arial"/>
                      <w:i/>
                      <w:sz w:val="20"/>
                      <w:szCs w:val="20"/>
                    </w:rPr>
                    <w:t>,</w:t>
                  </w:r>
                  <w:r w:rsidRPr="00ED0FA8">
                    <w:rPr>
                      <w:rFonts w:ascii="Arial" w:hAnsi="Arial" w:cs="Arial"/>
                      <w:i/>
                      <w:spacing w:val="-3"/>
                      <w:sz w:val="20"/>
                      <w:szCs w:val="20"/>
                    </w:rPr>
                    <w:t xml:space="preserve"> </w:t>
                  </w:r>
                  <w:r w:rsidRPr="00ED0FA8">
                    <w:rPr>
                      <w:rFonts w:ascii="Arial" w:hAnsi="Arial" w:cs="Arial"/>
                      <w:i/>
                      <w:spacing w:val="-1"/>
                      <w:sz w:val="20"/>
                      <w:szCs w:val="20"/>
                    </w:rPr>
                    <w:t>b</w:t>
                  </w:r>
                  <w:r w:rsidRPr="00ED0FA8">
                    <w:rPr>
                      <w:rFonts w:ascii="Arial" w:hAnsi="Arial" w:cs="Arial"/>
                      <w:i/>
                      <w:sz w:val="20"/>
                      <w:szCs w:val="20"/>
                    </w:rPr>
                    <w:t>y</w:t>
                  </w:r>
                  <w:r w:rsidRPr="00ED0FA8">
                    <w:rPr>
                      <w:rFonts w:ascii="Arial" w:hAnsi="Arial" w:cs="Arial"/>
                      <w:i/>
                      <w:spacing w:val="-2"/>
                      <w:sz w:val="20"/>
                      <w:szCs w:val="20"/>
                    </w:rPr>
                    <w:t xml:space="preserve"> </w:t>
                  </w:r>
                  <w:r w:rsidRPr="00ED0FA8">
                    <w:rPr>
                      <w:rFonts w:ascii="Arial" w:hAnsi="Arial" w:cs="Arial"/>
                      <w:i/>
                      <w:spacing w:val="-1"/>
                      <w:sz w:val="20"/>
                      <w:szCs w:val="20"/>
                    </w:rPr>
                    <w:t>t</w:t>
                  </w:r>
                  <w:r w:rsidRPr="00ED0FA8">
                    <w:rPr>
                      <w:rFonts w:ascii="Arial" w:hAnsi="Arial" w:cs="Arial"/>
                      <w:i/>
                      <w:spacing w:val="1"/>
                      <w:sz w:val="20"/>
                      <w:szCs w:val="20"/>
                    </w:rPr>
                    <w:t>u</w:t>
                  </w:r>
                  <w:r w:rsidRPr="00ED0FA8">
                    <w:rPr>
                      <w:rFonts w:ascii="Arial" w:hAnsi="Arial" w:cs="Arial"/>
                      <w:i/>
                      <w:spacing w:val="-1"/>
                      <w:sz w:val="20"/>
                      <w:szCs w:val="20"/>
                    </w:rPr>
                    <w:t>r</w:t>
                  </w:r>
                  <w:r w:rsidRPr="00ED0FA8">
                    <w:rPr>
                      <w:rFonts w:ascii="Arial" w:hAnsi="Arial" w:cs="Arial"/>
                      <w:i/>
                      <w:spacing w:val="1"/>
                      <w:sz w:val="20"/>
                      <w:szCs w:val="20"/>
                    </w:rPr>
                    <w:t>n</w:t>
                  </w:r>
                  <w:r w:rsidRPr="00ED0FA8">
                    <w:rPr>
                      <w:rFonts w:ascii="Arial" w:hAnsi="Arial" w:cs="Arial"/>
                      <w:i/>
                      <w:sz w:val="20"/>
                      <w:szCs w:val="20"/>
                    </w:rPr>
                    <w:t>i</w:t>
                  </w:r>
                  <w:r w:rsidRPr="00ED0FA8">
                    <w:rPr>
                      <w:rFonts w:ascii="Arial" w:hAnsi="Arial" w:cs="Arial"/>
                      <w:i/>
                      <w:spacing w:val="1"/>
                      <w:sz w:val="20"/>
                      <w:szCs w:val="20"/>
                    </w:rPr>
                    <w:t>n</w:t>
                  </w:r>
                  <w:r w:rsidRPr="00ED0FA8">
                    <w:rPr>
                      <w:rFonts w:ascii="Arial" w:hAnsi="Arial" w:cs="Arial"/>
                      <w:i/>
                      <w:sz w:val="20"/>
                      <w:szCs w:val="20"/>
                    </w:rPr>
                    <w:t>g</w:t>
                  </w:r>
                  <w:r w:rsidRPr="00ED0FA8">
                    <w:rPr>
                      <w:rFonts w:ascii="Arial" w:hAnsi="Arial" w:cs="Arial"/>
                      <w:i/>
                      <w:spacing w:val="-5"/>
                      <w:sz w:val="20"/>
                      <w:szCs w:val="20"/>
                    </w:rPr>
                    <w:t xml:space="preserve"> </w:t>
                  </w:r>
                  <w:r w:rsidRPr="00ED0FA8">
                    <w:rPr>
                      <w:rFonts w:ascii="Arial" w:hAnsi="Arial" w:cs="Arial"/>
                      <w:i/>
                      <w:spacing w:val="2"/>
                      <w:sz w:val="20"/>
                      <w:szCs w:val="20"/>
                    </w:rPr>
                    <w:t>t</w:t>
                  </w:r>
                  <w:r w:rsidRPr="00ED0FA8">
                    <w:rPr>
                      <w:rFonts w:ascii="Arial" w:hAnsi="Arial" w:cs="Arial"/>
                      <w:i/>
                      <w:sz w:val="20"/>
                      <w:szCs w:val="20"/>
                    </w:rPr>
                    <w:t>he</w:t>
                  </w:r>
                  <w:r w:rsidRPr="00ED0FA8">
                    <w:rPr>
                      <w:rFonts w:ascii="Arial" w:hAnsi="Arial" w:cs="Arial"/>
                      <w:i/>
                      <w:spacing w:val="-1"/>
                      <w:sz w:val="20"/>
                      <w:szCs w:val="20"/>
                    </w:rPr>
                    <w:t xml:space="preserve"> w</w:t>
                  </w:r>
                  <w:r w:rsidRPr="00ED0FA8">
                    <w:rPr>
                      <w:rFonts w:ascii="Arial" w:hAnsi="Arial" w:cs="Arial"/>
                      <w:i/>
                      <w:sz w:val="20"/>
                      <w:szCs w:val="20"/>
                    </w:rPr>
                    <w:t>a</w:t>
                  </w:r>
                  <w:r w:rsidRPr="00ED0FA8">
                    <w:rPr>
                      <w:rFonts w:ascii="Arial" w:hAnsi="Arial" w:cs="Arial"/>
                      <w:i/>
                      <w:spacing w:val="-1"/>
                      <w:sz w:val="20"/>
                      <w:szCs w:val="20"/>
                    </w:rPr>
                    <w:t>t</w:t>
                  </w:r>
                  <w:r w:rsidRPr="00ED0FA8">
                    <w:rPr>
                      <w:rFonts w:ascii="Arial" w:hAnsi="Arial" w:cs="Arial"/>
                      <w:i/>
                      <w:sz w:val="20"/>
                      <w:szCs w:val="20"/>
                    </w:rPr>
                    <w:t>er</w:t>
                  </w:r>
                  <w:r w:rsidRPr="00ED0FA8">
                    <w:rPr>
                      <w:rFonts w:ascii="Arial" w:hAnsi="Arial" w:cs="Arial"/>
                      <w:i/>
                      <w:spacing w:val="-6"/>
                      <w:sz w:val="20"/>
                      <w:szCs w:val="20"/>
                    </w:rPr>
                    <w:t xml:space="preserve"> </w:t>
                  </w:r>
                  <w:r w:rsidRPr="00ED0FA8">
                    <w:rPr>
                      <w:rFonts w:ascii="Arial" w:hAnsi="Arial" w:cs="Arial"/>
                      <w:i/>
                      <w:spacing w:val="1"/>
                      <w:sz w:val="20"/>
                      <w:szCs w:val="20"/>
                    </w:rPr>
                    <w:t>off</w:t>
                  </w:r>
                  <w:r w:rsidRPr="00ED0FA8">
                    <w:rPr>
                      <w:rFonts w:ascii="Arial" w:hAnsi="Arial" w:cs="Arial"/>
                      <w:i/>
                      <w:sz w:val="20"/>
                      <w:szCs w:val="20"/>
                    </w:rPr>
                    <w:t>,</w:t>
                  </w:r>
                  <w:r w:rsidRPr="00ED0FA8">
                    <w:rPr>
                      <w:rFonts w:ascii="Arial" w:hAnsi="Arial" w:cs="Arial"/>
                      <w:i/>
                      <w:spacing w:val="-3"/>
                      <w:sz w:val="20"/>
                      <w:szCs w:val="20"/>
                    </w:rPr>
                    <w:t xml:space="preserve"> </w:t>
                  </w:r>
                  <w:r w:rsidRPr="00ED0FA8">
                    <w:rPr>
                      <w:rFonts w:ascii="Arial" w:hAnsi="Arial" w:cs="Arial"/>
                      <w:i/>
                      <w:sz w:val="20"/>
                      <w:szCs w:val="20"/>
                    </w:rPr>
                    <w:t>y</w:t>
                  </w:r>
                  <w:r w:rsidRPr="00ED0FA8">
                    <w:rPr>
                      <w:rFonts w:ascii="Arial" w:hAnsi="Arial" w:cs="Arial"/>
                      <w:i/>
                      <w:spacing w:val="1"/>
                      <w:sz w:val="20"/>
                      <w:szCs w:val="20"/>
                    </w:rPr>
                    <w:t>o</w:t>
                  </w:r>
                  <w:r w:rsidRPr="00ED0FA8">
                    <w:rPr>
                      <w:rFonts w:ascii="Arial" w:hAnsi="Arial" w:cs="Arial"/>
                      <w:i/>
                      <w:sz w:val="20"/>
                      <w:szCs w:val="20"/>
                    </w:rPr>
                    <w:t>u</w:t>
                  </w:r>
                  <w:r w:rsidRPr="00ED0FA8">
                    <w:rPr>
                      <w:rFonts w:ascii="Arial" w:hAnsi="Arial" w:cs="Arial"/>
                      <w:i/>
                      <w:spacing w:val="-4"/>
                      <w:sz w:val="20"/>
                      <w:szCs w:val="20"/>
                    </w:rPr>
                    <w:t xml:space="preserve"> </w:t>
                  </w:r>
                  <w:r w:rsidRPr="00ED0FA8">
                    <w:rPr>
                      <w:rFonts w:ascii="Arial" w:hAnsi="Arial" w:cs="Arial"/>
                      <w:i/>
                      <w:sz w:val="20"/>
                      <w:szCs w:val="20"/>
                    </w:rPr>
                    <w:t>c</w:t>
                  </w:r>
                  <w:r w:rsidRPr="00ED0FA8">
                    <w:rPr>
                      <w:rFonts w:ascii="Arial" w:hAnsi="Arial" w:cs="Arial"/>
                      <w:i/>
                      <w:spacing w:val="1"/>
                      <w:sz w:val="20"/>
                      <w:szCs w:val="20"/>
                    </w:rPr>
                    <w:t>o</w:t>
                  </w:r>
                  <w:r w:rsidRPr="00ED0FA8">
                    <w:rPr>
                      <w:rFonts w:ascii="Arial" w:hAnsi="Arial" w:cs="Arial"/>
                      <w:i/>
                      <w:spacing w:val="-1"/>
                      <w:sz w:val="20"/>
                      <w:szCs w:val="20"/>
                    </w:rPr>
                    <w:t>u</w:t>
                  </w:r>
                  <w:r w:rsidRPr="00ED0FA8">
                    <w:rPr>
                      <w:rFonts w:ascii="Arial" w:hAnsi="Arial" w:cs="Arial"/>
                      <w:i/>
                      <w:spacing w:val="3"/>
                      <w:sz w:val="20"/>
                      <w:szCs w:val="20"/>
                    </w:rPr>
                    <w:t>l</w:t>
                  </w:r>
                  <w:r w:rsidRPr="00ED0FA8">
                    <w:rPr>
                      <w:rFonts w:ascii="Arial" w:hAnsi="Arial" w:cs="Arial"/>
                      <w:i/>
                      <w:sz w:val="20"/>
                      <w:szCs w:val="20"/>
                    </w:rPr>
                    <w:t>d</w:t>
                  </w:r>
                  <w:r w:rsidRPr="00ED0FA8">
                    <w:rPr>
                      <w:rFonts w:ascii="Arial" w:hAnsi="Arial" w:cs="Arial"/>
                      <w:i/>
                      <w:spacing w:val="-6"/>
                      <w:sz w:val="20"/>
                      <w:szCs w:val="20"/>
                    </w:rPr>
                    <w:t xml:space="preserve"> </w:t>
                  </w:r>
                  <w:r w:rsidRPr="00ED0FA8">
                    <w:rPr>
                      <w:rFonts w:ascii="Arial" w:hAnsi="Arial" w:cs="Arial"/>
                      <w:i/>
                      <w:sz w:val="20"/>
                      <w:szCs w:val="20"/>
                    </w:rPr>
                    <w:t>sa</w:t>
                  </w:r>
                  <w:r w:rsidRPr="00ED0FA8">
                    <w:rPr>
                      <w:rFonts w:ascii="Arial" w:hAnsi="Arial" w:cs="Arial"/>
                      <w:i/>
                      <w:spacing w:val="-1"/>
                      <w:sz w:val="20"/>
                      <w:szCs w:val="20"/>
                    </w:rPr>
                    <w:t>v</w:t>
                  </w:r>
                  <w:r w:rsidRPr="00ED0FA8">
                    <w:rPr>
                      <w:rFonts w:ascii="Arial" w:hAnsi="Arial" w:cs="Arial"/>
                      <w:i/>
                      <w:sz w:val="20"/>
                      <w:szCs w:val="20"/>
                    </w:rPr>
                    <w:t>e</w:t>
                  </w:r>
                  <w:r w:rsidRPr="00ED0FA8">
                    <w:rPr>
                      <w:rFonts w:ascii="Arial" w:hAnsi="Arial" w:cs="Arial"/>
                      <w:i/>
                      <w:spacing w:val="-2"/>
                      <w:sz w:val="20"/>
                      <w:szCs w:val="20"/>
                    </w:rPr>
                    <w:t xml:space="preserve"> </w:t>
                  </w:r>
                  <w:r w:rsidRPr="00ED0FA8">
                    <w:rPr>
                      <w:rFonts w:ascii="Arial" w:hAnsi="Arial" w:cs="Arial"/>
                      <w:i/>
                      <w:spacing w:val="-1"/>
                      <w:sz w:val="20"/>
                      <w:szCs w:val="20"/>
                    </w:rPr>
                    <w:t>u</w:t>
                  </w:r>
                  <w:r w:rsidRPr="00ED0FA8">
                    <w:rPr>
                      <w:rFonts w:ascii="Arial" w:hAnsi="Arial" w:cs="Arial"/>
                      <w:i/>
                      <w:sz w:val="20"/>
                      <w:szCs w:val="20"/>
                    </w:rPr>
                    <w:t xml:space="preserve">p </w:t>
                  </w:r>
                  <w:r w:rsidRPr="00ED0FA8">
                    <w:rPr>
                      <w:rFonts w:ascii="Arial" w:hAnsi="Arial" w:cs="Arial"/>
                      <w:i/>
                      <w:spacing w:val="2"/>
                      <w:sz w:val="20"/>
                      <w:szCs w:val="20"/>
                    </w:rPr>
                    <w:t>t</w:t>
                  </w:r>
                  <w:r w:rsidRPr="00ED0FA8">
                    <w:rPr>
                      <w:rFonts w:ascii="Arial" w:hAnsi="Arial" w:cs="Arial"/>
                      <w:i/>
                      <w:sz w:val="20"/>
                      <w:szCs w:val="20"/>
                    </w:rPr>
                    <w:t>o</w:t>
                  </w:r>
                  <w:r w:rsidRPr="00ED0FA8">
                    <w:rPr>
                      <w:rFonts w:ascii="Arial" w:hAnsi="Arial" w:cs="Arial"/>
                      <w:i/>
                      <w:spacing w:val="-1"/>
                      <w:sz w:val="20"/>
                      <w:szCs w:val="20"/>
                    </w:rPr>
                    <w:t xml:space="preserve"> </w:t>
                  </w:r>
                  <w:r w:rsidRPr="00ED0FA8">
                    <w:rPr>
                      <w:rFonts w:ascii="Arial" w:hAnsi="Arial" w:cs="Arial"/>
                      <w:i/>
                      <w:sz w:val="20"/>
                      <w:szCs w:val="20"/>
                    </w:rPr>
                    <w:t xml:space="preserve">eight </w:t>
                  </w:r>
                  <w:r w:rsidRPr="00ED0FA8">
                    <w:rPr>
                      <w:rFonts w:ascii="Arial" w:hAnsi="Arial" w:cs="Arial"/>
                      <w:i/>
                      <w:spacing w:val="-1"/>
                      <w:sz w:val="20"/>
                      <w:szCs w:val="20"/>
                    </w:rPr>
                    <w:t>g</w:t>
                  </w:r>
                  <w:r w:rsidRPr="00ED0FA8">
                    <w:rPr>
                      <w:rFonts w:ascii="Arial" w:hAnsi="Arial" w:cs="Arial"/>
                      <w:i/>
                      <w:sz w:val="20"/>
                      <w:szCs w:val="20"/>
                    </w:rPr>
                    <w:t>a</w:t>
                  </w:r>
                  <w:r w:rsidRPr="00ED0FA8">
                    <w:rPr>
                      <w:rFonts w:ascii="Arial" w:hAnsi="Arial" w:cs="Arial"/>
                      <w:i/>
                      <w:spacing w:val="1"/>
                      <w:sz w:val="20"/>
                      <w:szCs w:val="20"/>
                    </w:rPr>
                    <w:t>llon</w:t>
                  </w:r>
                  <w:r w:rsidRPr="00ED0FA8">
                    <w:rPr>
                      <w:rFonts w:ascii="Arial" w:hAnsi="Arial" w:cs="Arial"/>
                      <w:i/>
                      <w:sz w:val="20"/>
                      <w:szCs w:val="20"/>
                    </w:rPr>
                    <w:t>s</w:t>
                  </w:r>
                  <w:r w:rsidRPr="00ED0FA8">
                    <w:rPr>
                      <w:rFonts w:ascii="Arial" w:hAnsi="Arial" w:cs="Arial"/>
                      <w:i/>
                      <w:spacing w:val="-7"/>
                      <w:sz w:val="20"/>
                      <w:szCs w:val="20"/>
                    </w:rPr>
                    <w:t xml:space="preserve"> </w:t>
                  </w:r>
                  <w:r w:rsidRPr="00ED0FA8">
                    <w:rPr>
                      <w:rFonts w:ascii="Arial" w:hAnsi="Arial" w:cs="Arial"/>
                      <w:i/>
                      <w:spacing w:val="1"/>
                      <w:sz w:val="20"/>
                      <w:szCs w:val="20"/>
                    </w:rPr>
                    <w:t>o</w:t>
                  </w:r>
                  <w:r w:rsidRPr="00ED0FA8">
                    <w:rPr>
                      <w:rFonts w:ascii="Arial" w:hAnsi="Arial" w:cs="Arial"/>
                      <w:i/>
                      <w:sz w:val="20"/>
                      <w:szCs w:val="20"/>
                    </w:rPr>
                    <w:t>f</w:t>
                  </w:r>
                  <w:r w:rsidRPr="00ED0FA8">
                    <w:rPr>
                      <w:rFonts w:ascii="Arial" w:hAnsi="Arial" w:cs="Arial"/>
                      <w:i/>
                      <w:spacing w:val="-2"/>
                      <w:sz w:val="20"/>
                      <w:szCs w:val="20"/>
                    </w:rPr>
                    <w:t xml:space="preserve"> </w:t>
                  </w:r>
                  <w:r w:rsidRPr="00ED0FA8">
                    <w:rPr>
                      <w:rFonts w:ascii="Arial" w:hAnsi="Arial" w:cs="Arial"/>
                      <w:i/>
                      <w:spacing w:val="-1"/>
                      <w:sz w:val="20"/>
                      <w:szCs w:val="20"/>
                    </w:rPr>
                    <w:t>w</w:t>
                  </w:r>
                  <w:r w:rsidRPr="00ED0FA8">
                    <w:rPr>
                      <w:rFonts w:ascii="Arial" w:hAnsi="Arial" w:cs="Arial"/>
                      <w:i/>
                      <w:sz w:val="20"/>
                      <w:szCs w:val="20"/>
                    </w:rPr>
                    <w:t>a</w:t>
                  </w:r>
                  <w:r w:rsidRPr="00ED0FA8">
                    <w:rPr>
                      <w:rFonts w:ascii="Arial" w:hAnsi="Arial" w:cs="Arial"/>
                      <w:i/>
                      <w:spacing w:val="-1"/>
                      <w:sz w:val="20"/>
                      <w:szCs w:val="20"/>
                    </w:rPr>
                    <w:t>t</w:t>
                  </w:r>
                  <w:r w:rsidRPr="00ED0FA8">
                    <w:rPr>
                      <w:rFonts w:ascii="Arial" w:hAnsi="Arial" w:cs="Arial"/>
                      <w:i/>
                      <w:sz w:val="20"/>
                      <w:szCs w:val="20"/>
                    </w:rPr>
                    <w:t>er</w:t>
                  </w:r>
                  <w:r w:rsidRPr="00ED0FA8">
                    <w:rPr>
                      <w:rFonts w:ascii="Arial" w:hAnsi="Arial" w:cs="Arial"/>
                      <w:i/>
                      <w:spacing w:val="-6"/>
                      <w:sz w:val="20"/>
                      <w:szCs w:val="20"/>
                    </w:rPr>
                    <w:t xml:space="preserve"> </w:t>
                  </w:r>
                  <w:r w:rsidRPr="00ED0FA8">
                    <w:rPr>
                      <w:rFonts w:ascii="Arial" w:hAnsi="Arial" w:cs="Arial"/>
                      <w:i/>
                      <w:sz w:val="20"/>
                      <w:szCs w:val="20"/>
                    </w:rPr>
                    <w:t>a</w:t>
                  </w:r>
                  <w:r w:rsidRPr="00ED0FA8">
                    <w:rPr>
                      <w:rFonts w:ascii="Arial" w:hAnsi="Arial" w:cs="Arial"/>
                      <w:i/>
                      <w:spacing w:val="-1"/>
                      <w:sz w:val="20"/>
                      <w:szCs w:val="20"/>
                    </w:rPr>
                    <w:t xml:space="preserve"> d</w:t>
                  </w:r>
                  <w:r w:rsidRPr="00ED0FA8">
                    <w:rPr>
                      <w:rFonts w:ascii="Arial" w:hAnsi="Arial" w:cs="Arial"/>
                      <w:i/>
                      <w:sz w:val="20"/>
                      <w:szCs w:val="20"/>
                    </w:rPr>
                    <w:t>ay,</w:t>
                  </w:r>
                  <w:r w:rsidRPr="00ED0FA8">
                    <w:rPr>
                      <w:rFonts w:ascii="Arial" w:hAnsi="Arial" w:cs="Arial"/>
                      <w:i/>
                      <w:spacing w:val="-4"/>
                      <w:sz w:val="20"/>
                      <w:szCs w:val="20"/>
                    </w:rPr>
                    <w:t xml:space="preserve"> </w:t>
                  </w:r>
                  <w:r w:rsidRPr="00ED0FA8">
                    <w:rPr>
                      <w:rFonts w:ascii="Arial" w:hAnsi="Arial" w:cs="Arial"/>
                      <w:i/>
                      <w:spacing w:val="2"/>
                      <w:sz w:val="20"/>
                      <w:szCs w:val="20"/>
                    </w:rPr>
                    <w:t>b</w:t>
                  </w:r>
                  <w:r w:rsidRPr="00ED0FA8">
                    <w:rPr>
                      <w:rFonts w:ascii="Arial" w:hAnsi="Arial" w:cs="Arial"/>
                      <w:i/>
                      <w:sz w:val="20"/>
                      <w:szCs w:val="20"/>
                    </w:rPr>
                    <w:t>eca</w:t>
                  </w:r>
                  <w:r w:rsidRPr="00ED0FA8">
                    <w:rPr>
                      <w:rFonts w:ascii="Arial" w:hAnsi="Arial" w:cs="Arial"/>
                      <w:i/>
                      <w:spacing w:val="1"/>
                      <w:sz w:val="20"/>
                      <w:szCs w:val="20"/>
                    </w:rPr>
                    <w:t>u</w:t>
                  </w:r>
                  <w:r w:rsidRPr="00ED0FA8">
                    <w:rPr>
                      <w:rFonts w:ascii="Arial" w:hAnsi="Arial" w:cs="Arial"/>
                      <w:i/>
                      <w:sz w:val="20"/>
                      <w:szCs w:val="20"/>
                    </w:rPr>
                    <w:t>se</w:t>
                  </w:r>
                  <w:r w:rsidRPr="00ED0FA8">
                    <w:rPr>
                      <w:rFonts w:ascii="Arial" w:hAnsi="Arial" w:cs="Arial"/>
                      <w:i/>
                      <w:spacing w:val="-8"/>
                      <w:sz w:val="20"/>
                      <w:szCs w:val="20"/>
                    </w:rPr>
                    <w:t xml:space="preserve"> </w:t>
                  </w:r>
                  <w:r w:rsidRPr="00ED0FA8">
                    <w:rPr>
                      <w:rFonts w:ascii="Arial" w:hAnsi="Arial" w:cs="Arial"/>
                      <w:i/>
                      <w:spacing w:val="-1"/>
                      <w:sz w:val="20"/>
                      <w:szCs w:val="20"/>
                    </w:rPr>
                    <w:t>t</w:t>
                  </w:r>
                  <w:r w:rsidRPr="00ED0FA8">
                    <w:rPr>
                      <w:rFonts w:ascii="Arial" w:hAnsi="Arial" w:cs="Arial"/>
                      <w:i/>
                      <w:sz w:val="20"/>
                      <w:szCs w:val="20"/>
                    </w:rPr>
                    <w:t>he</w:t>
                  </w:r>
                  <w:r w:rsidRPr="00ED0FA8">
                    <w:rPr>
                      <w:rFonts w:ascii="Arial" w:hAnsi="Arial" w:cs="Arial"/>
                      <w:i/>
                      <w:spacing w:val="-4"/>
                      <w:sz w:val="20"/>
                      <w:szCs w:val="20"/>
                    </w:rPr>
                    <w:t xml:space="preserve"> </w:t>
                  </w:r>
                  <w:r w:rsidRPr="00ED0FA8">
                    <w:rPr>
                      <w:rFonts w:ascii="Arial" w:hAnsi="Arial" w:cs="Arial"/>
                      <w:i/>
                      <w:spacing w:val="3"/>
                      <w:sz w:val="20"/>
                      <w:szCs w:val="20"/>
                    </w:rPr>
                    <w:t>a</w:t>
                  </w:r>
                  <w:r w:rsidRPr="00ED0FA8">
                    <w:rPr>
                      <w:rFonts w:ascii="Arial" w:hAnsi="Arial" w:cs="Arial"/>
                      <w:i/>
                      <w:spacing w:val="-1"/>
                      <w:sz w:val="20"/>
                      <w:szCs w:val="20"/>
                    </w:rPr>
                    <w:t>v</w:t>
                  </w:r>
                  <w:r w:rsidRPr="00ED0FA8">
                    <w:rPr>
                      <w:rFonts w:ascii="Arial" w:hAnsi="Arial" w:cs="Arial"/>
                      <w:i/>
                      <w:sz w:val="20"/>
                      <w:szCs w:val="20"/>
                    </w:rPr>
                    <w:t>e</w:t>
                  </w:r>
                  <w:r w:rsidRPr="00ED0FA8">
                    <w:rPr>
                      <w:rFonts w:ascii="Arial" w:hAnsi="Arial" w:cs="Arial"/>
                      <w:i/>
                      <w:spacing w:val="-1"/>
                      <w:sz w:val="20"/>
                      <w:szCs w:val="20"/>
                    </w:rPr>
                    <w:t>r</w:t>
                  </w:r>
                  <w:r w:rsidRPr="00ED0FA8">
                    <w:rPr>
                      <w:rFonts w:ascii="Arial" w:hAnsi="Arial" w:cs="Arial"/>
                      <w:i/>
                      <w:sz w:val="20"/>
                      <w:szCs w:val="20"/>
                    </w:rPr>
                    <w:t>a</w:t>
                  </w:r>
                  <w:r w:rsidRPr="00ED0FA8">
                    <w:rPr>
                      <w:rFonts w:ascii="Arial" w:hAnsi="Arial" w:cs="Arial"/>
                      <w:i/>
                      <w:spacing w:val="2"/>
                      <w:sz w:val="20"/>
                      <w:szCs w:val="20"/>
                    </w:rPr>
                    <w:t>g</w:t>
                  </w:r>
                  <w:r w:rsidRPr="00ED0FA8">
                    <w:rPr>
                      <w:rFonts w:ascii="Arial" w:hAnsi="Arial" w:cs="Arial"/>
                      <w:i/>
                      <w:sz w:val="20"/>
                      <w:szCs w:val="20"/>
                    </w:rPr>
                    <w:t>e</w:t>
                  </w:r>
                  <w:r w:rsidRPr="00ED0FA8">
                    <w:rPr>
                      <w:rFonts w:ascii="Arial" w:hAnsi="Arial" w:cs="Arial"/>
                      <w:i/>
                      <w:spacing w:val="-7"/>
                      <w:sz w:val="20"/>
                      <w:szCs w:val="20"/>
                    </w:rPr>
                    <w:t xml:space="preserve"> </w:t>
                  </w:r>
                  <w:r w:rsidRPr="00ED0FA8">
                    <w:rPr>
                      <w:rFonts w:ascii="Arial" w:hAnsi="Arial" w:cs="Arial"/>
                      <w:i/>
                      <w:spacing w:val="1"/>
                      <w:sz w:val="20"/>
                      <w:szCs w:val="20"/>
                    </w:rPr>
                    <w:t>tap</w:t>
                  </w:r>
                  <w:r w:rsidRPr="00ED0FA8">
                    <w:rPr>
                      <w:rFonts w:ascii="Arial" w:hAnsi="Arial" w:cs="Arial"/>
                      <w:i/>
                      <w:spacing w:val="-6"/>
                      <w:sz w:val="20"/>
                      <w:szCs w:val="20"/>
                    </w:rPr>
                    <w:t xml:space="preserve"> </w:t>
                  </w:r>
                  <w:r w:rsidRPr="00ED0FA8">
                    <w:rPr>
                      <w:rFonts w:ascii="Arial" w:hAnsi="Arial" w:cs="Arial"/>
                      <w:i/>
                      <w:spacing w:val="-1"/>
                      <w:sz w:val="20"/>
                      <w:szCs w:val="20"/>
                    </w:rPr>
                    <w:t>u</w:t>
                  </w:r>
                  <w:r w:rsidRPr="00ED0FA8">
                    <w:rPr>
                      <w:rFonts w:ascii="Arial" w:hAnsi="Arial" w:cs="Arial"/>
                      <w:i/>
                      <w:spacing w:val="2"/>
                      <w:sz w:val="20"/>
                      <w:szCs w:val="20"/>
                    </w:rPr>
                    <w:t>s</w:t>
                  </w:r>
                  <w:r w:rsidRPr="00ED0FA8">
                    <w:rPr>
                      <w:rFonts w:ascii="Arial" w:hAnsi="Arial" w:cs="Arial"/>
                      <w:i/>
                      <w:sz w:val="20"/>
                      <w:szCs w:val="20"/>
                    </w:rPr>
                    <w:t>es</w:t>
                  </w:r>
                  <w:r w:rsidRPr="00ED0FA8">
                    <w:rPr>
                      <w:rFonts w:ascii="Arial" w:hAnsi="Arial" w:cs="Arial"/>
                      <w:i/>
                      <w:spacing w:val="-5"/>
                      <w:sz w:val="20"/>
                      <w:szCs w:val="20"/>
                    </w:rPr>
                    <w:t xml:space="preserve"> </w:t>
                  </w:r>
                  <w:r w:rsidRPr="00ED0FA8">
                    <w:rPr>
                      <w:rFonts w:ascii="Arial" w:hAnsi="Arial" w:cs="Arial"/>
                      <w:i/>
                      <w:sz w:val="20"/>
                      <w:szCs w:val="20"/>
                    </w:rPr>
                    <w:t>two</w:t>
                  </w:r>
                  <w:r w:rsidRPr="00ED0FA8">
                    <w:rPr>
                      <w:rFonts w:ascii="Arial" w:hAnsi="Arial" w:cs="Arial"/>
                      <w:i/>
                      <w:spacing w:val="1"/>
                      <w:sz w:val="20"/>
                      <w:szCs w:val="20"/>
                    </w:rPr>
                    <w:t xml:space="preserve"> </w:t>
                  </w:r>
                  <w:r w:rsidRPr="00ED0FA8">
                    <w:rPr>
                      <w:rFonts w:ascii="Arial" w:hAnsi="Arial" w:cs="Arial"/>
                      <w:i/>
                      <w:spacing w:val="2"/>
                      <w:sz w:val="20"/>
                      <w:szCs w:val="20"/>
                    </w:rPr>
                    <w:t>g</w:t>
                  </w:r>
                  <w:r w:rsidRPr="00ED0FA8">
                    <w:rPr>
                      <w:rFonts w:ascii="Arial" w:hAnsi="Arial" w:cs="Arial"/>
                      <w:i/>
                      <w:sz w:val="20"/>
                      <w:szCs w:val="20"/>
                    </w:rPr>
                    <w:t>a</w:t>
                  </w:r>
                  <w:r w:rsidRPr="00ED0FA8">
                    <w:rPr>
                      <w:rFonts w:ascii="Arial" w:hAnsi="Arial" w:cs="Arial"/>
                      <w:i/>
                      <w:spacing w:val="1"/>
                      <w:sz w:val="20"/>
                      <w:szCs w:val="20"/>
                    </w:rPr>
                    <w:t>llon</w:t>
                  </w:r>
                  <w:r w:rsidRPr="00ED0FA8">
                    <w:rPr>
                      <w:rFonts w:ascii="Arial" w:hAnsi="Arial" w:cs="Arial"/>
                      <w:i/>
                      <w:sz w:val="20"/>
                      <w:szCs w:val="20"/>
                    </w:rPr>
                    <w:t>s</w:t>
                  </w:r>
                  <w:r w:rsidRPr="00ED0FA8">
                    <w:rPr>
                      <w:rFonts w:ascii="Arial" w:hAnsi="Arial" w:cs="Arial"/>
                      <w:i/>
                      <w:spacing w:val="-7"/>
                      <w:sz w:val="20"/>
                      <w:szCs w:val="20"/>
                    </w:rPr>
                    <w:t xml:space="preserve"> </w:t>
                  </w:r>
                  <w:r w:rsidRPr="00ED0FA8">
                    <w:rPr>
                      <w:rFonts w:ascii="Arial" w:hAnsi="Arial" w:cs="Arial"/>
                      <w:i/>
                      <w:spacing w:val="-1"/>
                      <w:sz w:val="20"/>
                      <w:szCs w:val="20"/>
                    </w:rPr>
                    <w:t>o</w:t>
                  </w:r>
                  <w:r w:rsidRPr="00ED0FA8">
                    <w:rPr>
                      <w:rFonts w:ascii="Arial" w:hAnsi="Arial" w:cs="Arial"/>
                      <w:i/>
                      <w:sz w:val="20"/>
                      <w:szCs w:val="20"/>
                    </w:rPr>
                    <w:t>f</w:t>
                  </w:r>
                  <w:r w:rsidRPr="00ED0FA8">
                    <w:rPr>
                      <w:rFonts w:ascii="Arial" w:hAnsi="Arial" w:cs="Arial"/>
                      <w:i/>
                      <w:spacing w:val="-2"/>
                      <w:sz w:val="20"/>
                      <w:szCs w:val="20"/>
                    </w:rPr>
                    <w:t xml:space="preserve"> </w:t>
                  </w:r>
                  <w:r w:rsidRPr="00ED0FA8">
                    <w:rPr>
                      <w:rFonts w:ascii="Arial" w:hAnsi="Arial" w:cs="Arial"/>
                      <w:i/>
                      <w:spacing w:val="-1"/>
                      <w:sz w:val="20"/>
                      <w:szCs w:val="20"/>
                    </w:rPr>
                    <w:t>w</w:t>
                  </w:r>
                  <w:r w:rsidRPr="00ED0FA8">
                    <w:rPr>
                      <w:rFonts w:ascii="Arial" w:hAnsi="Arial" w:cs="Arial"/>
                      <w:i/>
                      <w:sz w:val="20"/>
                      <w:szCs w:val="20"/>
                    </w:rPr>
                    <w:t>a</w:t>
                  </w:r>
                  <w:r w:rsidRPr="00ED0FA8">
                    <w:rPr>
                      <w:rFonts w:ascii="Arial" w:hAnsi="Arial" w:cs="Arial"/>
                      <w:i/>
                      <w:spacing w:val="-1"/>
                      <w:sz w:val="20"/>
                      <w:szCs w:val="20"/>
                    </w:rPr>
                    <w:t>t</w:t>
                  </w:r>
                  <w:r w:rsidRPr="00ED0FA8">
                    <w:rPr>
                      <w:rFonts w:ascii="Arial" w:hAnsi="Arial" w:cs="Arial"/>
                      <w:i/>
                      <w:sz w:val="20"/>
                      <w:szCs w:val="20"/>
                    </w:rPr>
                    <w:t>er</w:t>
                  </w:r>
                  <w:r w:rsidRPr="00ED0FA8">
                    <w:rPr>
                      <w:rFonts w:ascii="Arial" w:hAnsi="Arial" w:cs="Arial"/>
                      <w:i/>
                      <w:spacing w:val="-6"/>
                      <w:sz w:val="20"/>
                      <w:szCs w:val="20"/>
                    </w:rPr>
                    <w:t xml:space="preserve"> </w:t>
                  </w:r>
                  <w:r w:rsidRPr="00ED0FA8">
                    <w:rPr>
                      <w:rFonts w:ascii="Arial" w:hAnsi="Arial" w:cs="Arial"/>
                      <w:i/>
                      <w:sz w:val="20"/>
                      <w:szCs w:val="20"/>
                    </w:rPr>
                    <w:t>a</w:t>
                  </w:r>
                  <w:r w:rsidRPr="00ED0FA8">
                    <w:rPr>
                      <w:rFonts w:ascii="Arial" w:hAnsi="Arial" w:cs="Arial"/>
                      <w:i/>
                      <w:spacing w:val="-1"/>
                      <w:sz w:val="20"/>
                      <w:szCs w:val="20"/>
                    </w:rPr>
                    <w:t xml:space="preserve"> </w:t>
                  </w:r>
                  <w:r w:rsidRPr="00ED0FA8">
                    <w:rPr>
                      <w:rFonts w:ascii="Arial" w:hAnsi="Arial" w:cs="Arial"/>
                      <w:i/>
                      <w:spacing w:val="1"/>
                      <w:sz w:val="20"/>
                      <w:szCs w:val="20"/>
                    </w:rPr>
                    <w:t>m</w:t>
                  </w:r>
                  <w:r w:rsidRPr="00ED0FA8">
                    <w:rPr>
                      <w:rFonts w:ascii="Arial" w:hAnsi="Arial" w:cs="Arial"/>
                      <w:i/>
                      <w:sz w:val="20"/>
                      <w:szCs w:val="20"/>
                    </w:rPr>
                    <w:t>i</w:t>
                  </w:r>
                  <w:r w:rsidRPr="00ED0FA8">
                    <w:rPr>
                      <w:rFonts w:ascii="Arial" w:hAnsi="Arial" w:cs="Arial"/>
                      <w:i/>
                      <w:spacing w:val="1"/>
                      <w:sz w:val="20"/>
                      <w:szCs w:val="20"/>
                    </w:rPr>
                    <w:t>n</w:t>
                  </w:r>
                  <w:r w:rsidRPr="00ED0FA8">
                    <w:rPr>
                      <w:rFonts w:ascii="Arial" w:hAnsi="Arial" w:cs="Arial"/>
                      <w:i/>
                      <w:spacing w:val="-1"/>
                      <w:sz w:val="20"/>
                      <w:szCs w:val="20"/>
                    </w:rPr>
                    <w:t>u</w:t>
                  </w:r>
                  <w:r w:rsidRPr="00ED0FA8">
                    <w:rPr>
                      <w:rFonts w:ascii="Arial" w:hAnsi="Arial" w:cs="Arial"/>
                      <w:i/>
                      <w:spacing w:val="2"/>
                      <w:sz w:val="20"/>
                      <w:szCs w:val="20"/>
                    </w:rPr>
                    <w:t>t</w:t>
                  </w:r>
                  <w:r w:rsidRPr="00ED0FA8">
                    <w:rPr>
                      <w:rFonts w:ascii="Arial" w:hAnsi="Arial" w:cs="Arial"/>
                      <w:i/>
                      <w:sz w:val="20"/>
                      <w:szCs w:val="20"/>
                    </w:rPr>
                    <w:t>e.</w:t>
                  </w:r>
                  <w:r w:rsidRPr="00ED0FA8">
                    <w:rPr>
                      <w:rFonts w:ascii="Arial" w:hAnsi="Arial" w:cs="Arial"/>
                      <w:i/>
                      <w:spacing w:val="-6"/>
                      <w:sz w:val="20"/>
                      <w:szCs w:val="20"/>
                    </w:rPr>
                    <w:t xml:space="preserve"> </w:t>
                  </w:r>
                  <w:r w:rsidRPr="00ED0FA8">
                    <w:rPr>
                      <w:rFonts w:ascii="Arial" w:hAnsi="Arial" w:cs="Arial"/>
                      <w:i/>
                      <w:sz w:val="20"/>
                      <w:szCs w:val="20"/>
                    </w:rPr>
                    <w:t xml:space="preserve">If </w:t>
                  </w:r>
                  <w:r w:rsidRPr="00ED0FA8">
                    <w:rPr>
                      <w:rFonts w:ascii="Arial" w:hAnsi="Arial" w:cs="Arial"/>
                      <w:i/>
                      <w:spacing w:val="3"/>
                      <w:sz w:val="20"/>
                      <w:szCs w:val="20"/>
                    </w:rPr>
                    <w:t>y</w:t>
                  </w:r>
                  <w:r w:rsidRPr="00ED0FA8">
                    <w:rPr>
                      <w:rFonts w:ascii="Arial" w:hAnsi="Arial" w:cs="Arial"/>
                      <w:i/>
                      <w:spacing w:val="1"/>
                      <w:sz w:val="20"/>
                      <w:szCs w:val="20"/>
                    </w:rPr>
                    <w:t>o</w:t>
                  </w:r>
                  <w:r w:rsidRPr="00ED0FA8">
                    <w:rPr>
                      <w:rFonts w:ascii="Arial" w:hAnsi="Arial" w:cs="Arial"/>
                      <w:i/>
                      <w:sz w:val="20"/>
                      <w:szCs w:val="20"/>
                    </w:rPr>
                    <w:t>u</w:t>
                  </w:r>
                  <w:r w:rsidRPr="00ED0FA8">
                    <w:rPr>
                      <w:rFonts w:ascii="Arial" w:hAnsi="Arial" w:cs="Arial"/>
                      <w:i/>
                      <w:spacing w:val="-4"/>
                      <w:sz w:val="20"/>
                      <w:szCs w:val="20"/>
                    </w:rPr>
                    <w:t xml:space="preserve"> </w:t>
                  </w:r>
                  <w:r w:rsidRPr="00ED0FA8">
                    <w:rPr>
                      <w:rFonts w:ascii="Arial" w:hAnsi="Arial" w:cs="Arial"/>
                      <w:i/>
                      <w:spacing w:val="-1"/>
                      <w:sz w:val="20"/>
                      <w:szCs w:val="20"/>
                    </w:rPr>
                    <w:t>t</w:t>
                  </w:r>
                  <w:r w:rsidRPr="00ED0FA8">
                    <w:rPr>
                      <w:rFonts w:ascii="Arial" w:hAnsi="Arial" w:cs="Arial"/>
                      <w:i/>
                      <w:spacing w:val="1"/>
                      <w:sz w:val="20"/>
                      <w:szCs w:val="20"/>
                    </w:rPr>
                    <w:t>u</w:t>
                  </w:r>
                  <w:r w:rsidRPr="00ED0FA8">
                    <w:rPr>
                      <w:rFonts w:ascii="Arial" w:hAnsi="Arial" w:cs="Arial"/>
                      <w:i/>
                      <w:spacing w:val="-1"/>
                      <w:sz w:val="20"/>
                      <w:szCs w:val="20"/>
                    </w:rPr>
                    <w:t>r</w:t>
                  </w:r>
                  <w:r w:rsidRPr="00ED0FA8">
                    <w:rPr>
                      <w:rFonts w:ascii="Arial" w:hAnsi="Arial" w:cs="Arial"/>
                      <w:i/>
                      <w:spacing w:val="1"/>
                      <w:sz w:val="20"/>
                      <w:szCs w:val="20"/>
                    </w:rPr>
                    <w:t>n</w:t>
                  </w:r>
                  <w:r w:rsidRPr="00ED0FA8">
                    <w:rPr>
                      <w:rFonts w:ascii="Arial" w:hAnsi="Arial" w:cs="Arial"/>
                      <w:i/>
                      <w:sz w:val="20"/>
                      <w:szCs w:val="20"/>
                    </w:rPr>
                    <w:t>ed</w:t>
                  </w:r>
                  <w:r w:rsidRPr="00ED0FA8">
                    <w:rPr>
                      <w:rFonts w:ascii="Arial" w:hAnsi="Arial" w:cs="Arial"/>
                      <w:i/>
                      <w:spacing w:val="-4"/>
                      <w:sz w:val="20"/>
                      <w:szCs w:val="20"/>
                    </w:rPr>
                    <w:t xml:space="preserve"> </w:t>
                  </w:r>
                  <w:r w:rsidRPr="00ED0FA8">
                    <w:rPr>
                      <w:rFonts w:ascii="Arial" w:hAnsi="Arial" w:cs="Arial"/>
                      <w:i/>
                      <w:spacing w:val="-1"/>
                      <w:sz w:val="20"/>
                      <w:szCs w:val="20"/>
                    </w:rPr>
                    <w:t>t</w:t>
                  </w:r>
                  <w:r w:rsidRPr="00ED0FA8">
                    <w:rPr>
                      <w:rFonts w:ascii="Arial" w:hAnsi="Arial" w:cs="Arial"/>
                      <w:i/>
                      <w:sz w:val="20"/>
                      <w:szCs w:val="20"/>
                    </w:rPr>
                    <w:t>he</w:t>
                  </w:r>
                  <w:r w:rsidRPr="00ED0FA8">
                    <w:rPr>
                      <w:rFonts w:ascii="Arial" w:hAnsi="Arial" w:cs="Arial"/>
                      <w:i/>
                      <w:spacing w:val="-4"/>
                      <w:sz w:val="20"/>
                      <w:szCs w:val="20"/>
                    </w:rPr>
                    <w:t xml:space="preserve"> </w:t>
                  </w:r>
                  <w:r w:rsidRPr="00ED0FA8">
                    <w:rPr>
                      <w:rFonts w:ascii="Arial" w:hAnsi="Arial" w:cs="Arial"/>
                      <w:i/>
                      <w:spacing w:val="-1"/>
                      <w:sz w:val="20"/>
                      <w:szCs w:val="20"/>
                    </w:rPr>
                    <w:t>w</w:t>
                  </w:r>
                  <w:r w:rsidRPr="00ED0FA8">
                    <w:rPr>
                      <w:rFonts w:ascii="Arial" w:hAnsi="Arial" w:cs="Arial"/>
                      <w:i/>
                      <w:spacing w:val="3"/>
                      <w:sz w:val="20"/>
                      <w:szCs w:val="20"/>
                    </w:rPr>
                    <w:t>a</w:t>
                  </w:r>
                  <w:r w:rsidRPr="00ED0FA8">
                    <w:rPr>
                      <w:rFonts w:ascii="Arial" w:hAnsi="Arial" w:cs="Arial"/>
                      <w:i/>
                      <w:spacing w:val="-1"/>
                      <w:sz w:val="20"/>
                      <w:szCs w:val="20"/>
                    </w:rPr>
                    <w:t>t</w:t>
                  </w:r>
                  <w:r w:rsidRPr="00ED0FA8">
                    <w:rPr>
                      <w:rFonts w:ascii="Arial" w:hAnsi="Arial" w:cs="Arial"/>
                      <w:i/>
                      <w:sz w:val="20"/>
                      <w:szCs w:val="20"/>
                    </w:rPr>
                    <w:t>er</w:t>
                  </w:r>
                  <w:r w:rsidRPr="00ED0FA8">
                    <w:rPr>
                      <w:rFonts w:ascii="Arial" w:hAnsi="Arial" w:cs="Arial"/>
                      <w:i/>
                      <w:spacing w:val="-5"/>
                      <w:sz w:val="20"/>
                      <w:szCs w:val="20"/>
                    </w:rPr>
                    <w:t xml:space="preserve"> </w:t>
                  </w:r>
                  <w:r w:rsidRPr="00ED0FA8">
                    <w:rPr>
                      <w:rFonts w:ascii="Arial" w:hAnsi="Arial" w:cs="Arial"/>
                      <w:i/>
                      <w:spacing w:val="1"/>
                      <w:sz w:val="20"/>
                      <w:szCs w:val="20"/>
                    </w:rPr>
                    <w:t>of</w:t>
                  </w:r>
                  <w:r w:rsidRPr="00ED0FA8">
                    <w:rPr>
                      <w:rFonts w:ascii="Arial" w:hAnsi="Arial" w:cs="Arial"/>
                      <w:i/>
                      <w:sz w:val="20"/>
                      <w:szCs w:val="20"/>
                    </w:rPr>
                    <w:t>f</w:t>
                  </w:r>
                  <w:r w:rsidRPr="00ED0FA8">
                    <w:rPr>
                      <w:rFonts w:ascii="Arial" w:hAnsi="Arial" w:cs="Arial"/>
                      <w:i/>
                      <w:spacing w:val="-1"/>
                      <w:sz w:val="20"/>
                      <w:szCs w:val="20"/>
                    </w:rPr>
                    <w:t xml:space="preserve"> w</w:t>
                  </w:r>
                  <w:r w:rsidRPr="00ED0FA8">
                    <w:rPr>
                      <w:rFonts w:ascii="Arial" w:hAnsi="Arial" w:cs="Arial"/>
                      <w:i/>
                      <w:sz w:val="20"/>
                      <w:szCs w:val="20"/>
                    </w:rPr>
                    <w:t>hi</w:t>
                  </w:r>
                  <w:r w:rsidRPr="00ED0FA8">
                    <w:rPr>
                      <w:rFonts w:ascii="Arial" w:hAnsi="Arial" w:cs="Arial"/>
                      <w:i/>
                      <w:spacing w:val="1"/>
                      <w:sz w:val="20"/>
                      <w:szCs w:val="20"/>
                    </w:rPr>
                    <w:t>l</w:t>
                  </w:r>
                  <w:r w:rsidRPr="00ED0FA8">
                    <w:rPr>
                      <w:rFonts w:ascii="Arial" w:hAnsi="Arial" w:cs="Arial"/>
                      <w:i/>
                      <w:sz w:val="20"/>
                      <w:szCs w:val="20"/>
                    </w:rPr>
                    <w:t>e</w:t>
                  </w:r>
                  <w:r w:rsidRPr="00ED0FA8">
                    <w:rPr>
                      <w:rFonts w:ascii="Arial" w:hAnsi="Arial" w:cs="Arial"/>
                      <w:i/>
                      <w:spacing w:val="-2"/>
                      <w:sz w:val="20"/>
                      <w:szCs w:val="20"/>
                    </w:rPr>
                    <w:t xml:space="preserve"> </w:t>
                  </w:r>
                  <w:r w:rsidRPr="00ED0FA8">
                    <w:rPr>
                      <w:rFonts w:ascii="Arial" w:hAnsi="Arial" w:cs="Arial"/>
                      <w:i/>
                      <w:sz w:val="20"/>
                      <w:szCs w:val="20"/>
                    </w:rPr>
                    <w:t>y</w:t>
                  </w:r>
                  <w:r w:rsidRPr="00ED0FA8">
                    <w:rPr>
                      <w:rFonts w:ascii="Arial" w:hAnsi="Arial" w:cs="Arial"/>
                      <w:i/>
                      <w:spacing w:val="1"/>
                      <w:sz w:val="20"/>
                      <w:szCs w:val="20"/>
                    </w:rPr>
                    <w:t>o</w:t>
                  </w:r>
                  <w:r w:rsidRPr="00ED0FA8">
                    <w:rPr>
                      <w:rFonts w:ascii="Arial" w:hAnsi="Arial" w:cs="Arial"/>
                      <w:i/>
                      <w:sz w:val="20"/>
                      <w:szCs w:val="20"/>
                    </w:rPr>
                    <w:t xml:space="preserve">u </w:t>
                  </w:r>
                  <w:r w:rsidRPr="00ED0FA8">
                    <w:rPr>
                      <w:rFonts w:ascii="Arial" w:hAnsi="Arial" w:cs="Arial"/>
                      <w:i/>
                      <w:spacing w:val="-1"/>
                      <w:sz w:val="20"/>
                      <w:szCs w:val="20"/>
                    </w:rPr>
                    <w:t>br</w:t>
                  </w:r>
                  <w:r w:rsidRPr="00ED0FA8">
                    <w:rPr>
                      <w:rFonts w:ascii="Arial" w:hAnsi="Arial" w:cs="Arial"/>
                      <w:i/>
                      <w:spacing w:val="1"/>
                      <w:sz w:val="20"/>
                      <w:szCs w:val="20"/>
                    </w:rPr>
                    <w:t>u</w:t>
                  </w:r>
                  <w:r w:rsidRPr="00ED0FA8">
                    <w:rPr>
                      <w:rFonts w:ascii="Arial" w:hAnsi="Arial" w:cs="Arial"/>
                      <w:i/>
                      <w:sz w:val="20"/>
                      <w:szCs w:val="20"/>
                    </w:rPr>
                    <w:t>shed</w:t>
                  </w:r>
                  <w:r w:rsidRPr="00ED0FA8">
                    <w:rPr>
                      <w:rFonts w:ascii="Arial" w:hAnsi="Arial" w:cs="Arial"/>
                      <w:i/>
                      <w:spacing w:val="-7"/>
                      <w:sz w:val="20"/>
                      <w:szCs w:val="20"/>
                    </w:rPr>
                    <w:t xml:space="preserve"> </w:t>
                  </w:r>
                  <w:r w:rsidRPr="00ED0FA8">
                    <w:rPr>
                      <w:rFonts w:ascii="Arial" w:hAnsi="Arial" w:cs="Arial"/>
                      <w:i/>
                      <w:sz w:val="20"/>
                      <w:szCs w:val="20"/>
                    </w:rPr>
                    <w:t>y</w:t>
                  </w:r>
                  <w:r w:rsidRPr="00ED0FA8">
                    <w:rPr>
                      <w:rFonts w:ascii="Arial" w:hAnsi="Arial" w:cs="Arial"/>
                      <w:i/>
                      <w:spacing w:val="3"/>
                      <w:sz w:val="20"/>
                      <w:szCs w:val="20"/>
                    </w:rPr>
                    <w:t>o</w:t>
                  </w:r>
                  <w:r w:rsidRPr="00ED0FA8">
                    <w:rPr>
                      <w:rFonts w:ascii="Arial" w:hAnsi="Arial" w:cs="Arial"/>
                      <w:i/>
                      <w:spacing w:val="-1"/>
                      <w:sz w:val="20"/>
                      <w:szCs w:val="20"/>
                    </w:rPr>
                    <w:t>u</w:t>
                  </w:r>
                  <w:r w:rsidRPr="00ED0FA8">
                    <w:rPr>
                      <w:rFonts w:ascii="Arial" w:hAnsi="Arial" w:cs="Arial"/>
                      <w:i/>
                      <w:sz w:val="20"/>
                      <w:szCs w:val="20"/>
                    </w:rPr>
                    <w:t>r</w:t>
                  </w:r>
                  <w:r w:rsidRPr="00ED0FA8">
                    <w:rPr>
                      <w:rFonts w:ascii="Arial" w:hAnsi="Arial" w:cs="Arial"/>
                      <w:i/>
                      <w:spacing w:val="-4"/>
                      <w:sz w:val="20"/>
                      <w:szCs w:val="20"/>
                    </w:rPr>
                    <w:t xml:space="preserve"> </w:t>
                  </w:r>
                  <w:r w:rsidRPr="00ED0FA8">
                    <w:rPr>
                      <w:rFonts w:ascii="Arial" w:hAnsi="Arial" w:cs="Arial"/>
                      <w:i/>
                      <w:spacing w:val="2"/>
                      <w:sz w:val="20"/>
                      <w:szCs w:val="20"/>
                    </w:rPr>
                    <w:t>t</w:t>
                  </w:r>
                  <w:r w:rsidRPr="00ED0FA8">
                    <w:rPr>
                      <w:rFonts w:ascii="Arial" w:hAnsi="Arial" w:cs="Arial"/>
                      <w:i/>
                      <w:sz w:val="20"/>
                      <w:szCs w:val="20"/>
                    </w:rPr>
                    <w:t>ee</w:t>
                  </w:r>
                  <w:r w:rsidRPr="00ED0FA8">
                    <w:rPr>
                      <w:rFonts w:ascii="Arial" w:hAnsi="Arial" w:cs="Arial"/>
                      <w:i/>
                      <w:spacing w:val="-1"/>
                      <w:sz w:val="20"/>
                      <w:szCs w:val="20"/>
                    </w:rPr>
                    <w:t>t</w:t>
                  </w:r>
                  <w:r w:rsidRPr="00ED0FA8">
                    <w:rPr>
                      <w:rFonts w:ascii="Arial" w:hAnsi="Arial" w:cs="Arial"/>
                      <w:i/>
                      <w:spacing w:val="2"/>
                      <w:sz w:val="20"/>
                      <w:szCs w:val="20"/>
                    </w:rPr>
                    <w:t>h</w:t>
                  </w:r>
                  <w:r w:rsidRPr="00ED0FA8">
                    <w:rPr>
                      <w:rFonts w:ascii="Arial" w:hAnsi="Arial" w:cs="Arial"/>
                      <w:i/>
                      <w:sz w:val="20"/>
                      <w:szCs w:val="20"/>
                    </w:rPr>
                    <w:t>,</w:t>
                  </w:r>
                  <w:r w:rsidRPr="00ED0FA8">
                    <w:rPr>
                      <w:rFonts w:ascii="Arial" w:hAnsi="Arial" w:cs="Arial"/>
                      <w:i/>
                      <w:spacing w:val="-5"/>
                      <w:sz w:val="20"/>
                      <w:szCs w:val="20"/>
                    </w:rPr>
                    <w:t xml:space="preserve"> </w:t>
                  </w:r>
                  <w:r w:rsidRPr="00ED0FA8">
                    <w:rPr>
                      <w:rFonts w:ascii="Arial" w:hAnsi="Arial" w:cs="Arial"/>
                      <w:i/>
                      <w:sz w:val="20"/>
                      <w:szCs w:val="20"/>
                    </w:rPr>
                    <w:t>y</w:t>
                  </w:r>
                  <w:r w:rsidRPr="00ED0FA8">
                    <w:rPr>
                      <w:rFonts w:ascii="Arial" w:hAnsi="Arial" w:cs="Arial"/>
                      <w:i/>
                      <w:spacing w:val="1"/>
                      <w:sz w:val="20"/>
                      <w:szCs w:val="20"/>
                    </w:rPr>
                    <w:t>o</w:t>
                  </w:r>
                  <w:r w:rsidRPr="00ED0FA8">
                    <w:rPr>
                      <w:rFonts w:ascii="Arial" w:hAnsi="Arial" w:cs="Arial"/>
                      <w:i/>
                      <w:sz w:val="20"/>
                      <w:szCs w:val="20"/>
                    </w:rPr>
                    <w:t>u</w:t>
                  </w:r>
                  <w:r w:rsidRPr="00ED0FA8">
                    <w:rPr>
                      <w:rFonts w:ascii="Arial" w:hAnsi="Arial" w:cs="Arial"/>
                      <w:i/>
                      <w:spacing w:val="-2"/>
                      <w:sz w:val="20"/>
                      <w:szCs w:val="20"/>
                    </w:rPr>
                    <w:t xml:space="preserve"> </w:t>
                  </w:r>
                  <w:r w:rsidRPr="00ED0FA8">
                    <w:rPr>
                      <w:rFonts w:ascii="Arial" w:hAnsi="Arial" w:cs="Arial"/>
                      <w:i/>
                      <w:spacing w:val="-1"/>
                      <w:sz w:val="20"/>
                      <w:szCs w:val="20"/>
                    </w:rPr>
                    <w:t>w</w:t>
                  </w:r>
                  <w:r w:rsidRPr="00ED0FA8">
                    <w:rPr>
                      <w:rFonts w:ascii="Arial" w:hAnsi="Arial" w:cs="Arial"/>
                      <w:i/>
                      <w:spacing w:val="1"/>
                      <w:sz w:val="20"/>
                      <w:szCs w:val="20"/>
                    </w:rPr>
                    <w:t>o</w:t>
                  </w:r>
                  <w:r w:rsidRPr="00ED0FA8">
                    <w:rPr>
                      <w:rFonts w:ascii="Arial" w:hAnsi="Arial" w:cs="Arial"/>
                      <w:i/>
                      <w:spacing w:val="-1"/>
                      <w:sz w:val="20"/>
                      <w:szCs w:val="20"/>
                    </w:rPr>
                    <w:t>u</w:t>
                  </w:r>
                  <w:r w:rsidRPr="00ED0FA8">
                    <w:rPr>
                      <w:rFonts w:ascii="Arial" w:hAnsi="Arial" w:cs="Arial"/>
                      <w:i/>
                      <w:spacing w:val="1"/>
                      <w:sz w:val="20"/>
                      <w:szCs w:val="20"/>
                    </w:rPr>
                    <w:t>l</w:t>
                  </w:r>
                  <w:r w:rsidRPr="00ED0FA8">
                    <w:rPr>
                      <w:rFonts w:ascii="Arial" w:hAnsi="Arial" w:cs="Arial"/>
                      <w:i/>
                      <w:sz w:val="20"/>
                      <w:szCs w:val="20"/>
                    </w:rPr>
                    <w:t>d</w:t>
                  </w:r>
                  <w:r w:rsidRPr="00ED0FA8">
                    <w:rPr>
                      <w:rFonts w:ascii="Arial" w:hAnsi="Arial" w:cs="Arial"/>
                      <w:i/>
                      <w:spacing w:val="-6"/>
                      <w:sz w:val="20"/>
                      <w:szCs w:val="20"/>
                    </w:rPr>
                    <w:t xml:space="preserve"> </w:t>
                  </w:r>
                  <w:r w:rsidRPr="00ED0FA8">
                    <w:rPr>
                      <w:rFonts w:ascii="Arial" w:hAnsi="Arial" w:cs="Arial"/>
                      <w:i/>
                      <w:sz w:val="20"/>
                      <w:szCs w:val="20"/>
                    </w:rPr>
                    <w:t>he</w:t>
                  </w:r>
                  <w:r w:rsidRPr="00ED0FA8">
                    <w:rPr>
                      <w:rFonts w:ascii="Arial" w:hAnsi="Arial" w:cs="Arial"/>
                      <w:i/>
                      <w:spacing w:val="1"/>
                      <w:sz w:val="20"/>
                      <w:szCs w:val="20"/>
                    </w:rPr>
                    <w:t>l</w:t>
                  </w:r>
                  <w:r w:rsidRPr="00ED0FA8">
                    <w:rPr>
                      <w:rFonts w:ascii="Arial" w:hAnsi="Arial" w:cs="Arial"/>
                      <w:i/>
                      <w:sz w:val="20"/>
                      <w:szCs w:val="20"/>
                    </w:rPr>
                    <w:t>p</w:t>
                  </w:r>
                  <w:r w:rsidRPr="00ED0FA8">
                    <w:rPr>
                      <w:rFonts w:ascii="Arial" w:hAnsi="Arial" w:cs="Arial"/>
                      <w:i/>
                      <w:spacing w:val="-5"/>
                      <w:sz w:val="20"/>
                      <w:szCs w:val="20"/>
                    </w:rPr>
                    <w:t xml:space="preserve"> </w:t>
                  </w:r>
                  <w:r w:rsidRPr="00ED0FA8">
                    <w:rPr>
                      <w:rFonts w:ascii="Arial" w:hAnsi="Arial" w:cs="Arial"/>
                      <w:i/>
                      <w:sz w:val="20"/>
                      <w:szCs w:val="20"/>
                    </w:rPr>
                    <w:t>c</w:t>
                  </w:r>
                  <w:r w:rsidRPr="00ED0FA8">
                    <w:rPr>
                      <w:rFonts w:ascii="Arial" w:hAnsi="Arial" w:cs="Arial"/>
                      <w:i/>
                      <w:spacing w:val="1"/>
                      <w:sz w:val="20"/>
                      <w:szCs w:val="20"/>
                    </w:rPr>
                    <w:t>on</w:t>
                  </w:r>
                  <w:r w:rsidRPr="00ED0FA8">
                    <w:rPr>
                      <w:rFonts w:ascii="Arial" w:hAnsi="Arial" w:cs="Arial"/>
                      <w:i/>
                      <w:sz w:val="20"/>
                      <w:szCs w:val="20"/>
                    </w:rPr>
                    <w:t>se</w:t>
                  </w:r>
                  <w:r w:rsidRPr="00ED0FA8">
                    <w:rPr>
                      <w:rFonts w:ascii="Arial" w:hAnsi="Arial" w:cs="Arial"/>
                      <w:i/>
                      <w:spacing w:val="1"/>
                      <w:sz w:val="20"/>
                      <w:szCs w:val="20"/>
                    </w:rPr>
                    <w:t>r</w:t>
                  </w:r>
                  <w:r w:rsidRPr="00ED0FA8">
                    <w:rPr>
                      <w:rFonts w:ascii="Arial" w:hAnsi="Arial" w:cs="Arial"/>
                      <w:i/>
                      <w:spacing w:val="-1"/>
                      <w:sz w:val="20"/>
                      <w:szCs w:val="20"/>
                    </w:rPr>
                    <w:t>v</w:t>
                  </w:r>
                  <w:r w:rsidRPr="00ED0FA8">
                    <w:rPr>
                      <w:rFonts w:ascii="Arial" w:hAnsi="Arial" w:cs="Arial"/>
                      <w:i/>
                      <w:sz w:val="20"/>
                      <w:szCs w:val="20"/>
                    </w:rPr>
                    <w:t>e</w:t>
                  </w:r>
                  <w:r w:rsidRPr="00ED0FA8">
                    <w:rPr>
                      <w:rFonts w:ascii="Arial" w:hAnsi="Arial" w:cs="Arial"/>
                      <w:i/>
                      <w:spacing w:val="-8"/>
                      <w:sz w:val="20"/>
                      <w:szCs w:val="20"/>
                    </w:rPr>
                    <w:t xml:space="preserve"> </w:t>
                  </w:r>
                  <w:r w:rsidRPr="00ED0FA8">
                    <w:rPr>
                      <w:rFonts w:ascii="Arial" w:hAnsi="Arial" w:cs="Arial"/>
                      <w:i/>
                      <w:spacing w:val="-1"/>
                      <w:sz w:val="20"/>
                      <w:szCs w:val="20"/>
                    </w:rPr>
                    <w:t>w</w:t>
                  </w:r>
                  <w:r w:rsidRPr="00ED0FA8">
                    <w:rPr>
                      <w:rFonts w:ascii="Arial" w:hAnsi="Arial" w:cs="Arial"/>
                      <w:i/>
                      <w:spacing w:val="3"/>
                      <w:sz w:val="20"/>
                      <w:szCs w:val="20"/>
                    </w:rPr>
                    <w:t>a</w:t>
                  </w:r>
                  <w:r w:rsidRPr="00ED0FA8">
                    <w:rPr>
                      <w:rFonts w:ascii="Arial" w:hAnsi="Arial" w:cs="Arial"/>
                      <w:i/>
                      <w:spacing w:val="-1"/>
                      <w:sz w:val="20"/>
                      <w:szCs w:val="20"/>
                    </w:rPr>
                    <w:t>t</w:t>
                  </w:r>
                  <w:r w:rsidRPr="00ED0FA8">
                    <w:rPr>
                      <w:rFonts w:ascii="Arial" w:hAnsi="Arial" w:cs="Arial"/>
                      <w:i/>
                      <w:sz w:val="20"/>
                      <w:szCs w:val="20"/>
                    </w:rPr>
                    <w:t>er</w:t>
                  </w:r>
                  <w:r w:rsidRPr="00ED0FA8">
                    <w:rPr>
                      <w:rFonts w:ascii="Arial" w:hAnsi="Arial" w:cs="Arial"/>
                      <w:i/>
                      <w:spacing w:val="-4"/>
                      <w:sz w:val="20"/>
                      <w:szCs w:val="20"/>
                    </w:rPr>
                    <w:t xml:space="preserve"> </w:t>
                  </w:r>
                  <w:r w:rsidRPr="00ED0FA8">
                    <w:rPr>
                      <w:rFonts w:ascii="Arial" w:hAnsi="Arial" w:cs="Arial"/>
                      <w:i/>
                      <w:sz w:val="20"/>
                      <w:szCs w:val="20"/>
                    </w:rPr>
                    <w:t xml:space="preserve">in </w:t>
                  </w:r>
                  <w:r w:rsidRPr="00ED0FA8">
                    <w:rPr>
                      <w:rFonts w:ascii="Arial" w:hAnsi="Arial" w:cs="Arial"/>
                      <w:i/>
                      <w:spacing w:val="1"/>
                      <w:sz w:val="20"/>
                      <w:szCs w:val="20"/>
                    </w:rPr>
                    <w:t>o</w:t>
                  </w:r>
                  <w:r w:rsidRPr="00ED0FA8">
                    <w:rPr>
                      <w:rFonts w:ascii="Arial" w:hAnsi="Arial" w:cs="Arial"/>
                      <w:i/>
                      <w:spacing w:val="-1"/>
                      <w:sz w:val="20"/>
                      <w:szCs w:val="20"/>
                    </w:rPr>
                    <w:t>u</w:t>
                  </w:r>
                  <w:r w:rsidRPr="00ED0FA8">
                    <w:rPr>
                      <w:rFonts w:ascii="Arial" w:hAnsi="Arial" w:cs="Arial"/>
                      <w:i/>
                      <w:sz w:val="20"/>
                      <w:szCs w:val="20"/>
                    </w:rPr>
                    <w:t>r</w:t>
                  </w:r>
                  <w:r w:rsidRPr="00ED0FA8">
                    <w:rPr>
                      <w:rFonts w:ascii="Arial" w:hAnsi="Arial" w:cs="Arial"/>
                      <w:i/>
                      <w:spacing w:val="-1"/>
                      <w:sz w:val="20"/>
                      <w:szCs w:val="20"/>
                    </w:rPr>
                    <w:t xml:space="preserve"> t</w:t>
                  </w:r>
                  <w:r w:rsidRPr="00ED0FA8">
                    <w:rPr>
                      <w:rFonts w:ascii="Arial" w:hAnsi="Arial" w:cs="Arial"/>
                      <w:i/>
                      <w:spacing w:val="1"/>
                      <w:sz w:val="20"/>
                      <w:szCs w:val="20"/>
                    </w:rPr>
                    <w:t>o</w:t>
                  </w:r>
                  <w:r w:rsidRPr="00ED0FA8">
                    <w:rPr>
                      <w:rFonts w:ascii="Arial" w:hAnsi="Arial" w:cs="Arial"/>
                      <w:i/>
                      <w:spacing w:val="-1"/>
                      <w:sz w:val="20"/>
                      <w:szCs w:val="20"/>
                    </w:rPr>
                    <w:t>w</w:t>
                  </w:r>
                  <w:r w:rsidRPr="00ED0FA8">
                    <w:rPr>
                      <w:rFonts w:ascii="Arial" w:hAnsi="Arial" w:cs="Arial"/>
                      <w:i/>
                      <w:spacing w:val="1"/>
                      <w:sz w:val="20"/>
                      <w:szCs w:val="20"/>
                    </w:rPr>
                    <w:t>n</w:t>
                  </w:r>
                  <w:r w:rsidRPr="00ED0FA8">
                    <w:rPr>
                      <w:rFonts w:ascii="Arial" w:hAnsi="Arial" w:cs="Arial"/>
                      <w:i/>
                      <w:sz w:val="20"/>
                      <w:szCs w:val="20"/>
                    </w:rPr>
                    <w:t>,</w:t>
                  </w:r>
                  <w:r w:rsidRPr="00ED0FA8">
                    <w:rPr>
                      <w:rFonts w:ascii="Arial" w:hAnsi="Arial" w:cs="Arial"/>
                      <w:i/>
                      <w:spacing w:val="-5"/>
                      <w:sz w:val="20"/>
                      <w:szCs w:val="20"/>
                    </w:rPr>
                    <w:t xml:space="preserve"> </w:t>
                  </w:r>
                  <w:r w:rsidRPr="00ED0FA8">
                    <w:rPr>
                      <w:rFonts w:ascii="Arial" w:hAnsi="Arial" w:cs="Arial"/>
                      <w:i/>
                      <w:spacing w:val="-1"/>
                      <w:sz w:val="20"/>
                      <w:szCs w:val="20"/>
                    </w:rPr>
                    <w:t>w</w:t>
                  </w:r>
                  <w:r w:rsidRPr="00ED0FA8">
                    <w:rPr>
                      <w:rFonts w:ascii="Arial" w:hAnsi="Arial" w:cs="Arial"/>
                      <w:i/>
                      <w:sz w:val="20"/>
                      <w:szCs w:val="20"/>
                    </w:rPr>
                    <w:t>hich</w:t>
                  </w:r>
                  <w:r w:rsidRPr="00ED0FA8">
                    <w:rPr>
                      <w:rFonts w:ascii="Arial" w:hAnsi="Arial" w:cs="Arial"/>
                      <w:i/>
                      <w:spacing w:val="-5"/>
                      <w:sz w:val="20"/>
                      <w:szCs w:val="20"/>
                    </w:rPr>
                    <w:t xml:space="preserve"> </w:t>
                  </w:r>
                  <w:r w:rsidRPr="00ED0FA8">
                    <w:rPr>
                      <w:rFonts w:ascii="Arial" w:hAnsi="Arial" w:cs="Arial"/>
                      <w:i/>
                      <w:spacing w:val="1"/>
                      <w:sz w:val="20"/>
                      <w:szCs w:val="20"/>
                    </w:rPr>
                    <w:t>n</w:t>
                  </w:r>
                  <w:r w:rsidRPr="00ED0FA8">
                    <w:rPr>
                      <w:rFonts w:ascii="Arial" w:hAnsi="Arial" w:cs="Arial"/>
                      <w:i/>
                      <w:spacing w:val="2"/>
                      <w:sz w:val="20"/>
                      <w:szCs w:val="20"/>
                    </w:rPr>
                    <w:t>e</w:t>
                  </w:r>
                  <w:r w:rsidRPr="00ED0FA8">
                    <w:rPr>
                      <w:rFonts w:ascii="Arial" w:hAnsi="Arial" w:cs="Arial"/>
                      <w:i/>
                      <w:sz w:val="20"/>
                      <w:szCs w:val="20"/>
                    </w:rPr>
                    <w:t>e</w:t>
                  </w:r>
                  <w:r w:rsidRPr="00ED0FA8">
                    <w:rPr>
                      <w:rFonts w:ascii="Arial" w:hAnsi="Arial" w:cs="Arial"/>
                      <w:i/>
                      <w:spacing w:val="-1"/>
                      <w:sz w:val="20"/>
                      <w:szCs w:val="20"/>
                    </w:rPr>
                    <w:t>d</w:t>
                  </w:r>
                  <w:r w:rsidRPr="00ED0FA8">
                    <w:rPr>
                      <w:rFonts w:ascii="Arial" w:hAnsi="Arial" w:cs="Arial"/>
                      <w:i/>
                      <w:sz w:val="20"/>
                      <w:szCs w:val="20"/>
                    </w:rPr>
                    <w:t>s</w:t>
                  </w:r>
                  <w:r w:rsidRPr="00ED0FA8">
                    <w:rPr>
                      <w:rFonts w:ascii="Arial" w:hAnsi="Arial" w:cs="Arial"/>
                      <w:i/>
                      <w:spacing w:val="-3"/>
                      <w:sz w:val="20"/>
                      <w:szCs w:val="20"/>
                    </w:rPr>
                    <w:t xml:space="preserve"> </w:t>
                  </w:r>
                  <w:r w:rsidRPr="00ED0FA8">
                    <w:rPr>
                      <w:rFonts w:ascii="Arial" w:hAnsi="Arial" w:cs="Arial"/>
                      <w:i/>
                      <w:sz w:val="20"/>
                      <w:szCs w:val="20"/>
                    </w:rPr>
                    <w:t>i</w:t>
                  </w:r>
                  <w:r w:rsidRPr="00ED0FA8">
                    <w:rPr>
                      <w:rFonts w:ascii="Arial" w:hAnsi="Arial" w:cs="Arial"/>
                      <w:i/>
                      <w:spacing w:val="-1"/>
                      <w:sz w:val="20"/>
                      <w:szCs w:val="20"/>
                    </w:rPr>
                    <w:t>t</w:t>
                  </w:r>
                  <w:r w:rsidRPr="00ED0FA8">
                    <w:rPr>
                      <w:rFonts w:ascii="Arial" w:hAnsi="Arial" w:cs="Arial"/>
                      <w:i/>
                      <w:sz w:val="20"/>
                      <w:szCs w:val="20"/>
                    </w:rPr>
                    <w:t xml:space="preserve">, </w:t>
                  </w:r>
                  <w:r w:rsidRPr="00ED0FA8">
                    <w:rPr>
                      <w:rFonts w:ascii="Arial" w:hAnsi="Arial" w:cs="Arial"/>
                      <w:i/>
                      <w:spacing w:val="-1"/>
                      <w:sz w:val="20"/>
                      <w:szCs w:val="20"/>
                    </w:rPr>
                    <w:t>b</w:t>
                  </w:r>
                  <w:r w:rsidRPr="00ED0FA8">
                    <w:rPr>
                      <w:rFonts w:ascii="Arial" w:hAnsi="Arial" w:cs="Arial"/>
                      <w:i/>
                      <w:sz w:val="20"/>
                      <w:szCs w:val="20"/>
                    </w:rPr>
                    <w:t>eca</w:t>
                  </w:r>
                  <w:r w:rsidRPr="00ED0FA8">
                    <w:rPr>
                      <w:rFonts w:ascii="Arial" w:hAnsi="Arial" w:cs="Arial"/>
                      <w:i/>
                      <w:spacing w:val="1"/>
                      <w:sz w:val="20"/>
                      <w:szCs w:val="20"/>
                    </w:rPr>
                    <w:t>u</w:t>
                  </w:r>
                  <w:r w:rsidRPr="00ED0FA8">
                    <w:rPr>
                      <w:rFonts w:ascii="Arial" w:hAnsi="Arial" w:cs="Arial"/>
                      <w:i/>
                      <w:spacing w:val="2"/>
                      <w:sz w:val="20"/>
                      <w:szCs w:val="20"/>
                    </w:rPr>
                    <w:t>s</w:t>
                  </w:r>
                  <w:r w:rsidRPr="00ED0FA8">
                    <w:rPr>
                      <w:rFonts w:ascii="Arial" w:hAnsi="Arial" w:cs="Arial"/>
                      <w:i/>
                      <w:sz w:val="20"/>
                      <w:szCs w:val="20"/>
                    </w:rPr>
                    <w:t>e</w:t>
                  </w:r>
                  <w:r w:rsidRPr="00ED0FA8">
                    <w:rPr>
                      <w:rFonts w:ascii="Arial" w:hAnsi="Arial" w:cs="Arial"/>
                      <w:i/>
                      <w:spacing w:val="-8"/>
                      <w:sz w:val="20"/>
                      <w:szCs w:val="20"/>
                    </w:rPr>
                    <w:t xml:space="preserve"> </w:t>
                  </w:r>
                  <w:r w:rsidRPr="00ED0FA8">
                    <w:rPr>
                      <w:rFonts w:ascii="Arial" w:hAnsi="Arial" w:cs="Arial"/>
                      <w:i/>
                      <w:sz w:val="20"/>
                      <w:szCs w:val="20"/>
                    </w:rPr>
                    <w:t>it</w:t>
                  </w:r>
                  <w:r w:rsidRPr="00ED0FA8">
                    <w:rPr>
                      <w:rFonts w:ascii="Arial" w:hAnsi="Arial" w:cs="Arial"/>
                      <w:i/>
                      <w:spacing w:val="-2"/>
                      <w:sz w:val="20"/>
                      <w:szCs w:val="20"/>
                    </w:rPr>
                    <w:t xml:space="preserve"> </w:t>
                  </w:r>
                  <w:r w:rsidRPr="00ED0FA8">
                    <w:rPr>
                      <w:rFonts w:ascii="Arial" w:hAnsi="Arial" w:cs="Arial"/>
                      <w:i/>
                      <w:spacing w:val="-1"/>
                      <w:sz w:val="20"/>
                      <w:szCs w:val="20"/>
                    </w:rPr>
                    <w:t>r</w:t>
                  </w:r>
                  <w:r w:rsidRPr="00ED0FA8">
                    <w:rPr>
                      <w:rFonts w:ascii="Arial" w:hAnsi="Arial" w:cs="Arial"/>
                      <w:i/>
                      <w:spacing w:val="3"/>
                      <w:sz w:val="20"/>
                      <w:szCs w:val="20"/>
                    </w:rPr>
                    <w:t>a</w:t>
                  </w:r>
                  <w:r w:rsidRPr="00ED0FA8">
                    <w:rPr>
                      <w:rFonts w:ascii="Arial" w:hAnsi="Arial" w:cs="Arial"/>
                      <w:i/>
                      <w:sz w:val="20"/>
                      <w:szCs w:val="20"/>
                    </w:rPr>
                    <w:t>i</w:t>
                  </w:r>
                  <w:r w:rsidRPr="00ED0FA8">
                    <w:rPr>
                      <w:rFonts w:ascii="Arial" w:hAnsi="Arial" w:cs="Arial"/>
                      <w:i/>
                      <w:spacing w:val="1"/>
                      <w:sz w:val="20"/>
                      <w:szCs w:val="20"/>
                    </w:rPr>
                    <w:t>n</w:t>
                  </w:r>
                  <w:r w:rsidRPr="00ED0FA8">
                    <w:rPr>
                      <w:rFonts w:ascii="Arial" w:hAnsi="Arial" w:cs="Arial"/>
                      <w:i/>
                      <w:sz w:val="20"/>
                      <w:szCs w:val="20"/>
                    </w:rPr>
                    <w:t>s</w:t>
                  </w:r>
                  <w:r w:rsidRPr="00ED0FA8">
                    <w:rPr>
                      <w:rFonts w:ascii="Arial" w:hAnsi="Arial" w:cs="Arial"/>
                      <w:i/>
                      <w:spacing w:val="-3"/>
                      <w:sz w:val="20"/>
                      <w:szCs w:val="20"/>
                    </w:rPr>
                    <w:t xml:space="preserve"> </w:t>
                  </w:r>
                  <w:r w:rsidRPr="00ED0FA8">
                    <w:rPr>
                      <w:rFonts w:ascii="Arial" w:hAnsi="Arial" w:cs="Arial"/>
                      <w:i/>
                      <w:sz w:val="20"/>
                      <w:szCs w:val="20"/>
                    </w:rPr>
                    <w:t>so</w:t>
                  </w:r>
                  <w:r w:rsidRPr="00ED0FA8">
                    <w:rPr>
                      <w:rFonts w:ascii="Arial" w:hAnsi="Arial" w:cs="Arial"/>
                      <w:i/>
                      <w:spacing w:val="-1"/>
                      <w:sz w:val="20"/>
                      <w:szCs w:val="20"/>
                    </w:rPr>
                    <w:t xml:space="preserve"> </w:t>
                  </w:r>
                  <w:r w:rsidRPr="00ED0FA8">
                    <w:rPr>
                      <w:rFonts w:ascii="Arial" w:hAnsi="Arial" w:cs="Arial"/>
                      <w:i/>
                      <w:spacing w:val="1"/>
                      <w:sz w:val="20"/>
                      <w:szCs w:val="20"/>
                    </w:rPr>
                    <w:t>l</w:t>
                  </w:r>
                  <w:r w:rsidRPr="00ED0FA8">
                    <w:rPr>
                      <w:rFonts w:ascii="Arial" w:hAnsi="Arial" w:cs="Arial"/>
                      <w:i/>
                      <w:sz w:val="20"/>
                      <w:szCs w:val="20"/>
                    </w:rPr>
                    <w:t>i</w:t>
                  </w:r>
                  <w:r w:rsidRPr="00ED0FA8">
                    <w:rPr>
                      <w:rFonts w:ascii="Arial" w:hAnsi="Arial" w:cs="Arial"/>
                      <w:i/>
                      <w:spacing w:val="-1"/>
                      <w:sz w:val="20"/>
                      <w:szCs w:val="20"/>
                    </w:rPr>
                    <w:t>tt</w:t>
                  </w:r>
                  <w:r w:rsidRPr="00ED0FA8">
                    <w:rPr>
                      <w:rFonts w:ascii="Arial" w:hAnsi="Arial" w:cs="Arial"/>
                      <w:i/>
                      <w:spacing w:val="1"/>
                      <w:sz w:val="20"/>
                      <w:szCs w:val="20"/>
                    </w:rPr>
                    <w:t>l</w:t>
                  </w:r>
                  <w:r w:rsidRPr="00ED0FA8">
                    <w:rPr>
                      <w:rFonts w:ascii="Arial" w:hAnsi="Arial" w:cs="Arial"/>
                      <w:i/>
                      <w:sz w:val="20"/>
                      <w:szCs w:val="20"/>
                    </w:rPr>
                    <w:t>e</w:t>
                  </w:r>
                  <w:r w:rsidRPr="00ED0FA8">
                    <w:rPr>
                      <w:rFonts w:ascii="Arial" w:hAnsi="Arial" w:cs="Arial"/>
                      <w:i/>
                      <w:spacing w:val="-5"/>
                      <w:sz w:val="20"/>
                      <w:szCs w:val="20"/>
                    </w:rPr>
                    <w:t xml:space="preserve"> </w:t>
                  </w:r>
                  <w:r w:rsidRPr="00ED0FA8">
                    <w:rPr>
                      <w:rFonts w:ascii="Arial" w:hAnsi="Arial" w:cs="Arial"/>
                      <w:i/>
                      <w:sz w:val="20"/>
                      <w:szCs w:val="20"/>
                    </w:rPr>
                    <w:t>h</w:t>
                  </w:r>
                  <w:r w:rsidRPr="00ED0FA8">
                    <w:rPr>
                      <w:rFonts w:ascii="Arial" w:hAnsi="Arial" w:cs="Arial"/>
                      <w:i/>
                      <w:spacing w:val="2"/>
                      <w:sz w:val="20"/>
                      <w:szCs w:val="20"/>
                    </w:rPr>
                    <w:t>e</w:t>
                  </w:r>
                  <w:r w:rsidRPr="00ED0FA8">
                    <w:rPr>
                      <w:rFonts w:ascii="Arial" w:hAnsi="Arial" w:cs="Arial"/>
                      <w:i/>
                      <w:spacing w:val="-1"/>
                      <w:sz w:val="20"/>
                      <w:szCs w:val="20"/>
                    </w:rPr>
                    <w:t>r</w:t>
                  </w:r>
                  <w:r w:rsidRPr="00ED0FA8">
                    <w:rPr>
                      <w:rFonts w:ascii="Arial" w:hAnsi="Arial" w:cs="Arial"/>
                      <w:i/>
                      <w:spacing w:val="2"/>
                      <w:sz w:val="20"/>
                      <w:szCs w:val="20"/>
                    </w:rPr>
                    <w:t>e</w:t>
                  </w:r>
                  <w:r w:rsidRPr="00ED0FA8">
                    <w:rPr>
                      <w:rFonts w:ascii="Arial" w:hAnsi="Arial" w:cs="Arial"/>
                      <w:i/>
                      <w:spacing w:val="-1"/>
                      <w:sz w:val="20"/>
                      <w:szCs w:val="20"/>
                    </w:rPr>
                    <w:t>.</w:t>
                  </w:r>
                  <w:r w:rsidRPr="00CD369B">
                    <w:rPr>
                      <w:rFonts w:ascii="Arial" w:hAnsi="Arial" w:cs="Arial"/>
                      <w:sz w:val="20"/>
                      <w:szCs w:val="20"/>
                    </w:rPr>
                    <w:t>’</w:t>
                  </w:r>
                </w:p>
              </w:tc>
            </w:tr>
          </w:tbl>
          <w:p w14:paraId="3B56412D" w14:textId="77777777" w:rsidR="00ED0FA8" w:rsidRDefault="00ED0FA8" w:rsidP="0060019E">
            <w:pPr>
              <w:pStyle w:val="NoSpacing"/>
              <w:spacing w:before="120" w:after="120"/>
              <w:rPr>
                <w:rFonts w:ascii="Arial" w:hAnsi="Arial" w:cs="Arial"/>
                <w:sz w:val="20"/>
                <w:szCs w:val="20"/>
              </w:rPr>
            </w:pPr>
          </w:p>
          <w:p w14:paraId="770F260C" w14:textId="77777777" w:rsidR="00ED0FA8" w:rsidRDefault="00ED0FA8" w:rsidP="0060019E">
            <w:pPr>
              <w:pStyle w:val="NoSpacing"/>
              <w:spacing w:before="120" w:after="120"/>
              <w:rPr>
                <w:rFonts w:ascii="Arial" w:hAnsi="Arial" w:cs="Arial"/>
                <w:sz w:val="20"/>
                <w:szCs w:val="20"/>
              </w:rPr>
            </w:pPr>
          </w:p>
          <w:p w14:paraId="1B339E3C" w14:textId="77777777" w:rsidR="00ED0FA8" w:rsidRDefault="00ED0FA8" w:rsidP="0060019E">
            <w:pPr>
              <w:pStyle w:val="NoSpacing"/>
              <w:spacing w:before="120" w:after="120"/>
              <w:rPr>
                <w:rFonts w:ascii="Arial" w:hAnsi="Arial" w:cs="Arial"/>
                <w:sz w:val="20"/>
                <w:szCs w:val="20"/>
              </w:rPr>
            </w:pPr>
          </w:p>
          <w:p w14:paraId="264A31A6" w14:textId="77777777" w:rsidR="00ED0FA8" w:rsidRDefault="00ED0FA8" w:rsidP="0060019E">
            <w:pPr>
              <w:pStyle w:val="NoSpacing"/>
              <w:spacing w:before="120" w:after="120"/>
              <w:rPr>
                <w:rFonts w:ascii="Arial" w:hAnsi="Arial" w:cs="Arial"/>
                <w:sz w:val="20"/>
                <w:szCs w:val="20"/>
              </w:rPr>
            </w:pPr>
          </w:p>
          <w:p w14:paraId="075F7C95" w14:textId="77777777" w:rsidR="00ED0FA8" w:rsidRDefault="00ED0FA8" w:rsidP="0060019E">
            <w:pPr>
              <w:pStyle w:val="NoSpacing"/>
              <w:spacing w:before="120" w:after="120"/>
              <w:rPr>
                <w:rFonts w:ascii="Arial" w:hAnsi="Arial" w:cs="Arial"/>
                <w:sz w:val="20"/>
                <w:szCs w:val="20"/>
              </w:rPr>
            </w:pPr>
          </w:p>
          <w:p w14:paraId="753B1A58" w14:textId="77777777" w:rsidR="00ED0FA8" w:rsidRDefault="00ED0FA8" w:rsidP="0060019E">
            <w:pPr>
              <w:pStyle w:val="NoSpacing"/>
              <w:spacing w:before="120" w:after="120"/>
              <w:rPr>
                <w:rFonts w:ascii="Arial" w:hAnsi="Arial" w:cs="Arial"/>
                <w:sz w:val="20"/>
                <w:szCs w:val="20"/>
              </w:rPr>
            </w:pPr>
          </w:p>
          <w:p w14:paraId="776EA757" w14:textId="77777777" w:rsidR="006A2544" w:rsidRPr="00CD369B" w:rsidRDefault="00ED0FA8" w:rsidP="0060019E">
            <w:pPr>
              <w:pStyle w:val="NoSpacing"/>
              <w:spacing w:before="120" w:after="120"/>
              <w:rPr>
                <w:rFonts w:ascii="Arial" w:hAnsi="Arial" w:cs="Arial"/>
                <w:sz w:val="20"/>
                <w:szCs w:val="20"/>
              </w:rPr>
            </w:pPr>
            <w:r>
              <w:rPr>
                <w:rFonts w:ascii="Arial" w:hAnsi="Arial" w:cs="Arial"/>
                <w:sz w:val="20"/>
                <w:szCs w:val="20"/>
              </w:rPr>
              <w:t>L</w:t>
            </w:r>
            <w:r w:rsidR="006A2544" w:rsidRPr="00CD369B">
              <w:rPr>
                <w:rFonts w:ascii="Arial" w:hAnsi="Arial" w:cs="Arial"/>
                <w:sz w:val="20"/>
                <w:szCs w:val="20"/>
              </w:rPr>
              <w:t xml:space="preserve">earners </w:t>
            </w:r>
            <w:r>
              <w:rPr>
                <w:rFonts w:ascii="Arial" w:hAnsi="Arial" w:cs="Arial"/>
                <w:sz w:val="20"/>
                <w:szCs w:val="20"/>
              </w:rPr>
              <w:t>w</w:t>
            </w:r>
            <w:r w:rsidR="006A2544" w:rsidRPr="00CD369B">
              <w:rPr>
                <w:rFonts w:ascii="Arial" w:hAnsi="Arial" w:cs="Arial"/>
                <w:sz w:val="20"/>
                <w:szCs w:val="20"/>
              </w:rPr>
              <w:t>ork in pairs to discuss and answer the same questions as previously. You can replace some of the questions:</w:t>
            </w:r>
          </w:p>
          <w:p w14:paraId="6B169ABB" w14:textId="77777777" w:rsidR="006A2544" w:rsidRPr="00CD369B" w:rsidRDefault="006A2544" w:rsidP="00B42612">
            <w:pPr>
              <w:pStyle w:val="NoSpacing"/>
              <w:numPr>
                <w:ilvl w:val="0"/>
                <w:numId w:val="23"/>
              </w:numPr>
              <w:spacing w:before="120" w:after="120"/>
              <w:ind w:left="723"/>
              <w:rPr>
                <w:rFonts w:ascii="Arial" w:hAnsi="Arial" w:cs="Arial"/>
                <w:sz w:val="20"/>
                <w:szCs w:val="20"/>
              </w:rPr>
            </w:pPr>
            <w:r w:rsidRPr="00CD369B">
              <w:rPr>
                <w:rFonts w:ascii="Arial" w:hAnsi="Arial" w:cs="Arial"/>
                <w:sz w:val="20"/>
                <w:szCs w:val="20"/>
              </w:rPr>
              <w:t>Does the author give specific evidence to support reasons?</w:t>
            </w:r>
          </w:p>
          <w:p w14:paraId="5D3AE7F3" w14:textId="77777777" w:rsidR="006A2544" w:rsidRPr="00CD369B" w:rsidRDefault="006A2544" w:rsidP="00B42612">
            <w:pPr>
              <w:pStyle w:val="NoSpacing"/>
              <w:numPr>
                <w:ilvl w:val="0"/>
                <w:numId w:val="23"/>
              </w:numPr>
              <w:spacing w:before="120" w:after="120"/>
              <w:ind w:left="723"/>
              <w:rPr>
                <w:rFonts w:ascii="Arial" w:hAnsi="Arial" w:cs="Arial"/>
                <w:sz w:val="20"/>
                <w:szCs w:val="20"/>
              </w:rPr>
            </w:pPr>
            <w:r w:rsidRPr="00CD369B">
              <w:rPr>
                <w:rFonts w:ascii="Arial" w:hAnsi="Arial" w:cs="Arial"/>
                <w:sz w:val="20"/>
                <w:szCs w:val="20"/>
              </w:rPr>
              <w:t>What relevant evidence is there?/What does relevant evidence mean?</w:t>
            </w:r>
          </w:p>
          <w:p w14:paraId="37E14466" w14:textId="77777777" w:rsidR="006A2544" w:rsidRPr="00CD369B" w:rsidRDefault="00ED0FA8" w:rsidP="0060019E">
            <w:pPr>
              <w:pStyle w:val="NoSpacing"/>
              <w:spacing w:before="120" w:after="120"/>
              <w:rPr>
                <w:rFonts w:ascii="Arial" w:hAnsi="Arial" w:cs="Arial"/>
                <w:sz w:val="20"/>
                <w:szCs w:val="20"/>
              </w:rPr>
            </w:pPr>
            <w:r>
              <w:rPr>
                <w:rFonts w:ascii="Arial" w:hAnsi="Arial" w:cs="Arial"/>
                <w:sz w:val="20"/>
                <w:szCs w:val="20"/>
              </w:rPr>
              <w:t>When pairs have discussed</w:t>
            </w:r>
            <w:r w:rsidR="006A2544" w:rsidRPr="00CD369B">
              <w:rPr>
                <w:rFonts w:ascii="Arial" w:hAnsi="Arial" w:cs="Arial"/>
                <w:sz w:val="20"/>
                <w:szCs w:val="20"/>
              </w:rPr>
              <w:t xml:space="preserve">, discuss with the class the merits of this argument in comparison </w:t>
            </w:r>
            <w:r>
              <w:rPr>
                <w:rFonts w:ascii="Arial" w:hAnsi="Arial" w:cs="Arial"/>
                <w:sz w:val="20"/>
                <w:szCs w:val="20"/>
              </w:rPr>
              <w:t>to</w:t>
            </w:r>
            <w:r w:rsidR="006A2544" w:rsidRPr="00CD369B">
              <w:rPr>
                <w:rFonts w:ascii="Arial" w:hAnsi="Arial" w:cs="Arial"/>
                <w:sz w:val="20"/>
                <w:szCs w:val="20"/>
              </w:rPr>
              <w:t xml:space="preserve"> the previous one.</w:t>
            </w:r>
          </w:p>
          <w:p w14:paraId="5809BED7" w14:textId="77777777" w:rsidR="006A2544" w:rsidRPr="00CD369B" w:rsidRDefault="006A2544" w:rsidP="0060019E">
            <w:pPr>
              <w:pStyle w:val="NoSpacing"/>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feedback</w:t>
            </w:r>
            <w:r w:rsidR="00676000">
              <w:rPr>
                <w:rFonts w:ascii="Arial" w:hAnsi="Arial" w:cs="Arial"/>
                <w:sz w:val="20"/>
                <w:szCs w:val="20"/>
              </w:rPr>
              <w:t>.</w:t>
            </w:r>
          </w:p>
        </w:tc>
        <w:tc>
          <w:tcPr>
            <w:tcW w:w="1241" w:type="pct"/>
          </w:tcPr>
          <w:p w14:paraId="08EB2A61" w14:textId="77777777" w:rsidR="006A2544" w:rsidRPr="00CD369B" w:rsidRDefault="006A2544" w:rsidP="006A2544">
            <w:pPr>
              <w:spacing w:before="120" w:after="120"/>
              <w:rPr>
                <w:rFonts w:ascii="Arial" w:hAnsi="Arial" w:cs="Arial"/>
                <w:sz w:val="20"/>
                <w:szCs w:val="20"/>
              </w:rPr>
            </w:pPr>
            <w:r w:rsidRPr="00CD369B">
              <w:rPr>
                <w:rFonts w:ascii="Arial" w:hAnsi="Arial" w:cs="Arial"/>
                <w:sz w:val="20"/>
                <w:szCs w:val="20"/>
              </w:rPr>
              <w:lastRenderedPageBreak/>
              <w:t>Arguments from global topic areas</w:t>
            </w:r>
            <w:r>
              <w:rPr>
                <w:rFonts w:ascii="Arial" w:hAnsi="Arial" w:cs="Arial"/>
                <w:sz w:val="20"/>
                <w:szCs w:val="20"/>
              </w:rPr>
              <w:t>.</w:t>
            </w:r>
          </w:p>
          <w:p w14:paraId="40C590C6"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lastRenderedPageBreak/>
              <w:t>The argument can be on a PowerPoint slide or on a worksheet with the questions.</w:t>
            </w:r>
          </w:p>
          <w:p w14:paraId="764FC4FB"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pacing w:val="1"/>
                <w:sz w:val="20"/>
                <w:szCs w:val="20"/>
              </w:rPr>
              <w:t>E</w:t>
            </w:r>
            <w:r w:rsidRPr="00CD369B">
              <w:rPr>
                <w:rFonts w:ascii="Arial" w:hAnsi="Arial" w:cs="Arial"/>
                <w:sz w:val="20"/>
                <w:szCs w:val="20"/>
              </w:rPr>
              <w:t>xp</w:t>
            </w:r>
            <w:r w:rsidRPr="00CD369B">
              <w:rPr>
                <w:rFonts w:ascii="Arial" w:hAnsi="Arial" w:cs="Arial"/>
                <w:spacing w:val="1"/>
                <w:sz w:val="20"/>
                <w:szCs w:val="20"/>
              </w:rPr>
              <w:t>l</w:t>
            </w:r>
            <w:r w:rsidRPr="00CD369B">
              <w:rPr>
                <w:rFonts w:ascii="Arial" w:hAnsi="Arial" w:cs="Arial"/>
                <w:sz w:val="20"/>
                <w:szCs w:val="20"/>
              </w:rPr>
              <w:t>ain</w:t>
            </w:r>
            <w:r w:rsidRPr="00CD369B">
              <w:rPr>
                <w:rFonts w:ascii="Arial" w:hAnsi="Arial" w:cs="Arial"/>
                <w:spacing w:val="-5"/>
                <w:sz w:val="20"/>
                <w:szCs w:val="20"/>
              </w:rPr>
              <w:t xml:space="preserve"> </w:t>
            </w:r>
            <w:r w:rsidRPr="00CD369B">
              <w:rPr>
                <w:rFonts w:ascii="Arial" w:hAnsi="Arial" w:cs="Arial"/>
                <w:spacing w:val="-1"/>
                <w:sz w:val="20"/>
                <w:szCs w:val="20"/>
              </w:rPr>
              <w:t>t</w:t>
            </w:r>
            <w:r w:rsidRPr="00CD369B">
              <w:rPr>
                <w:rFonts w:ascii="Arial" w:hAnsi="Arial" w:cs="Arial"/>
                <w:sz w:val="20"/>
                <w:szCs w:val="20"/>
              </w:rPr>
              <w:t>hat</w:t>
            </w:r>
            <w:r w:rsidRPr="00CD369B">
              <w:rPr>
                <w:rFonts w:ascii="Arial" w:hAnsi="Arial" w:cs="Arial"/>
                <w:spacing w:val="-4"/>
                <w:sz w:val="20"/>
                <w:szCs w:val="20"/>
              </w:rPr>
              <w:t xml:space="preserve"> </w:t>
            </w:r>
            <w:r w:rsidRPr="00CD369B">
              <w:rPr>
                <w:rFonts w:ascii="Arial" w:hAnsi="Arial" w:cs="Arial"/>
                <w:spacing w:val="-1"/>
                <w:sz w:val="20"/>
                <w:szCs w:val="20"/>
              </w:rPr>
              <w:t>t</w:t>
            </w:r>
            <w:r w:rsidRPr="00CD369B">
              <w:rPr>
                <w:rFonts w:ascii="Arial" w:hAnsi="Arial" w:cs="Arial"/>
                <w:sz w:val="20"/>
                <w:szCs w:val="20"/>
              </w:rPr>
              <w:t>he</w:t>
            </w:r>
            <w:r w:rsidRPr="00CD369B">
              <w:rPr>
                <w:rFonts w:ascii="Arial" w:hAnsi="Arial" w:cs="Arial"/>
                <w:spacing w:val="-4"/>
                <w:sz w:val="20"/>
                <w:szCs w:val="20"/>
              </w:rPr>
              <w:t xml:space="preserve"> </w:t>
            </w:r>
            <w:r w:rsidRPr="00CD369B">
              <w:rPr>
                <w:rFonts w:ascii="Arial" w:hAnsi="Arial" w:cs="Arial"/>
                <w:spacing w:val="2"/>
                <w:sz w:val="20"/>
                <w:szCs w:val="20"/>
              </w:rPr>
              <w:t>p</w:t>
            </w:r>
            <w:r w:rsidRPr="00CD369B">
              <w:rPr>
                <w:rFonts w:ascii="Arial" w:hAnsi="Arial" w:cs="Arial"/>
                <w:spacing w:val="-1"/>
                <w:sz w:val="20"/>
                <w:szCs w:val="20"/>
              </w:rPr>
              <w:t>r</w:t>
            </w:r>
            <w:r w:rsidRPr="00CD369B">
              <w:rPr>
                <w:rFonts w:ascii="Arial" w:hAnsi="Arial" w:cs="Arial"/>
                <w:spacing w:val="1"/>
                <w:sz w:val="20"/>
                <w:szCs w:val="20"/>
              </w:rPr>
              <w:t>o</w:t>
            </w:r>
            <w:r w:rsidRPr="00CD369B">
              <w:rPr>
                <w:rFonts w:ascii="Arial" w:hAnsi="Arial" w:cs="Arial"/>
                <w:sz w:val="20"/>
                <w:szCs w:val="20"/>
              </w:rPr>
              <w:t>per</w:t>
            </w:r>
            <w:r w:rsidRPr="00CD369B">
              <w:rPr>
                <w:rFonts w:ascii="Arial" w:hAnsi="Arial" w:cs="Arial"/>
                <w:spacing w:val="-4"/>
                <w:sz w:val="20"/>
                <w:szCs w:val="20"/>
              </w:rPr>
              <w:t xml:space="preserve"> </w:t>
            </w:r>
            <w:r w:rsidRPr="00CD369B">
              <w:rPr>
                <w:rFonts w:ascii="Arial" w:hAnsi="Arial" w:cs="Arial"/>
                <w:spacing w:val="-1"/>
                <w:sz w:val="20"/>
                <w:szCs w:val="20"/>
              </w:rPr>
              <w:t>u</w:t>
            </w:r>
            <w:r w:rsidRPr="00CD369B">
              <w:rPr>
                <w:rFonts w:ascii="Arial" w:hAnsi="Arial" w:cs="Arial"/>
                <w:sz w:val="20"/>
                <w:szCs w:val="20"/>
              </w:rPr>
              <w:t>se</w:t>
            </w:r>
            <w:r w:rsidRPr="00CD369B">
              <w:rPr>
                <w:rFonts w:ascii="Arial" w:hAnsi="Arial" w:cs="Arial"/>
                <w:spacing w:val="-1"/>
                <w:sz w:val="20"/>
                <w:szCs w:val="20"/>
              </w:rPr>
              <w:t xml:space="preserve"> </w:t>
            </w:r>
            <w:r w:rsidRPr="00CD369B">
              <w:rPr>
                <w:rFonts w:ascii="Arial" w:hAnsi="Arial" w:cs="Arial"/>
                <w:spacing w:val="1"/>
                <w:sz w:val="20"/>
                <w:szCs w:val="20"/>
              </w:rPr>
              <w:t>o</w:t>
            </w:r>
            <w:r w:rsidRPr="00CD369B">
              <w:rPr>
                <w:rFonts w:ascii="Arial" w:hAnsi="Arial" w:cs="Arial"/>
                <w:sz w:val="20"/>
                <w:szCs w:val="20"/>
              </w:rPr>
              <w:t>f</w:t>
            </w:r>
            <w:r w:rsidRPr="00CD369B">
              <w:rPr>
                <w:rFonts w:ascii="Arial" w:hAnsi="Arial" w:cs="Arial"/>
                <w:spacing w:val="-2"/>
                <w:sz w:val="20"/>
                <w:szCs w:val="20"/>
              </w:rPr>
              <w:t xml:space="preserve"> </w:t>
            </w:r>
            <w:r w:rsidRPr="00CD369B">
              <w:rPr>
                <w:rFonts w:ascii="Arial" w:hAnsi="Arial" w:cs="Arial"/>
                <w:spacing w:val="-1"/>
                <w:sz w:val="20"/>
                <w:szCs w:val="20"/>
              </w:rPr>
              <w:t>r</w:t>
            </w:r>
            <w:r w:rsidRPr="00CD369B">
              <w:rPr>
                <w:rFonts w:ascii="Arial" w:hAnsi="Arial" w:cs="Arial"/>
                <w:sz w:val="20"/>
                <w:szCs w:val="20"/>
              </w:rPr>
              <w:t>eas</w:t>
            </w:r>
            <w:r w:rsidRPr="00CD369B">
              <w:rPr>
                <w:rFonts w:ascii="Arial" w:hAnsi="Arial" w:cs="Arial"/>
                <w:spacing w:val="1"/>
                <w:sz w:val="20"/>
                <w:szCs w:val="20"/>
              </w:rPr>
              <w:t>on</w:t>
            </w:r>
            <w:r w:rsidRPr="00CD369B">
              <w:rPr>
                <w:rFonts w:ascii="Arial" w:hAnsi="Arial" w:cs="Arial"/>
                <w:sz w:val="20"/>
                <w:szCs w:val="20"/>
              </w:rPr>
              <w:t>s</w:t>
            </w:r>
            <w:r w:rsidRPr="00CD369B">
              <w:rPr>
                <w:rFonts w:ascii="Arial" w:hAnsi="Arial" w:cs="Arial"/>
                <w:spacing w:val="-7"/>
                <w:sz w:val="20"/>
                <w:szCs w:val="20"/>
              </w:rPr>
              <w:t xml:space="preserve"> </w:t>
            </w:r>
            <w:r w:rsidRPr="00CD369B">
              <w:rPr>
                <w:rFonts w:ascii="Arial" w:hAnsi="Arial" w:cs="Arial"/>
                <w:sz w:val="20"/>
                <w:szCs w:val="20"/>
              </w:rPr>
              <w:t>in an</w:t>
            </w:r>
            <w:r w:rsidRPr="00CD369B">
              <w:rPr>
                <w:rFonts w:ascii="Arial" w:hAnsi="Arial" w:cs="Arial"/>
                <w:spacing w:val="-2"/>
                <w:sz w:val="20"/>
                <w:szCs w:val="20"/>
              </w:rPr>
              <w:t xml:space="preserve"> </w:t>
            </w:r>
            <w:r w:rsidRPr="00CD369B">
              <w:rPr>
                <w:rFonts w:ascii="Arial" w:hAnsi="Arial" w:cs="Arial"/>
                <w:sz w:val="20"/>
                <w:szCs w:val="20"/>
              </w:rPr>
              <w:t>a</w:t>
            </w:r>
            <w:r w:rsidRPr="00CD369B">
              <w:rPr>
                <w:rFonts w:ascii="Arial" w:hAnsi="Arial" w:cs="Arial"/>
                <w:spacing w:val="-1"/>
                <w:sz w:val="20"/>
                <w:szCs w:val="20"/>
              </w:rPr>
              <w:t>rgu</w:t>
            </w:r>
            <w:r w:rsidRPr="00CD369B">
              <w:rPr>
                <w:rFonts w:ascii="Arial" w:hAnsi="Arial" w:cs="Arial"/>
                <w:spacing w:val="1"/>
                <w:sz w:val="20"/>
                <w:szCs w:val="20"/>
              </w:rPr>
              <w:t>m</w:t>
            </w:r>
            <w:r w:rsidRPr="00CD369B">
              <w:rPr>
                <w:rFonts w:ascii="Arial" w:hAnsi="Arial" w:cs="Arial"/>
                <w:sz w:val="20"/>
                <w:szCs w:val="20"/>
              </w:rPr>
              <w:t>e</w:t>
            </w:r>
            <w:r w:rsidRPr="00CD369B">
              <w:rPr>
                <w:rFonts w:ascii="Arial" w:hAnsi="Arial" w:cs="Arial"/>
                <w:spacing w:val="3"/>
                <w:sz w:val="20"/>
                <w:szCs w:val="20"/>
              </w:rPr>
              <w:t>n</w:t>
            </w:r>
            <w:r w:rsidRPr="00CD369B">
              <w:rPr>
                <w:rFonts w:ascii="Arial" w:hAnsi="Arial" w:cs="Arial"/>
                <w:sz w:val="20"/>
                <w:szCs w:val="20"/>
              </w:rPr>
              <w:t>t</w:t>
            </w:r>
            <w:r w:rsidRPr="00CD369B">
              <w:rPr>
                <w:rFonts w:ascii="Arial" w:hAnsi="Arial" w:cs="Arial"/>
                <w:spacing w:val="-8"/>
                <w:sz w:val="20"/>
                <w:szCs w:val="20"/>
              </w:rPr>
              <w:t xml:space="preserve"> </w:t>
            </w:r>
            <w:r w:rsidRPr="00CD369B">
              <w:rPr>
                <w:rFonts w:ascii="Arial" w:hAnsi="Arial" w:cs="Arial"/>
                <w:sz w:val="20"/>
                <w:szCs w:val="20"/>
              </w:rPr>
              <w:t>is</w:t>
            </w:r>
            <w:r w:rsidRPr="00CD369B">
              <w:rPr>
                <w:rFonts w:ascii="Arial" w:hAnsi="Arial" w:cs="Arial"/>
                <w:spacing w:val="-2"/>
                <w:sz w:val="20"/>
                <w:szCs w:val="20"/>
              </w:rPr>
              <w:t xml:space="preserve"> </w:t>
            </w:r>
            <w:r w:rsidRPr="00CD369B">
              <w:rPr>
                <w:rFonts w:ascii="Arial" w:hAnsi="Arial" w:cs="Arial"/>
                <w:spacing w:val="3"/>
                <w:sz w:val="20"/>
                <w:szCs w:val="20"/>
              </w:rPr>
              <w:t>c</w:t>
            </w:r>
            <w:r w:rsidRPr="00CD369B">
              <w:rPr>
                <w:rFonts w:ascii="Arial" w:hAnsi="Arial" w:cs="Arial"/>
                <w:sz w:val="20"/>
                <w:szCs w:val="20"/>
              </w:rPr>
              <w:t>a</w:t>
            </w:r>
            <w:r w:rsidRPr="00CD369B">
              <w:rPr>
                <w:rFonts w:ascii="Arial" w:hAnsi="Arial" w:cs="Arial"/>
                <w:spacing w:val="1"/>
                <w:sz w:val="20"/>
                <w:szCs w:val="20"/>
              </w:rPr>
              <w:t>ll</w:t>
            </w:r>
            <w:r w:rsidRPr="00CD369B">
              <w:rPr>
                <w:rFonts w:ascii="Arial" w:hAnsi="Arial" w:cs="Arial"/>
                <w:sz w:val="20"/>
                <w:szCs w:val="20"/>
              </w:rPr>
              <w:t>ed</w:t>
            </w:r>
            <w:r w:rsidRPr="00CD369B">
              <w:rPr>
                <w:rFonts w:ascii="Arial" w:hAnsi="Arial" w:cs="Arial"/>
                <w:spacing w:val="-6"/>
                <w:sz w:val="20"/>
                <w:szCs w:val="20"/>
              </w:rPr>
              <w:t xml:space="preserve"> </w:t>
            </w:r>
            <w:r w:rsidRPr="00CD369B">
              <w:rPr>
                <w:rFonts w:ascii="Arial" w:hAnsi="Arial" w:cs="Arial"/>
                <w:spacing w:val="-1"/>
                <w:sz w:val="20"/>
                <w:szCs w:val="20"/>
              </w:rPr>
              <w:t>t</w:t>
            </w:r>
            <w:r w:rsidRPr="00CD369B">
              <w:rPr>
                <w:rFonts w:ascii="Arial" w:hAnsi="Arial" w:cs="Arial"/>
                <w:sz w:val="20"/>
                <w:szCs w:val="20"/>
              </w:rPr>
              <w:t>he</w:t>
            </w:r>
            <w:r w:rsidRPr="00CD369B">
              <w:rPr>
                <w:rFonts w:ascii="Arial" w:hAnsi="Arial" w:cs="Arial"/>
                <w:spacing w:val="-4"/>
                <w:sz w:val="20"/>
                <w:szCs w:val="20"/>
              </w:rPr>
              <w:t xml:space="preserve"> </w:t>
            </w:r>
            <w:r w:rsidRPr="00CD369B">
              <w:rPr>
                <w:rFonts w:ascii="Arial" w:hAnsi="Arial" w:cs="Arial"/>
                <w:sz w:val="20"/>
                <w:szCs w:val="20"/>
              </w:rPr>
              <w:t>a</w:t>
            </w:r>
            <w:r w:rsidRPr="00CD369B">
              <w:rPr>
                <w:rFonts w:ascii="Arial" w:hAnsi="Arial" w:cs="Arial"/>
                <w:spacing w:val="-1"/>
                <w:sz w:val="20"/>
                <w:szCs w:val="20"/>
              </w:rPr>
              <w:t>r</w:t>
            </w:r>
            <w:r w:rsidRPr="00CD369B">
              <w:rPr>
                <w:rFonts w:ascii="Arial" w:hAnsi="Arial" w:cs="Arial"/>
                <w:spacing w:val="2"/>
                <w:sz w:val="20"/>
                <w:szCs w:val="20"/>
              </w:rPr>
              <w:t>g</w:t>
            </w:r>
            <w:r w:rsidRPr="00CD369B">
              <w:rPr>
                <w:rFonts w:ascii="Arial" w:hAnsi="Arial" w:cs="Arial"/>
                <w:spacing w:val="-1"/>
                <w:sz w:val="20"/>
                <w:szCs w:val="20"/>
              </w:rPr>
              <w:t>u</w:t>
            </w:r>
            <w:r w:rsidRPr="00CD369B">
              <w:rPr>
                <w:rFonts w:ascii="Arial" w:hAnsi="Arial" w:cs="Arial"/>
                <w:spacing w:val="1"/>
                <w:sz w:val="20"/>
                <w:szCs w:val="20"/>
              </w:rPr>
              <w:t>m</w:t>
            </w:r>
            <w:r w:rsidRPr="00CD369B">
              <w:rPr>
                <w:rFonts w:ascii="Arial" w:hAnsi="Arial" w:cs="Arial"/>
                <w:sz w:val="20"/>
                <w:szCs w:val="20"/>
              </w:rPr>
              <w:t>e</w:t>
            </w:r>
            <w:r w:rsidRPr="00CD369B">
              <w:rPr>
                <w:rFonts w:ascii="Arial" w:hAnsi="Arial" w:cs="Arial"/>
                <w:spacing w:val="1"/>
                <w:sz w:val="20"/>
                <w:szCs w:val="20"/>
              </w:rPr>
              <w:t>n</w:t>
            </w:r>
            <w:r w:rsidRPr="00CD369B">
              <w:rPr>
                <w:rFonts w:ascii="Arial" w:hAnsi="Arial" w:cs="Arial"/>
                <w:spacing w:val="-1"/>
                <w:sz w:val="20"/>
                <w:szCs w:val="20"/>
              </w:rPr>
              <w:t>t</w:t>
            </w:r>
            <w:r w:rsidRPr="00CD369B">
              <w:rPr>
                <w:rFonts w:ascii="Arial" w:hAnsi="Arial" w:cs="Arial"/>
                <w:sz w:val="20"/>
                <w:szCs w:val="20"/>
              </w:rPr>
              <w:t>’s</w:t>
            </w:r>
            <w:r w:rsidRPr="00CD369B">
              <w:rPr>
                <w:rFonts w:ascii="Arial" w:hAnsi="Arial" w:cs="Arial"/>
                <w:spacing w:val="-4"/>
                <w:sz w:val="20"/>
                <w:szCs w:val="20"/>
              </w:rPr>
              <w:t xml:space="preserve"> </w:t>
            </w:r>
            <w:r w:rsidRPr="00CD369B">
              <w:rPr>
                <w:rFonts w:ascii="Arial" w:hAnsi="Arial" w:cs="Arial"/>
                <w:i/>
                <w:spacing w:val="-1"/>
                <w:sz w:val="20"/>
                <w:szCs w:val="20"/>
              </w:rPr>
              <w:t>r</w:t>
            </w:r>
            <w:r w:rsidRPr="00CD369B">
              <w:rPr>
                <w:rFonts w:ascii="Arial" w:hAnsi="Arial" w:cs="Arial"/>
                <w:i/>
                <w:spacing w:val="2"/>
                <w:sz w:val="20"/>
                <w:szCs w:val="20"/>
              </w:rPr>
              <w:t>e</w:t>
            </w:r>
            <w:r w:rsidRPr="00CD369B">
              <w:rPr>
                <w:rFonts w:ascii="Arial" w:hAnsi="Arial" w:cs="Arial"/>
                <w:i/>
                <w:spacing w:val="-1"/>
                <w:sz w:val="20"/>
                <w:szCs w:val="20"/>
              </w:rPr>
              <w:t>a</w:t>
            </w:r>
            <w:r w:rsidRPr="00CD369B">
              <w:rPr>
                <w:rFonts w:ascii="Arial" w:hAnsi="Arial" w:cs="Arial"/>
                <w:i/>
                <w:sz w:val="20"/>
                <w:szCs w:val="20"/>
              </w:rPr>
              <w:t>s</w:t>
            </w:r>
            <w:r w:rsidRPr="00CD369B">
              <w:rPr>
                <w:rFonts w:ascii="Arial" w:hAnsi="Arial" w:cs="Arial"/>
                <w:i/>
                <w:spacing w:val="-1"/>
                <w:sz w:val="20"/>
                <w:szCs w:val="20"/>
              </w:rPr>
              <w:t>o</w:t>
            </w:r>
            <w:r w:rsidRPr="00CD369B">
              <w:rPr>
                <w:rFonts w:ascii="Arial" w:hAnsi="Arial" w:cs="Arial"/>
                <w:i/>
                <w:spacing w:val="3"/>
                <w:sz w:val="20"/>
                <w:szCs w:val="20"/>
              </w:rPr>
              <w:t>n</w:t>
            </w:r>
            <w:r w:rsidRPr="00CD369B">
              <w:rPr>
                <w:rFonts w:ascii="Arial" w:hAnsi="Arial" w:cs="Arial"/>
                <w:i/>
                <w:spacing w:val="1"/>
                <w:sz w:val="20"/>
                <w:szCs w:val="20"/>
              </w:rPr>
              <w:t>in</w:t>
            </w:r>
            <w:r w:rsidRPr="00CD369B">
              <w:rPr>
                <w:rFonts w:ascii="Arial" w:hAnsi="Arial" w:cs="Arial"/>
                <w:i/>
                <w:spacing w:val="-1"/>
                <w:sz w:val="20"/>
                <w:szCs w:val="20"/>
              </w:rPr>
              <w:t>g</w:t>
            </w:r>
            <w:r w:rsidRPr="00CD369B">
              <w:rPr>
                <w:rFonts w:ascii="Arial" w:hAnsi="Arial" w:cs="Arial"/>
                <w:sz w:val="20"/>
                <w:szCs w:val="20"/>
              </w:rPr>
              <w:t>.</w:t>
            </w:r>
            <w:r w:rsidRPr="00CD369B">
              <w:rPr>
                <w:rFonts w:ascii="Arial" w:hAnsi="Arial" w:cs="Arial"/>
                <w:spacing w:val="-9"/>
                <w:sz w:val="20"/>
                <w:szCs w:val="20"/>
              </w:rPr>
              <w:t xml:space="preserve"> </w:t>
            </w:r>
            <w:r w:rsidRPr="00CD369B">
              <w:rPr>
                <w:rFonts w:ascii="Arial" w:hAnsi="Arial" w:cs="Arial"/>
                <w:sz w:val="20"/>
                <w:szCs w:val="20"/>
              </w:rPr>
              <w:t>If</w:t>
            </w:r>
            <w:r w:rsidRPr="00CD369B">
              <w:rPr>
                <w:rFonts w:ascii="Arial" w:hAnsi="Arial" w:cs="Arial"/>
                <w:spacing w:val="-1"/>
                <w:sz w:val="20"/>
                <w:szCs w:val="20"/>
              </w:rPr>
              <w:t xml:space="preserve"> </w:t>
            </w:r>
            <w:r w:rsidRPr="00CD369B">
              <w:rPr>
                <w:rFonts w:ascii="Arial" w:hAnsi="Arial" w:cs="Arial"/>
                <w:sz w:val="20"/>
                <w:szCs w:val="20"/>
              </w:rPr>
              <w:t>an</w:t>
            </w:r>
            <w:r w:rsidRPr="00CD369B">
              <w:rPr>
                <w:rFonts w:ascii="Arial" w:hAnsi="Arial" w:cs="Arial"/>
                <w:spacing w:val="-2"/>
                <w:sz w:val="20"/>
                <w:szCs w:val="20"/>
              </w:rPr>
              <w:t xml:space="preserve"> </w:t>
            </w:r>
            <w:r w:rsidRPr="00CD369B">
              <w:rPr>
                <w:rFonts w:ascii="Arial" w:hAnsi="Arial" w:cs="Arial"/>
                <w:sz w:val="20"/>
                <w:szCs w:val="20"/>
              </w:rPr>
              <w:t>a</w:t>
            </w:r>
            <w:r w:rsidRPr="00CD369B">
              <w:rPr>
                <w:rFonts w:ascii="Arial" w:hAnsi="Arial" w:cs="Arial"/>
                <w:spacing w:val="-1"/>
                <w:sz w:val="20"/>
                <w:szCs w:val="20"/>
              </w:rPr>
              <w:t>rgu</w:t>
            </w:r>
            <w:r w:rsidRPr="00CD369B">
              <w:rPr>
                <w:rFonts w:ascii="Arial" w:hAnsi="Arial" w:cs="Arial"/>
                <w:spacing w:val="1"/>
                <w:sz w:val="20"/>
                <w:szCs w:val="20"/>
              </w:rPr>
              <w:t>m</w:t>
            </w:r>
            <w:r w:rsidRPr="00CD369B">
              <w:rPr>
                <w:rFonts w:ascii="Arial" w:hAnsi="Arial" w:cs="Arial"/>
                <w:sz w:val="20"/>
                <w:szCs w:val="20"/>
              </w:rPr>
              <w:t>e</w:t>
            </w:r>
            <w:r w:rsidRPr="00CD369B">
              <w:rPr>
                <w:rFonts w:ascii="Arial" w:hAnsi="Arial" w:cs="Arial"/>
                <w:spacing w:val="1"/>
                <w:sz w:val="20"/>
                <w:szCs w:val="20"/>
              </w:rPr>
              <w:t>n</w:t>
            </w:r>
            <w:r w:rsidRPr="00CD369B">
              <w:rPr>
                <w:rFonts w:ascii="Arial" w:hAnsi="Arial" w:cs="Arial"/>
                <w:sz w:val="20"/>
                <w:szCs w:val="20"/>
              </w:rPr>
              <w:t>t</w:t>
            </w:r>
            <w:r w:rsidRPr="00CD369B">
              <w:rPr>
                <w:rFonts w:ascii="Arial" w:hAnsi="Arial" w:cs="Arial"/>
                <w:spacing w:val="-8"/>
                <w:sz w:val="20"/>
                <w:szCs w:val="20"/>
              </w:rPr>
              <w:t xml:space="preserve"> </w:t>
            </w:r>
            <w:r w:rsidRPr="00CD369B">
              <w:rPr>
                <w:rFonts w:ascii="Arial" w:hAnsi="Arial" w:cs="Arial"/>
                <w:spacing w:val="1"/>
                <w:sz w:val="20"/>
                <w:szCs w:val="20"/>
              </w:rPr>
              <w:t>m</w:t>
            </w:r>
            <w:r w:rsidRPr="00CD369B">
              <w:rPr>
                <w:rFonts w:ascii="Arial" w:hAnsi="Arial" w:cs="Arial"/>
                <w:sz w:val="20"/>
                <w:szCs w:val="20"/>
              </w:rPr>
              <w:t>a</w:t>
            </w:r>
            <w:r w:rsidRPr="00CD369B">
              <w:rPr>
                <w:rFonts w:ascii="Arial" w:hAnsi="Arial" w:cs="Arial"/>
                <w:spacing w:val="2"/>
                <w:sz w:val="20"/>
                <w:szCs w:val="20"/>
              </w:rPr>
              <w:t>k</w:t>
            </w:r>
            <w:r w:rsidRPr="00CD369B">
              <w:rPr>
                <w:rFonts w:ascii="Arial" w:hAnsi="Arial" w:cs="Arial"/>
                <w:sz w:val="20"/>
                <w:szCs w:val="20"/>
              </w:rPr>
              <w:t>es</w:t>
            </w:r>
            <w:r w:rsidRPr="00CD369B">
              <w:rPr>
                <w:rFonts w:ascii="Arial" w:hAnsi="Arial" w:cs="Arial"/>
                <w:spacing w:val="-6"/>
                <w:sz w:val="20"/>
                <w:szCs w:val="20"/>
              </w:rPr>
              <w:t xml:space="preserve"> </w:t>
            </w:r>
            <w:r w:rsidRPr="00CD369B">
              <w:rPr>
                <w:rFonts w:ascii="Arial" w:hAnsi="Arial" w:cs="Arial"/>
                <w:sz w:val="20"/>
                <w:szCs w:val="20"/>
              </w:rPr>
              <w:t>s</w:t>
            </w:r>
            <w:r w:rsidRPr="00CD369B">
              <w:rPr>
                <w:rFonts w:ascii="Arial" w:hAnsi="Arial" w:cs="Arial"/>
                <w:spacing w:val="2"/>
                <w:sz w:val="20"/>
                <w:szCs w:val="20"/>
              </w:rPr>
              <w:t>e</w:t>
            </w:r>
            <w:r w:rsidRPr="00CD369B">
              <w:rPr>
                <w:rFonts w:ascii="Arial" w:hAnsi="Arial" w:cs="Arial"/>
                <w:spacing w:val="1"/>
                <w:sz w:val="20"/>
                <w:szCs w:val="20"/>
              </w:rPr>
              <w:t>n</w:t>
            </w:r>
            <w:r w:rsidRPr="00CD369B">
              <w:rPr>
                <w:rFonts w:ascii="Arial" w:hAnsi="Arial" w:cs="Arial"/>
                <w:sz w:val="20"/>
                <w:szCs w:val="20"/>
              </w:rPr>
              <w:t>se,</w:t>
            </w:r>
            <w:r w:rsidRPr="00CD369B">
              <w:rPr>
                <w:rFonts w:ascii="Arial" w:hAnsi="Arial" w:cs="Arial"/>
                <w:spacing w:val="-6"/>
                <w:sz w:val="20"/>
                <w:szCs w:val="20"/>
              </w:rPr>
              <w:t xml:space="preserve"> </w:t>
            </w:r>
            <w:r w:rsidRPr="00CD369B">
              <w:rPr>
                <w:rFonts w:ascii="Arial" w:hAnsi="Arial" w:cs="Arial"/>
                <w:sz w:val="20"/>
                <w:szCs w:val="20"/>
              </w:rPr>
              <w:t>it is</w:t>
            </w:r>
            <w:r w:rsidRPr="00CD369B">
              <w:rPr>
                <w:rFonts w:ascii="Arial" w:hAnsi="Arial" w:cs="Arial"/>
                <w:spacing w:val="-2"/>
                <w:sz w:val="20"/>
                <w:szCs w:val="20"/>
              </w:rPr>
              <w:t xml:space="preserve"> </w:t>
            </w:r>
            <w:r w:rsidRPr="00CD369B">
              <w:rPr>
                <w:rFonts w:ascii="Arial" w:hAnsi="Arial" w:cs="Arial"/>
                <w:sz w:val="20"/>
                <w:szCs w:val="20"/>
              </w:rPr>
              <w:t>c</w:t>
            </w:r>
            <w:r w:rsidRPr="00CD369B">
              <w:rPr>
                <w:rFonts w:ascii="Arial" w:hAnsi="Arial" w:cs="Arial"/>
                <w:spacing w:val="1"/>
                <w:sz w:val="20"/>
                <w:szCs w:val="20"/>
              </w:rPr>
              <w:t>on</w:t>
            </w:r>
            <w:r w:rsidRPr="00CD369B">
              <w:rPr>
                <w:rFonts w:ascii="Arial" w:hAnsi="Arial" w:cs="Arial"/>
                <w:sz w:val="20"/>
                <w:szCs w:val="20"/>
              </w:rPr>
              <w:t>si</w:t>
            </w:r>
            <w:r w:rsidRPr="00CD369B">
              <w:rPr>
                <w:rFonts w:ascii="Arial" w:hAnsi="Arial" w:cs="Arial"/>
                <w:spacing w:val="-1"/>
                <w:sz w:val="20"/>
                <w:szCs w:val="20"/>
              </w:rPr>
              <w:t>d</w:t>
            </w:r>
            <w:r w:rsidRPr="00CD369B">
              <w:rPr>
                <w:rFonts w:ascii="Arial" w:hAnsi="Arial" w:cs="Arial"/>
                <w:sz w:val="20"/>
                <w:szCs w:val="20"/>
              </w:rPr>
              <w:t>e</w:t>
            </w:r>
            <w:r w:rsidRPr="00CD369B">
              <w:rPr>
                <w:rFonts w:ascii="Arial" w:hAnsi="Arial" w:cs="Arial"/>
                <w:spacing w:val="1"/>
                <w:sz w:val="20"/>
                <w:szCs w:val="20"/>
              </w:rPr>
              <w:t>r</w:t>
            </w:r>
            <w:r w:rsidRPr="00CD369B">
              <w:rPr>
                <w:rFonts w:ascii="Arial" w:hAnsi="Arial" w:cs="Arial"/>
                <w:sz w:val="20"/>
                <w:szCs w:val="20"/>
              </w:rPr>
              <w:t>ed</w:t>
            </w:r>
            <w:r w:rsidRPr="00CD369B">
              <w:rPr>
                <w:rFonts w:ascii="Arial" w:hAnsi="Arial" w:cs="Arial"/>
                <w:spacing w:val="-10"/>
                <w:sz w:val="20"/>
                <w:szCs w:val="20"/>
              </w:rPr>
              <w:t xml:space="preserve"> </w:t>
            </w:r>
            <w:r w:rsidRPr="00CD369B">
              <w:rPr>
                <w:rFonts w:ascii="Arial" w:hAnsi="Arial" w:cs="Arial"/>
                <w:i/>
                <w:spacing w:val="2"/>
                <w:sz w:val="20"/>
                <w:szCs w:val="20"/>
              </w:rPr>
              <w:t>s</w:t>
            </w:r>
            <w:r w:rsidRPr="00CD369B">
              <w:rPr>
                <w:rFonts w:ascii="Arial" w:hAnsi="Arial" w:cs="Arial"/>
                <w:i/>
                <w:spacing w:val="1"/>
                <w:sz w:val="20"/>
                <w:szCs w:val="20"/>
              </w:rPr>
              <w:t>o</w:t>
            </w:r>
            <w:r w:rsidRPr="00CD369B">
              <w:rPr>
                <w:rFonts w:ascii="Arial" w:hAnsi="Arial" w:cs="Arial"/>
                <w:i/>
                <w:spacing w:val="-1"/>
                <w:sz w:val="20"/>
                <w:szCs w:val="20"/>
              </w:rPr>
              <w:t>u</w:t>
            </w:r>
            <w:r w:rsidRPr="00CD369B">
              <w:rPr>
                <w:rFonts w:ascii="Arial" w:hAnsi="Arial" w:cs="Arial"/>
                <w:i/>
                <w:spacing w:val="1"/>
                <w:sz w:val="20"/>
                <w:szCs w:val="20"/>
              </w:rPr>
              <w:t>n</w:t>
            </w:r>
            <w:r w:rsidRPr="00CD369B">
              <w:rPr>
                <w:rFonts w:ascii="Arial" w:hAnsi="Arial" w:cs="Arial"/>
                <w:i/>
                <w:spacing w:val="-1"/>
                <w:sz w:val="20"/>
                <w:szCs w:val="20"/>
              </w:rPr>
              <w:t>d</w:t>
            </w:r>
            <w:r w:rsidRPr="00CD369B">
              <w:rPr>
                <w:rFonts w:ascii="Arial" w:hAnsi="Arial" w:cs="Arial"/>
                <w:sz w:val="20"/>
                <w:szCs w:val="20"/>
              </w:rPr>
              <w:t>.</w:t>
            </w:r>
            <w:r w:rsidRPr="00CD369B">
              <w:rPr>
                <w:rFonts w:ascii="Arial" w:hAnsi="Arial" w:cs="Arial"/>
                <w:spacing w:val="-6"/>
                <w:sz w:val="20"/>
                <w:szCs w:val="20"/>
              </w:rPr>
              <w:t xml:space="preserve"> </w:t>
            </w:r>
            <w:r w:rsidRPr="00CD369B">
              <w:rPr>
                <w:rFonts w:ascii="Arial" w:hAnsi="Arial" w:cs="Arial"/>
                <w:sz w:val="20"/>
                <w:szCs w:val="20"/>
              </w:rPr>
              <w:t>If</w:t>
            </w:r>
            <w:r w:rsidRPr="00CD369B">
              <w:rPr>
                <w:rFonts w:ascii="Arial" w:hAnsi="Arial" w:cs="Arial"/>
                <w:spacing w:val="-1"/>
                <w:sz w:val="20"/>
                <w:szCs w:val="20"/>
              </w:rPr>
              <w:t xml:space="preserve"> </w:t>
            </w:r>
            <w:r w:rsidRPr="00CD369B">
              <w:rPr>
                <w:rFonts w:ascii="Arial" w:hAnsi="Arial" w:cs="Arial"/>
                <w:sz w:val="20"/>
                <w:szCs w:val="20"/>
              </w:rPr>
              <w:t>an</w:t>
            </w:r>
            <w:r w:rsidRPr="00CD369B">
              <w:rPr>
                <w:rFonts w:ascii="Arial" w:hAnsi="Arial" w:cs="Arial"/>
                <w:spacing w:val="-2"/>
                <w:sz w:val="20"/>
                <w:szCs w:val="20"/>
              </w:rPr>
              <w:t xml:space="preserve"> </w:t>
            </w:r>
            <w:r w:rsidRPr="00CD369B">
              <w:rPr>
                <w:rFonts w:ascii="Arial" w:hAnsi="Arial" w:cs="Arial"/>
                <w:sz w:val="20"/>
                <w:szCs w:val="20"/>
              </w:rPr>
              <w:t>a</w:t>
            </w:r>
            <w:r w:rsidRPr="00CD369B">
              <w:rPr>
                <w:rFonts w:ascii="Arial" w:hAnsi="Arial" w:cs="Arial"/>
                <w:spacing w:val="1"/>
                <w:sz w:val="20"/>
                <w:szCs w:val="20"/>
              </w:rPr>
              <w:t>r</w:t>
            </w:r>
            <w:r w:rsidRPr="00CD369B">
              <w:rPr>
                <w:rFonts w:ascii="Arial" w:hAnsi="Arial" w:cs="Arial"/>
                <w:spacing w:val="-1"/>
                <w:sz w:val="20"/>
                <w:szCs w:val="20"/>
              </w:rPr>
              <w:t>gu</w:t>
            </w:r>
            <w:r w:rsidRPr="00CD369B">
              <w:rPr>
                <w:rFonts w:ascii="Arial" w:hAnsi="Arial" w:cs="Arial"/>
                <w:spacing w:val="1"/>
                <w:sz w:val="20"/>
                <w:szCs w:val="20"/>
              </w:rPr>
              <w:t>m</w:t>
            </w:r>
            <w:r w:rsidRPr="00CD369B">
              <w:rPr>
                <w:rFonts w:ascii="Arial" w:hAnsi="Arial" w:cs="Arial"/>
                <w:sz w:val="20"/>
                <w:szCs w:val="20"/>
              </w:rPr>
              <w:t>e</w:t>
            </w:r>
            <w:r w:rsidRPr="00CD369B">
              <w:rPr>
                <w:rFonts w:ascii="Arial" w:hAnsi="Arial" w:cs="Arial"/>
                <w:spacing w:val="1"/>
                <w:sz w:val="20"/>
                <w:szCs w:val="20"/>
              </w:rPr>
              <w:t>n</w:t>
            </w:r>
            <w:r w:rsidRPr="00CD369B">
              <w:rPr>
                <w:rFonts w:ascii="Arial" w:hAnsi="Arial" w:cs="Arial"/>
                <w:sz w:val="20"/>
                <w:szCs w:val="20"/>
              </w:rPr>
              <w:t>t</w:t>
            </w:r>
            <w:r w:rsidRPr="00CD369B">
              <w:rPr>
                <w:rFonts w:ascii="Arial" w:hAnsi="Arial" w:cs="Arial"/>
                <w:spacing w:val="-5"/>
                <w:sz w:val="20"/>
                <w:szCs w:val="20"/>
              </w:rPr>
              <w:t xml:space="preserve"> </w:t>
            </w:r>
            <w:r w:rsidRPr="00CD369B">
              <w:rPr>
                <w:rFonts w:ascii="Arial" w:hAnsi="Arial" w:cs="Arial"/>
                <w:spacing w:val="-1"/>
                <w:sz w:val="20"/>
                <w:szCs w:val="20"/>
              </w:rPr>
              <w:t>d</w:t>
            </w:r>
            <w:r w:rsidRPr="00CD369B">
              <w:rPr>
                <w:rFonts w:ascii="Arial" w:hAnsi="Arial" w:cs="Arial"/>
                <w:spacing w:val="1"/>
                <w:sz w:val="20"/>
                <w:szCs w:val="20"/>
              </w:rPr>
              <w:t>o</w:t>
            </w:r>
            <w:r w:rsidRPr="00CD369B">
              <w:rPr>
                <w:rFonts w:ascii="Arial" w:hAnsi="Arial" w:cs="Arial"/>
                <w:sz w:val="20"/>
                <w:szCs w:val="20"/>
              </w:rPr>
              <w:t>es</w:t>
            </w:r>
            <w:r w:rsidRPr="00CD369B">
              <w:rPr>
                <w:rFonts w:ascii="Arial" w:hAnsi="Arial" w:cs="Arial"/>
                <w:spacing w:val="-4"/>
                <w:sz w:val="20"/>
                <w:szCs w:val="20"/>
              </w:rPr>
              <w:t xml:space="preserve"> </w:t>
            </w:r>
            <w:r w:rsidRPr="00CD369B">
              <w:rPr>
                <w:rFonts w:ascii="Arial" w:hAnsi="Arial" w:cs="Arial"/>
                <w:spacing w:val="1"/>
                <w:sz w:val="20"/>
                <w:szCs w:val="20"/>
              </w:rPr>
              <w:t>no</w:t>
            </w:r>
            <w:r w:rsidRPr="00CD369B">
              <w:rPr>
                <w:rFonts w:ascii="Arial" w:hAnsi="Arial" w:cs="Arial"/>
                <w:sz w:val="20"/>
                <w:szCs w:val="20"/>
              </w:rPr>
              <w:t>t</w:t>
            </w:r>
            <w:r w:rsidRPr="00CD369B">
              <w:rPr>
                <w:rFonts w:ascii="Arial" w:hAnsi="Arial" w:cs="Arial"/>
                <w:spacing w:val="-4"/>
                <w:sz w:val="20"/>
                <w:szCs w:val="20"/>
              </w:rPr>
              <w:t xml:space="preserve"> </w:t>
            </w:r>
            <w:r w:rsidRPr="00CD369B">
              <w:rPr>
                <w:rFonts w:ascii="Arial" w:hAnsi="Arial" w:cs="Arial"/>
                <w:sz w:val="20"/>
                <w:szCs w:val="20"/>
              </w:rPr>
              <w:t>ha</w:t>
            </w:r>
            <w:r w:rsidRPr="00CD369B">
              <w:rPr>
                <w:rFonts w:ascii="Arial" w:hAnsi="Arial" w:cs="Arial"/>
                <w:spacing w:val="-1"/>
                <w:sz w:val="20"/>
                <w:szCs w:val="20"/>
              </w:rPr>
              <w:t>v</w:t>
            </w:r>
            <w:r w:rsidRPr="00CD369B">
              <w:rPr>
                <w:rFonts w:ascii="Arial" w:hAnsi="Arial" w:cs="Arial"/>
                <w:sz w:val="20"/>
                <w:szCs w:val="20"/>
              </w:rPr>
              <w:t>e</w:t>
            </w:r>
            <w:r w:rsidRPr="00CD369B">
              <w:rPr>
                <w:rFonts w:ascii="Arial" w:hAnsi="Arial" w:cs="Arial"/>
                <w:spacing w:val="-2"/>
                <w:sz w:val="20"/>
                <w:szCs w:val="20"/>
              </w:rPr>
              <w:t xml:space="preserve"> </w:t>
            </w:r>
            <w:r w:rsidRPr="00CD369B">
              <w:rPr>
                <w:rFonts w:ascii="Arial" w:hAnsi="Arial" w:cs="Arial"/>
                <w:sz w:val="20"/>
                <w:szCs w:val="20"/>
              </w:rPr>
              <w:t>s</w:t>
            </w:r>
            <w:r w:rsidRPr="00CD369B">
              <w:rPr>
                <w:rFonts w:ascii="Arial" w:hAnsi="Arial" w:cs="Arial"/>
                <w:spacing w:val="1"/>
                <w:sz w:val="20"/>
                <w:szCs w:val="20"/>
              </w:rPr>
              <w:t>ol</w:t>
            </w:r>
            <w:r w:rsidRPr="00CD369B">
              <w:rPr>
                <w:rFonts w:ascii="Arial" w:hAnsi="Arial" w:cs="Arial"/>
                <w:sz w:val="20"/>
                <w:szCs w:val="20"/>
              </w:rPr>
              <w:t>id</w:t>
            </w:r>
            <w:r w:rsidRPr="00CD369B">
              <w:rPr>
                <w:rFonts w:ascii="Arial" w:hAnsi="Arial" w:cs="Arial"/>
                <w:spacing w:val="-5"/>
                <w:sz w:val="20"/>
                <w:szCs w:val="20"/>
              </w:rPr>
              <w:t xml:space="preserve"> </w:t>
            </w:r>
            <w:r w:rsidRPr="00CD369B">
              <w:rPr>
                <w:rFonts w:ascii="Arial" w:hAnsi="Arial" w:cs="Arial"/>
                <w:spacing w:val="1"/>
                <w:sz w:val="20"/>
                <w:szCs w:val="20"/>
              </w:rPr>
              <w:t>r</w:t>
            </w:r>
            <w:r w:rsidRPr="00CD369B">
              <w:rPr>
                <w:rFonts w:ascii="Arial" w:hAnsi="Arial" w:cs="Arial"/>
                <w:sz w:val="20"/>
                <w:szCs w:val="20"/>
              </w:rPr>
              <w:t>eas</w:t>
            </w:r>
            <w:r w:rsidRPr="00CD369B">
              <w:rPr>
                <w:rFonts w:ascii="Arial" w:hAnsi="Arial" w:cs="Arial"/>
                <w:spacing w:val="1"/>
                <w:sz w:val="20"/>
                <w:szCs w:val="20"/>
              </w:rPr>
              <w:t>on</w:t>
            </w:r>
            <w:r w:rsidRPr="00CD369B">
              <w:rPr>
                <w:rFonts w:ascii="Arial" w:hAnsi="Arial" w:cs="Arial"/>
                <w:sz w:val="20"/>
                <w:szCs w:val="20"/>
              </w:rPr>
              <w:t>s</w:t>
            </w:r>
            <w:r w:rsidRPr="00CD369B">
              <w:rPr>
                <w:rFonts w:ascii="Arial" w:hAnsi="Arial" w:cs="Arial"/>
                <w:spacing w:val="-7"/>
                <w:sz w:val="20"/>
                <w:szCs w:val="20"/>
              </w:rPr>
              <w:t xml:space="preserve"> </w:t>
            </w:r>
            <w:r w:rsidRPr="00CD369B">
              <w:rPr>
                <w:rFonts w:ascii="Arial" w:hAnsi="Arial" w:cs="Arial"/>
                <w:sz w:val="20"/>
                <w:szCs w:val="20"/>
              </w:rPr>
              <w:t>a</w:t>
            </w:r>
            <w:r w:rsidRPr="00CD369B">
              <w:rPr>
                <w:rFonts w:ascii="Arial" w:hAnsi="Arial" w:cs="Arial"/>
                <w:spacing w:val="1"/>
                <w:sz w:val="20"/>
                <w:szCs w:val="20"/>
              </w:rPr>
              <w:t>n</w:t>
            </w:r>
            <w:r w:rsidRPr="00CD369B">
              <w:rPr>
                <w:rFonts w:ascii="Arial" w:hAnsi="Arial" w:cs="Arial"/>
                <w:sz w:val="20"/>
                <w:szCs w:val="20"/>
              </w:rPr>
              <w:t>d</w:t>
            </w:r>
            <w:r w:rsidRPr="00CD369B">
              <w:rPr>
                <w:rFonts w:ascii="Arial" w:hAnsi="Arial" w:cs="Arial"/>
                <w:spacing w:val="-4"/>
                <w:sz w:val="20"/>
                <w:szCs w:val="20"/>
              </w:rPr>
              <w:t xml:space="preserve"> </w:t>
            </w:r>
            <w:r w:rsidRPr="00CD369B">
              <w:rPr>
                <w:rFonts w:ascii="Arial" w:hAnsi="Arial" w:cs="Arial"/>
                <w:sz w:val="20"/>
                <w:szCs w:val="20"/>
              </w:rPr>
              <w:t>e</w:t>
            </w:r>
            <w:r w:rsidRPr="00CD369B">
              <w:rPr>
                <w:rFonts w:ascii="Arial" w:hAnsi="Arial" w:cs="Arial"/>
                <w:spacing w:val="-1"/>
                <w:sz w:val="20"/>
                <w:szCs w:val="20"/>
              </w:rPr>
              <w:t>v</w:t>
            </w:r>
            <w:r w:rsidRPr="00CD369B">
              <w:rPr>
                <w:rFonts w:ascii="Arial" w:hAnsi="Arial" w:cs="Arial"/>
                <w:spacing w:val="2"/>
                <w:sz w:val="20"/>
                <w:szCs w:val="20"/>
              </w:rPr>
              <w:t>i</w:t>
            </w:r>
            <w:r w:rsidRPr="00CD369B">
              <w:rPr>
                <w:rFonts w:ascii="Arial" w:hAnsi="Arial" w:cs="Arial"/>
                <w:spacing w:val="-1"/>
                <w:sz w:val="20"/>
                <w:szCs w:val="20"/>
              </w:rPr>
              <w:t>d</w:t>
            </w:r>
            <w:r w:rsidRPr="00CD369B">
              <w:rPr>
                <w:rFonts w:ascii="Arial" w:hAnsi="Arial" w:cs="Arial"/>
                <w:sz w:val="20"/>
                <w:szCs w:val="20"/>
              </w:rPr>
              <w:t>e</w:t>
            </w:r>
            <w:r w:rsidRPr="00CD369B">
              <w:rPr>
                <w:rFonts w:ascii="Arial" w:hAnsi="Arial" w:cs="Arial"/>
                <w:spacing w:val="1"/>
                <w:sz w:val="20"/>
                <w:szCs w:val="20"/>
              </w:rPr>
              <w:t>n</w:t>
            </w:r>
            <w:r w:rsidRPr="00CD369B">
              <w:rPr>
                <w:rFonts w:ascii="Arial" w:hAnsi="Arial" w:cs="Arial"/>
                <w:sz w:val="20"/>
                <w:szCs w:val="20"/>
              </w:rPr>
              <w:t>ce</w:t>
            </w:r>
            <w:r w:rsidRPr="00CD369B">
              <w:rPr>
                <w:rFonts w:ascii="Arial" w:hAnsi="Arial" w:cs="Arial"/>
                <w:spacing w:val="-8"/>
                <w:sz w:val="20"/>
                <w:szCs w:val="20"/>
              </w:rPr>
              <w:t xml:space="preserve"> </w:t>
            </w:r>
            <w:r w:rsidRPr="00CD369B">
              <w:rPr>
                <w:rFonts w:ascii="Arial" w:hAnsi="Arial" w:cs="Arial"/>
                <w:spacing w:val="-1"/>
                <w:sz w:val="20"/>
                <w:szCs w:val="20"/>
              </w:rPr>
              <w:t>t</w:t>
            </w:r>
            <w:r w:rsidRPr="00CD369B">
              <w:rPr>
                <w:rFonts w:ascii="Arial" w:hAnsi="Arial" w:cs="Arial"/>
                <w:sz w:val="20"/>
                <w:szCs w:val="20"/>
              </w:rPr>
              <w:t>o</w:t>
            </w:r>
            <w:r w:rsidRPr="00CD369B">
              <w:rPr>
                <w:rFonts w:ascii="Arial" w:hAnsi="Arial" w:cs="Arial"/>
                <w:spacing w:val="-1"/>
                <w:sz w:val="20"/>
                <w:szCs w:val="20"/>
              </w:rPr>
              <w:t xml:space="preserve"> </w:t>
            </w:r>
            <w:r w:rsidRPr="00CD369B">
              <w:rPr>
                <w:rFonts w:ascii="Arial" w:hAnsi="Arial" w:cs="Arial"/>
                <w:spacing w:val="2"/>
                <w:sz w:val="20"/>
                <w:szCs w:val="20"/>
              </w:rPr>
              <w:t>s</w:t>
            </w:r>
            <w:r w:rsidRPr="00CD369B">
              <w:rPr>
                <w:rFonts w:ascii="Arial" w:hAnsi="Arial" w:cs="Arial"/>
                <w:spacing w:val="-1"/>
                <w:sz w:val="20"/>
                <w:szCs w:val="20"/>
              </w:rPr>
              <w:t>u</w:t>
            </w:r>
            <w:r w:rsidRPr="00CD369B">
              <w:rPr>
                <w:rFonts w:ascii="Arial" w:hAnsi="Arial" w:cs="Arial"/>
                <w:sz w:val="20"/>
                <w:szCs w:val="20"/>
              </w:rPr>
              <w:t>p</w:t>
            </w:r>
            <w:r w:rsidRPr="00CD369B">
              <w:rPr>
                <w:rFonts w:ascii="Arial" w:hAnsi="Arial" w:cs="Arial"/>
                <w:spacing w:val="2"/>
                <w:sz w:val="20"/>
                <w:szCs w:val="20"/>
              </w:rPr>
              <w:t>p</w:t>
            </w:r>
            <w:r w:rsidRPr="00CD369B">
              <w:rPr>
                <w:rFonts w:ascii="Arial" w:hAnsi="Arial" w:cs="Arial"/>
                <w:spacing w:val="1"/>
                <w:sz w:val="20"/>
                <w:szCs w:val="20"/>
              </w:rPr>
              <w:t>o</w:t>
            </w:r>
            <w:r w:rsidRPr="00CD369B">
              <w:rPr>
                <w:rFonts w:ascii="Arial" w:hAnsi="Arial" w:cs="Arial"/>
                <w:spacing w:val="-1"/>
                <w:sz w:val="20"/>
                <w:szCs w:val="20"/>
              </w:rPr>
              <w:t>r</w:t>
            </w:r>
            <w:r w:rsidRPr="00CD369B">
              <w:rPr>
                <w:rFonts w:ascii="Arial" w:hAnsi="Arial" w:cs="Arial"/>
                <w:sz w:val="20"/>
                <w:szCs w:val="20"/>
              </w:rPr>
              <w:t>t</w:t>
            </w:r>
            <w:r w:rsidRPr="00CD369B">
              <w:rPr>
                <w:rFonts w:ascii="Arial" w:hAnsi="Arial" w:cs="Arial"/>
                <w:spacing w:val="-7"/>
                <w:sz w:val="20"/>
                <w:szCs w:val="20"/>
              </w:rPr>
              <w:t xml:space="preserve"> </w:t>
            </w:r>
            <w:r w:rsidRPr="00CD369B">
              <w:rPr>
                <w:rFonts w:ascii="Arial" w:hAnsi="Arial" w:cs="Arial"/>
                <w:spacing w:val="-1"/>
                <w:sz w:val="20"/>
                <w:szCs w:val="20"/>
              </w:rPr>
              <w:t>t</w:t>
            </w:r>
            <w:r w:rsidRPr="00CD369B">
              <w:rPr>
                <w:rFonts w:ascii="Arial" w:hAnsi="Arial" w:cs="Arial"/>
                <w:sz w:val="20"/>
                <w:szCs w:val="20"/>
              </w:rPr>
              <w:t>he</w:t>
            </w:r>
            <w:r w:rsidRPr="00CD369B">
              <w:rPr>
                <w:rFonts w:ascii="Arial" w:hAnsi="Arial" w:cs="Arial"/>
                <w:spacing w:val="-4"/>
                <w:sz w:val="20"/>
                <w:szCs w:val="20"/>
              </w:rPr>
              <w:t xml:space="preserve"> </w:t>
            </w:r>
            <w:r w:rsidRPr="00CD369B">
              <w:rPr>
                <w:rFonts w:ascii="Arial" w:hAnsi="Arial" w:cs="Arial"/>
                <w:sz w:val="20"/>
                <w:szCs w:val="20"/>
              </w:rPr>
              <w:t>c</w:t>
            </w:r>
            <w:r w:rsidRPr="00CD369B">
              <w:rPr>
                <w:rFonts w:ascii="Arial" w:hAnsi="Arial" w:cs="Arial"/>
                <w:spacing w:val="1"/>
                <w:sz w:val="20"/>
                <w:szCs w:val="20"/>
              </w:rPr>
              <w:t>l</w:t>
            </w:r>
            <w:r w:rsidRPr="00CD369B">
              <w:rPr>
                <w:rFonts w:ascii="Arial" w:hAnsi="Arial" w:cs="Arial"/>
                <w:sz w:val="20"/>
                <w:szCs w:val="20"/>
              </w:rPr>
              <w:t>ai</w:t>
            </w:r>
            <w:r w:rsidRPr="00CD369B">
              <w:rPr>
                <w:rFonts w:ascii="Arial" w:hAnsi="Arial" w:cs="Arial"/>
                <w:spacing w:val="1"/>
                <w:sz w:val="20"/>
                <w:szCs w:val="20"/>
              </w:rPr>
              <w:t>m</w:t>
            </w:r>
            <w:r w:rsidRPr="00CD369B">
              <w:rPr>
                <w:rFonts w:ascii="Arial" w:hAnsi="Arial" w:cs="Arial"/>
                <w:sz w:val="20"/>
                <w:szCs w:val="20"/>
              </w:rPr>
              <w:t>,</w:t>
            </w:r>
            <w:r w:rsidRPr="00CD369B">
              <w:rPr>
                <w:rFonts w:ascii="Arial" w:hAnsi="Arial" w:cs="Arial"/>
                <w:spacing w:val="-6"/>
                <w:sz w:val="20"/>
                <w:szCs w:val="20"/>
              </w:rPr>
              <w:t xml:space="preserve"> </w:t>
            </w:r>
            <w:r w:rsidRPr="00CD369B">
              <w:rPr>
                <w:rFonts w:ascii="Arial" w:hAnsi="Arial" w:cs="Arial"/>
                <w:spacing w:val="1"/>
                <w:sz w:val="20"/>
                <w:szCs w:val="20"/>
              </w:rPr>
              <w:t>o</w:t>
            </w:r>
            <w:r w:rsidRPr="00CD369B">
              <w:rPr>
                <w:rFonts w:ascii="Arial" w:hAnsi="Arial" w:cs="Arial"/>
                <w:sz w:val="20"/>
                <w:szCs w:val="20"/>
              </w:rPr>
              <w:t>r if</w:t>
            </w:r>
            <w:r w:rsidRPr="00CD369B">
              <w:rPr>
                <w:rFonts w:ascii="Arial" w:hAnsi="Arial" w:cs="Arial"/>
                <w:spacing w:val="-1"/>
                <w:sz w:val="20"/>
                <w:szCs w:val="20"/>
              </w:rPr>
              <w:t xml:space="preserve"> </w:t>
            </w:r>
            <w:r w:rsidRPr="00CD369B">
              <w:rPr>
                <w:rFonts w:ascii="Arial" w:hAnsi="Arial" w:cs="Arial"/>
                <w:sz w:val="20"/>
                <w:szCs w:val="20"/>
              </w:rPr>
              <w:t>it</w:t>
            </w:r>
            <w:r w:rsidRPr="00CD369B">
              <w:rPr>
                <w:rFonts w:ascii="Arial" w:hAnsi="Arial" w:cs="Arial"/>
                <w:spacing w:val="1"/>
                <w:sz w:val="20"/>
                <w:szCs w:val="20"/>
              </w:rPr>
              <w:t xml:space="preserve"> </w:t>
            </w:r>
            <w:r w:rsidRPr="00CD369B">
              <w:rPr>
                <w:rFonts w:ascii="Arial" w:hAnsi="Arial" w:cs="Arial"/>
                <w:spacing w:val="-1"/>
                <w:sz w:val="20"/>
                <w:szCs w:val="20"/>
              </w:rPr>
              <w:t>u</w:t>
            </w:r>
            <w:r w:rsidRPr="00CD369B">
              <w:rPr>
                <w:rFonts w:ascii="Arial" w:hAnsi="Arial" w:cs="Arial"/>
                <w:sz w:val="20"/>
                <w:szCs w:val="20"/>
              </w:rPr>
              <w:t>ses</w:t>
            </w:r>
            <w:r w:rsidRPr="00CD369B">
              <w:rPr>
                <w:rFonts w:ascii="Arial" w:hAnsi="Arial" w:cs="Arial"/>
                <w:spacing w:val="-2"/>
                <w:sz w:val="20"/>
                <w:szCs w:val="20"/>
              </w:rPr>
              <w:t xml:space="preserve"> </w:t>
            </w:r>
            <w:r w:rsidRPr="00CD369B">
              <w:rPr>
                <w:rFonts w:ascii="Arial" w:hAnsi="Arial" w:cs="Arial"/>
                <w:spacing w:val="-1"/>
                <w:sz w:val="20"/>
                <w:szCs w:val="20"/>
              </w:rPr>
              <w:t>r</w:t>
            </w:r>
            <w:r w:rsidRPr="00CD369B">
              <w:rPr>
                <w:rFonts w:ascii="Arial" w:hAnsi="Arial" w:cs="Arial"/>
                <w:sz w:val="20"/>
                <w:szCs w:val="20"/>
              </w:rPr>
              <w:t>e</w:t>
            </w:r>
            <w:r w:rsidRPr="00CD369B">
              <w:rPr>
                <w:rFonts w:ascii="Arial" w:hAnsi="Arial" w:cs="Arial"/>
                <w:spacing w:val="3"/>
                <w:sz w:val="20"/>
                <w:szCs w:val="20"/>
              </w:rPr>
              <w:t>a</w:t>
            </w:r>
            <w:r w:rsidRPr="00CD369B">
              <w:rPr>
                <w:rFonts w:ascii="Arial" w:hAnsi="Arial" w:cs="Arial"/>
                <w:sz w:val="20"/>
                <w:szCs w:val="20"/>
              </w:rPr>
              <w:t>s</w:t>
            </w:r>
            <w:r w:rsidRPr="00CD369B">
              <w:rPr>
                <w:rFonts w:ascii="Arial" w:hAnsi="Arial" w:cs="Arial"/>
                <w:spacing w:val="1"/>
                <w:sz w:val="20"/>
                <w:szCs w:val="20"/>
              </w:rPr>
              <w:t>on</w:t>
            </w:r>
            <w:r w:rsidRPr="00CD369B">
              <w:rPr>
                <w:rFonts w:ascii="Arial" w:hAnsi="Arial" w:cs="Arial"/>
                <w:sz w:val="20"/>
                <w:szCs w:val="20"/>
              </w:rPr>
              <w:t>s a</w:t>
            </w:r>
            <w:r w:rsidRPr="00CD369B">
              <w:rPr>
                <w:rFonts w:ascii="Arial" w:hAnsi="Arial" w:cs="Arial"/>
                <w:spacing w:val="1"/>
                <w:sz w:val="20"/>
                <w:szCs w:val="20"/>
              </w:rPr>
              <w:t>n</w:t>
            </w:r>
            <w:r w:rsidRPr="00CD369B">
              <w:rPr>
                <w:rFonts w:ascii="Arial" w:hAnsi="Arial" w:cs="Arial"/>
                <w:sz w:val="20"/>
                <w:szCs w:val="20"/>
              </w:rPr>
              <w:t>d</w:t>
            </w:r>
            <w:r w:rsidRPr="00CD369B">
              <w:rPr>
                <w:rFonts w:ascii="Arial" w:hAnsi="Arial" w:cs="Arial"/>
                <w:spacing w:val="-4"/>
                <w:sz w:val="20"/>
                <w:szCs w:val="20"/>
              </w:rPr>
              <w:t xml:space="preserve"> </w:t>
            </w:r>
            <w:r w:rsidRPr="00CD369B">
              <w:rPr>
                <w:rFonts w:ascii="Arial" w:hAnsi="Arial" w:cs="Arial"/>
                <w:sz w:val="20"/>
                <w:szCs w:val="20"/>
              </w:rPr>
              <w:t>e</w:t>
            </w:r>
            <w:r w:rsidRPr="00CD369B">
              <w:rPr>
                <w:rFonts w:ascii="Arial" w:hAnsi="Arial" w:cs="Arial"/>
                <w:spacing w:val="-1"/>
                <w:sz w:val="20"/>
                <w:szCs w:val="20"/>
              </w:rPr>
              <w:t>v</w:t>
            </w:r>
            <w:r w:rsidRPr="00CD369B">
              <w:rPr>
                <w:rFonts w:ascii="Arial" w:hAnsi="Arial" w:cs="Arial"/>
                <w:sz w:val="20"/>
                <w:szCs w:val="20"/>
              </w:rPr>
              <w:t>i</w:t>
            </w:r>
            <w:r w:rsidRPr="00CD369B">
              <w:rPr>
                <w:rFonts w:ascii="Arial" w:hAnsi="Arial" w:cs="Arial"/>
                <w:spacing w:val="2"/>
                <w:sz w:val="20"/>
                <w:szCs w:val="20"/>
              </w:rPr>
              <w:t>d</w:t>
            </w:r>
            <w:r w:rsidRPr="00CD369B">
              <w:rPr>
                <w:rFonts w:ascii="Arial" w:hAnsi="Arial" w:cs="Arial"/>
                <w:sz w:val="20"/>
                <w:szCs w:val="20"/>
              </w:rPr>
              <w:t>e</w:t>
            </w:r>
            <w:r w:rsidRPr="00CD369B">
              <w:rPr>
                <w:rFonts w:ascii="Arial" w:hAnsi="Arial" w:cs="Arial"/>
                <w:spacing w:val="1"/>
                <w:sz w:val="20"/>
                <w:szCs w:val="20"/>
              </w:rPr>
              <w:t>n</w:t>
            </w:r>
            <w:r w:rsidRPr="00CD369B">
              <w:rPr>
                <w:rFonts w:ascii="Arial" w:hAnsi="Arial" w:cs="Arial"/>
                <w:sz w:val="20"/>
                <w:szCs w:val="20"/>
              </w:rPr>
              <w:t>ce</w:t>
            </w:r>
            <w:r w:rsidRPr="00CD369B">
              <w:rPr>
                <w:rFonts w:ascii="Arial" w:hAnsi="Arial" w:cs="Arial"/>
                <w:spacing w:val="-8"/>
                <w:sz w:val="20"/>
                <w:szCs w:val="20"/>
              </w:rPr>
              <w:t xml:space="preserve"> </w:t>
            </w:r>
            <w:r w:rsidRPr="00CD369B">
              <w:rPr>
                <w:rFonts w:ascii="Arial" w:hAnsi="Arial" w:cs="Arial"/>
                <w:spacing w:val="-1"/>
                <w:sz w:val="20"/>
                <w:szCs w:val="20"/>
              </w:rPr>
              <w:t>t</w:t>
            </w:r>
            <w:r w:rsidRPr="00CD369B">
              <w:rPr>
                <w:rFonts w:ascii="Arial" w:hAnsi="Arial" w:cs="Arial"/>
                <w:sz w:val="20"/>
                <w:szCs w:val="20"/>
              </w:rPr>
              <w:t>hat</w:t>
            </w:r>
            <w:r w:rsidRPr="00CD369B">
              <w:rPr>
                <w:rFonts w:ascii="Arial" w:hAnsi="Arial" w:cs="Arial"/>
                <w:spacing w:val="-2"/>
                <w:sz w:val="20"/>
                <w:szCs w:val="20"/>
              </w:rPr>
              <w:t xml:space="preserve"> </w:t>
            </w:r>
            <w:r w:rsidRPr="00CD369B">
              <w:rPr>
                <w:rFonts w:ascii="Arial" w:hAnsi="Arial" w:cs="Arial"/>
                <w:spacing w:val="-1"/>
                <w:sz w:val="20"/>
                <w:szCs w:val="20"/>
              </w:rPr>
              <w:t>d</w:t>
            </w:r>
            <w:r w:rsidRPr="00CD369B">
              <w:rPr>
                <w:rFonts w:ascii="Arial" w:hAnsi="Arial" w:cs="Arial"/>
                <w:sz w:val="20"/>
                <w:szCs w:val="20"/>
              </w:rPr>
              <w:t>o</w:t>
            </w:r>
            <w:r w:rsidRPr="00CD369B">
              <w:rPr>
                <w:rFonts w:ascii="Arial" w:hAnsi="Arial" w:cs="Arial"/>
                <w:spacing w:val="-1"/>
                <w:sz w:val="20"/>
                <w:szCs w:val="20"/>
              </w:rPr>
              <w:t xml:space="preserve"> </w:t>
            </w:r>
            <w:r w:rsidRPr="00CD369B">
              <w:rPr>
                <w:rFonts w:ascii="Arial" w:hAnsi="Arial" w:cs="Arial"/>
                <w:spacing w:val="1"/>
                <w:sz w:val="20"/>
                <w:szCs w:val="20"/>
              </w:rPr>
              <w:t>no</w:t>
            </w:r>
            <w:r w:rsidRPr="00CD369B">
              <w:rPr>
                <w:rFonts w:ascii="Arial" w:hAnsi="Arial" w:cs="Arial"/>
                <w:sz w:val="20"/>
                <w:szCs w:val="20"/>
              </w:rPr>
              <w:t>t</w:t>
            </w:r>
            <w:r w:rsidRPr="00CD369B">
              <w:rPr>
                <w:rFonts w:ascii="Arial" w:hAnsi="Arial" w:cs="Arial"/>
                <w:spacing w:val="-4"/>
                <w:sz w:val="20"/>
                <w:szCs w:val="20"/>
              </w:rPr>
              <w:t xml:space="preserve"> </w:t>
            </w:r>
            <w:r w:rsidRPr="00CD369B">
              <w:rPr>
                <w:rFonts w:ascii="Arial" w:hAnsi="Arial" w:cs="Arial"/>
                <w:spacing w:val="1"/>
                <w:sz w:val="20"/>
                <w:szCs w:val="20"/>
              </w:rPr>
              <w:t>m</w:t>
            </w:r>
            <w:r w:rsidRPr="00CD369B">
              <w:rPr>
                <w:rFonts w:ascii="Arial" w:hAnsi="Arial" w:cs="Arial"/>
                <w:sz w:val="20"/>
                <w:szCs w:val="20"/>
              </w:rPr>
              <w:t>a</w:t>
            </w:r>
            <w:r w:rsidRPr="00CD369B">
              <w:rPr>
                <w:rFonts w:ascii="Arial" w:hAnsi="Arial" w:cs="Arial"/>
                <w:spacing w:val="-1"/>
                <w:sz w:val="20"/>
                <w:szCs w:val="20"/>
              </w:rPr>
              <w:t>k</w:t>
            </w:r>
            <w:r w:rsidRPr="00CD369B">
              <w:rPr>
                <w:rFonts w:ascii="Arial" w:hAnsi="Arial" w:cs="Arial"/>
                <w:sz w:val="20"/>
                <w:szCs w:val="20"/>
              </w:rPr>
              <w:t>e</w:t>
            </w:r>
            <w:r w:rsidRPr="00CD369B">
              <w:rPr>
                <w:rFonts w:ascii="Arial" w:hAnsi="Arial" w:cs="Arial"/>
                <w:spacing w:val="-6"/>
                <w:sz w:val="20"/>
                <w:szCs w:val="20"/>
              </w:rPr>
              <w:t xml:space="preserve"> </w:t>
            </w:r>
            <w:r w:rsidRPr="00CD369B">
              <w:rPr>
                <w:rFonts w:ascii="Arial" w:hAnsi="Arial" w:cs="Arial"/>
                <w:sz w:val="20"/>
                <w:szCs w:val="20"/>
              </w:rPr>
              <w:t>se</w:t>
            </w:r>
            <w:r w:rsidRPr="00CD369B">
              <w:rPr>
                <w:rFonts w:ascii="Arial" w:hAnsi="Arial" w:cs="Arial"/>
                <w:spacing w:val="1"/>
                <w:sz w:val="20"/>
                <w:szCs w:val="20"/>
              </w:rPr>
              <w:t>n</w:t>
            </w:r>
            <w:r w:rsidRPr="00CD369B">
              <w:rPr>
                <w:rFonts w:ascii="Arial" w:hAnsi="Arial" w:cs="Arial"/>
                <w:spacing w:val="2"/>
                <w:sz w:val="20"/>
                <w:szCs w:val="20"/>
              </w:rPr>
              <w:t>s</w:t>
            </w:r>
            <w:r w:rsidRPr="00CD369B">
              <w:rPr>
                <w:rFonts w:ascii="Arial" w:hAnsi="Arial" w:cs="Arial"/>
                <w:sz w:val="20"/>
                <w:szCs w:val="20"/>
              </w:rPr>
              <w:t>e,</w:t>
            </w:r>
            <w:r w:rsidRPr="00CD369B">
              <w:rPr>
                <w:rFonts w:ascii="Arial" w:hAnsi="Arial" w:cs="Arial"/>
                <w:spacing w:val="-6"/>
                <w:sz w:val="20"/>
                <w:szCs w:val="20"/>
              </w:rPr>
              <w:t xml:space="preserve"> </w:t>
            </w:r>
            <w:r w:rsidRPr="00CD369B">
              <w:rPr>
                <w:rFonts w:ascii="Arial" w:hAnsi="Arial" w:cs="Arial"/>
                <w:sz w:val="20"/>
                <w:szCs w:val="20"/>
              </w:rPr>
              <w:t>it has</w:t>
            </w:r>
            <w:r w:rsidRPr="00CD369B">
              <w:rPr>
                <w:rFonts w:ascii="Arial" w:hAnsi="Arial" w:cs="Arial"/>
                <w:spacing w:val="-4"/>
                <w:sz w:val="20"/>
                <w:szCs w:val="20"/>
              </w:rPr>
              <w:t xml:space="preserve"> </w:t>
            </w:r>
            <w:r w:rsidRPr="00CD369B">
              <w:rPr>
                <w:rFonts w:ascii="Arial" w:hAnsi="Arial" w:cs="Arial"/>
                <w:i/>
                <w:spacing w:val="-1"/>
                <w:sz w:val="20"/>
                <w:szCs w:val="20"/>
              </w:rPr>
              <w:t>u</w:t>
            </w:r>
            <w:r w:rsidRPr="00CD369B">
              <w:rPr>
                <w:rFonts w:ascii="Arial" w:hAnsi="Arial" w:cs="Arial"/>
                <w:i/>
                <w:spacing w:val="1"/>
                <w:sz w:val="20"/>
                <w:szCs w:val="20"/>
              </w:rPr>
              <w:t>n</w:t>
            </w:r>
            <w:r w:rsidRPr="00CD369B">
              <w:rPr>
                <w:rFonts w:ascii="Arial" w:hAnsi="Arial" w:cs="Arial"/>
                <w:i/>
                <w:spacing w:val="2"/>
                <w:sz w:val="20"/>
                <w:szCs w:val="20"/>
              </w:rPr>
              <w:t>s</w:t>
            </w:r>
            <w:r w:rsidRPr="00CD369B">
              <w:rPr>
                <w:rFonts w:ascii="Arial" w:hAnsi="Arial" w:cs="Arial"/>
                <w:i/>
                <w:spacing w:val="-1"/>
                <w:sz w:val="20"/>
                <w:szCs w:val="20"/>
              </w:rPr>
              <w:t>ou</w:t>
            </w:r>
            <w:r w:rsidRPr="00CD369B">
              <w:rPr>
                <w:rFonts w:ascii="Arial" w:hAnsi="Arial" w:cs="Arial"/>
                <w:i/>
                <w:spacing w:val="3"/>
                <w:sz w:val="20"/>
                <w:szCs w:val="20"/>
              </w:rPr>
              <w:t>n</w:t>
            </w:r>
            <w:r w:rsidRPr="00CD369B">
              <w:rPr>
                <w:rFonts w:ascii="Arial" w:hAnsi="Arial" w:cs="Arial"/>
                <w:i/>
                <w:sz w:val="20"/>
                <w:szCs w:val="20"/>
              </w:rPr>
              <w:t>d</w:t>
            </w:r>
            <w:r w:rsidRPr="00CD369B">
              <w:rPr>
                <w:rFonts w:ascii="Arial" w:hAnsi="Arial" w:cs="Arial"/>
                <w:i/>
                <w:spacing w:val="-7"/>
                <w:sz w:val="20"/>
                <w:szCs w:val="20"/>
              </w:rPr>
              <w:t xml:space="preserve"> </w:t>
            </w:r>
            <w:r w:rsidRPr="00CD369B">
              <w:rPr>
                <w:rFonts w:ascii="Arial" w:hAnsi="Arial" w:cs="Arial"/>
                <w:spacing w:val="-1"/>
                <w:sz w:val="20"/>
                <w:szCs w:val="20"/>
              </w:rPr>
              <w:t>r</w:t>
            </w:r>
            <w:r w:rsidRPr="00CD369B">
              <w:rPr>
                <w:rFonts w:ascii="Arial" w:hAnsi="Arial" w:cs="Arial"/>
                <w:sz w:val="20"/>
                <w:szCs w:val="20"/>
              </w:rPr>
              <w:t>ea</w:t>
            </w:r>
            <w:r w:rsidRPr="00CD369B">
              <w:rPr>
                <w:rFonts w:ascii="Arial" w:hAnsi="Arial" w:cs="Arial"/>
                <w:spacing w:val="2"/>
                <w:sz w:val="20"/>
                <w:szCs w:val="20"/>
              </w:rPr>
              <w:t>s</w:t>
            </w:r>
            <w:r w:rsidRPr="00CD369B">
              <w:rPr>
                <w:rFonts w:ascii="Arial" w:hAnsi="Arial" w:cs="Arial"/>
                <w:spacing w:val="1"/>
                <w:sz w:val="20"/>
                <w:szCs w:val="20"/>
              </w:rPr>
              <w:t>on</w:t>
            </w:r>
            <w:r w:rsidRPr="00CD369B">
              <w:rPr>
                <w:rFonts w:ascii="Arial" w:hAnsi="Arial" w:cs="Arial"/>
                <w:sz w:val="20"/>
                <w:szCs w:val="20"/>
              </w:rPr>
              <w:t>i</w:t>
            </w:r>
            <w:r w:rsidRPr="00CD369B">
              <w:rPr>
                <w:rFonts w:ascii="Arial" w:hAnsi="Arial" w:cs="Arial"/>
                <w:spacing w:val="1"/>
                <w:sz w:val="20"/>
                <w:szCs w:val="20"/>
              </w:rPr>
              <w:t>n</w:t>
            </w:r>
            <w:r w:rsidRPr="00CD369B">
              <w:rPr>
                <w:rFonts w:ascii="Arial" w:hAnsi="Arial" w:cs="Arial"/>
                <w:sz w:val="20"/>
                <w:szCs w:val="20"/>
              </w:rPr>
              <w:t>g.</w:t>
            </w:r>
          </w:p>
          <w:p w14:paraId="6D44D534" w14:textId="287C62BA" w:rsidR="006A2544" w:rsidRPr="00CD369B" w:rsidRDefault="006A2544" w:rsidP="006A2544">
            <w:pPr>
              <w:pStyle w:val="NoSpacing"/>
              <w:spacing w:before="120" w:after="120"/>
              <w:rPr>
                <w:rFonts w:ascii="Arial" w:hAnsi="Arial" w:cs="Arial"/>
                <w:sz w:val="20"/>
                <w:szCs w:val="20"/>
              </w:rPr>
            </w:pPr>
            <w:r w:rsidRPr="00CD369B">
              <w:rPr>
                <w:rFonts w:ascii="Arial" w:hAnsi="Arial" w:cs="Arial"/>
                <w:spacing w:val="-7"/>
                <w:sz w:val="20"/>
                <w:szCs w:val="20"/>
              </w:rPr>
              <w:t xml:space="preserve">Practise this skill using some of the arguments in the resource booklets from past </w:t>
            </w:r>
            <w:r>
              <w:rPr>
                <w:rFonts w:ascii="Arial" w:hAnsi="Arial" w:cs="Arial"/>
                <w:spacing w:val="-7"/>
                <w:sz w:val="20"/>
                <w:szCs w:val="20"/>
              </w:rPr>
              <w:t xml:space="preserve">Cambridge </w:t>
            </w:r>
            <w:r w:rsidRPr="00CD369B">
              <w:rPr>
                <w:rFonts w:ascii="Arial" w:hAnsi="Arial" w:cs="Arial"/>
                <w:spacing w:val="-7"/>
                <w:sz w:val="20"/>
                <w:szCs w:val="20"/>
              </w:rPr>
              <w:t>IGCSE</w:t>
            </w:r>
            <w:r w:rsidR="00B42612">
              <w:rPr>
                <w:rFonts w:ascii="Arial" w:hAnsi="Arial" w:cs="Arial"/>
                <w:spacing w:val="-7"/>
                <w:sz w:val="20"/>
                <w:szCs w:val="20"/>
              </w:rPr>
              <w:t xml:space="preserve">/O Level </w:t>
            </w:r>
            <w:r>
              <w:rPr>
                <w:rFonts w:ascii="Arial" w:hAnsi="Arial" w:cs="Arial"/>
                <w:spacing w:val="-7"/>
                <w:sz w:val="20"/>
                <w:szCs w:val="20"/>
              </w:rPr>
              <w:t xml:space="preserve">examination </w:t>
            </w:r>
            <w:r w:rsidRPr="00CD369B">
              <w:rPr>
                <w:rFonts w:ascii="Arial" w:hAnsi="Arial" w:cs="Arial"/>
                <w:spacing w:val="-7"/>
                <w:sz w:val="20"/>
                <w:szCs w:val="20"/>
              </w:rPr>
              <w:t xml:space="preserve">papers available on </w:t>
            </w:r>
            <w:r>
              <w:rPr>
                <w:rFonts w:ascii="Arial" w:hAnsi="Arial" w:cs="Arial"/>
                <w:spacing w:val="-7"/>
                <w:sz w:val="20"/>
                <w:szCs w:val="20"/>
              </w:rPr>
              <w:t xml:space="preserve">the School Support Hub at </w:t>
            </w:r>
            <w:hyperlink r:id="rId34" w:history="1">
              <w:r w:rsidRPr="00735A90">
                <w:rPr>
                  <w:rStyle w:val="WebLink"/>
                </w:rPr>
                <w:t>www.cambridgeinternational.org/support</w:t>
              </w:r>
            </w:hyperlink>
            <w:r w:rsidRPr="00735A90">
              <w:rPr>
                <w:rStyle w:val="WebLink"/>
              </w:rPr>
              <w:t xml:space="preserve"> </w:t>
            </w:r>
          </w:p>
        </w:tc>
      </w:tr>
      <w:tr w:rsidR="0060019E" w:rsidRPr="00430A2C" w14:paraId="79775886" w14:textId="77777777" w:rsidTr="001A4F8D">
        <w:trPr>
          <w:gridAfter w:val="1"/>
          <w:wAfter w:w="83" w:type="pct"/>
          <w:trHeight w:val="502"/>
        </w:trPr>
        <w:tc>
          <w:tcPr>
            <w:tcW w:w="4917" w:type="pct"/>
            <w:gridSpan w:val="3"/>
          </w:tcPr>
          <w:p w14:paraId="0F5CE2D9"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Pr>
                <w:rFonts w:ascii="Arial" w:hAnsi="Arial" w:cs="Arial"/>
                <w:b/>
                <w:color w:val="EA5B0C"/>
                <w:sz w:val="20"/>
                <w:szCs w:val="20"/>
              </w:rPr>
              <w:t xml:space="preserve"> Information skills – Synthesis (1)</w:t>
            </w:r>
          </w:p>
        </w:tc>
      </w:tr>
      <w:tr w:rsidR="006A2544" w:rsidRPr="00CD369B" w14:paraId="3EC95D34" w14:textId="77777777" w:rsidTr="001A4F8D">
        <w:trPr>
          <w:gridAfter w:val="1"/>
          <w:wAfter w:w="83" w:type="pct"/>
          <w:trHeight w:val="502"/>
        </w:trPr>
        <w:tc>
          <w:tcPr>
            <w:tcW w:w="810" w:type="pct"/>
          </w:tcPr>
          <w:p w14:paraId="728C07A2"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To understand what synthesis is and how to synthesise.</w:t>
            </w:r>
          </w:p>
        </w:tc>
        <w:tc>
          <w:tcPr>
            <w:tcW w:w="2866" w:type="pct"/>
          </w:tcPr>
          <w:p w14:paraId="010DD4E8" w14:textId="77777777" w:rsidR="006A2544" w:rsidRPr="00CD369B" w:rsidRDefault="006A2544" w:rsidP="0060019E">
            <w:pPr>
              <w:pStyle w:val="NoSpacing"/>
              <w:spacing w:before="120" w:after="120"/>
              <w:rPr>
                <w:rFonts w:ascii="Arial" w:hAnsi="Arial" w:cs="Arial"/>
                <w:sz w:val="20"/>
                <w:szCs w:val="20"/>
                <w:shd w:val="clear" w:color="auto" w:fill="FFFFFF"/>
              </w:rPr>
            </w:pPr>
            <w:r>
              <w:rPr>
                <w:rFonts w:ascii="Arial" w:hAnsi="Arial" w:cs="Arial"/>
                <w:sz w:val="20"/>
                <w:szCs w:val="20"/>
                <w:shd w:val="clear" w:color="auto" w:fill="FFFFFF"/>
              </w:rPr>
              <w:t>Explain</w:t>
            </w:r>
            <w:r w:rsidRPr="00CD369B">
              <w:rPr>
                <w:rFonts w:ascii="Arial" w:hAnsi="Arial" w:cs="Arial"/>
                <w:sz w:val="20"/>
                <w:szCs w:val="20"/>
                <w:shd w:val="clear" w:color="auto" w:fill="FFFFFF"/>
              </w:rPr>
              <w:t xml:space="preserve"> to learners what synthesis is using a journey analogy: ‘Synthesising is a reader's </w:t>
            </w:r>
            <w:proofErr w:type="gramStart"/>
            <w:r w:rsidRPr="00CD369B">
              <w:rPr>
                <w:rFonts w:ascii="Arial" w:hAnsi="Arial" w:cs="Arial"/>
                <w:sz w:val="20"/>
                <w:szCs w:val="20"/>
                <w:shd w:val="clear" w:color="auto" w:fill="FFFFFF"/>
              </w:rPr>
              <w:t>final destination</w:t>
            </w:r>
            <w:proofErr w:type="gramEnd"/>
            <w:r w:rsidRPr="00CD369B">
              <w:rPr>
                <w:rFonts w:ascii="Arial" w:hAnsi="Arial" w:cs="Arial"/>
                <w:sz w:val="20"/>
                <w:szCs w:val="20"/>
                <w:shd w:val="clear" w:color="auto" w:fill="FFFFFF"/>
              </w:rPr>
              <w:t>. On their journey, readers pass familiar places, and as they travel on uncharted roads, they get new perspectives, create a new line of thinking, discover original ideas, and achieve insight. As they reach the end of their journey, they realise that their new strategy for learning and thinking will take them to all the places they could ever want to go.’</w:t>
            </w:r>
          </w:p>
          <w:p w14:paraId="0AAD6FEC" w14:textId="77777777" w:rsidR="006A2544" w:rsidRPr="00CD369B" w:rsidRDefault="006A2544" w:rsidP="0060019E">
            <w:pPr>
              <w:pStyle w:val="NoSpacing"/>
              <w:spacing w:before="120" w:after="120"/>
              <w:rPr>
                <w:rStyle w:val="apple-converted-space"/>
                <w:rFonts w:ascii="Arial" w:hAnsi="Arial" w:cs="Arial"/>
                <w:color w:val="000000"/>
                <w:sz w:val="20"/>
                <w:szCs w:val="20"/>
                <w:shd w:val="clear" w:color="auto" w:fill="FFFFFF"/>
              </w:rPr>
            </w:pPr>
            <w:r w:rsidRPr="00CD369B">
              <w:rPr>
                <w:rStyle w:val="apple-converted-space"/>
                <w:rFonts w:ascii="Arial" w:hAnsi="Arial" w:cs="Arial"/>
                <w:color w:val="000000"/>
                <w:sz w:val="20"/>
                <w:szCs w:val="20"/>
                <w:shd w:val="clear" w:color="auto" w:fill="FFFFFF"/>
              </w:rPr>
              <w:t>After modelling use of the T-chart with learners, ask learners to work in groups. Each group is given a T-chart with ‘Notes’ and ‘Thinking’ on it and a text to do with the global topic, in this instance, migration. Each group can be given the same text, or different texts can be given to different groups by way of differentiation. Learners work together to complete the ‘Thinking’ column and then read the text together, adding notes as they read. They can take it in turns to read short sections of the text or can read it all and then discuss their ideas.</w:t>
            </w:r>
          </w:p>
          <w:p w14:paraId="3AAB6795" w14:textId="77777777" w:rsidR="006A2544" w:rsidRPr="00CD369B" w:rsidRDefault="006A2544" w:rsidP="0060019E">
            <w:pPr>
              <w:pStyle w:val="NoSpacing"/>
              <w:spacing w:before="120" w:after="120"/>
              <w:rPr>
                <w:rStyle w:val="apple-converted-space"/>
                <w:rFonts w:ascii="Arial" w:hAnsi="Arial" w:cs="Arial"/>
                <w:color w:val="000000"/>
                <w:sz w:val="20"/>
                <w:szCs w:val="20"/>
                <w:shd w:val="clear" w:color="auto" w:fill="FFFFFF"/>
              </w:rPr>
            </w:pPr>
            <w:r w:rsidRPr="00CD369B">
              <w:rPr>
                <w:rStyle w:val="apple-converted-space"/>
                <w:rFonts w:ascii="Arial" w:hAnsi="Arial" w:cs="Arial"/>
                <w:color w:val="000000"/>
                <w:sz w:val="20"/>
                <w:szCs w:val="20"/>
                <w:shd w:val="clear" w:color="auto" w:fill="FFFFFF"/>
              </w:rPr>
              <w:t>As a follow-up activity, each member of the group writes a short summary to explain what they have learnt from the text in their own words.</w:t>
            </w:r>
          </w:p>
          <w:p w14:paraId="5CB1A2F8" w14:textId="77777777" w:rsidR="006A2544" w:rsidRPr="00CD369B" w:rsidRDefault="006A2544" w:rsidP="0060019E">
            <w:pPr>
              <w:pStyle w:val="NoSpacing"/>
              <w:spacing w:before="120" w:after="120"/>
              <w:rPr>
                <w:rStyle w:val="apple-converted-space"/>
                <w:rFonts w:ascii="Arial" w:hAnsi="Arial" w:cs="Arial"/>
                <w:color w:val="000000"/>
                <w:sz w:val="20"/>
                <w:szCs w:val="20"/>
                <w:shd w:val="clear" w:color="auto" w:fill="FFFFFF"/>
              </w:rPr>
            </w:pPr>
            <w:r w:rsidRPr="00CD369B">
              <w:rPr>
                <w:rStyle w:val="apple-converted-space"/>
                <w:rFonts w:ascii="Arial" w:hAnsi="Arial" w:cs="Arial"/>
                <w:color w:val="000000"/>
                <w:sz w:val="20"/>
                <w:szCs w:val="20"/>
                <w:shd w:val="clear" w:color="auto" w:fill="FFFFFF"/>
              </w:rPr>
              <w:t xml:space="preserve">Summaries are compared within the group to see if the same information was recorded and discussions can be about why someone included a certain piece of information that another team member </w:t>
            </w:r>
            <w:proofErr w:type="gramStart"/>
            <w:r w:rsidRPr="00CD369B">
              <w:rPr>
                <w:rStyle w:val="apple-converted-space"/>
                <w:rFonts w:ascii="Arial" w:hAnsi="Arial" w:cs="Arial"/>
                <w:color w:val="000000"/>
                <w:sz w:val="20"/>
                <w:szCs w:val="20"/>
                <w:shd w:val="clear" w:color="auto" w:fill="FFFFFF"/>
              </w:rPr>
              <w:t>didn’t</w:t>
            </w:r>
            <w:proofErr w:type="gramEnd"/>
            <w:r w:rsidRPr="00CD369B">
              <w:rPr>
                <w:rStyle w:val="apple-converted-space"/>
                <w:rFonts w:ascii="Arial" w:hAnsi="Arial" w:cs="Arial"/>
                <w:color w:val="000000"/>
                <w:sz w:val="20"/>
                <w:szCs w:val="20"/>
                <w:shd w:val="clear" w:color="auto" w:fill="FFFFFF"/>
              </w:rPr>
              <w:t>. This identifies that all group members learnt different things from this activity.</w:t>
            </w:r>
          </w:p>
          <w:p w14:paraId="25C5F28A" w14:textId="77777777" w:rsidR="006A2544" w:rsidRPr="00CD369B" w:rsidRDefault="006A2544" w:rsidP="0060019E">
            <w:pPr>
              <w:pStyle w:val="NoSpacing"/>
              <w:spacing w:before="120" w:after="120"/>
              <w:rPr>
                <w:rFonts w:ascii="Arial" w:hAnsi="Arial" w:cs="Arial"/>
                <w:sz w:val="20"/>
                <w:szCs w:val="20"/>
              </w:rPr>
            </w:pPr>
            <w:r w:rsidRPr="00431180">
              <w:rPr>
                <w:rStyle w:val="apple-converted-space"/>
                <w:rFonts w:ascii="Arial Bold" w:hAnsi="Arial Bold" w:cs="Arial"/>
                <w:b/>
                <w:color w:val="000000"/>
                <w:sz w:val="20"/>
                <w:szCs w:val="20"/>
                <w:shd w:val="clear" w:color="auto" w:fill="FFFFFF"/>
              </w:rPr>
              <w:t>(F)</w:t>
            </w:r>
            <w:r w:rsidRPr="00CD369B">
              <w:rPr>
                <w:rStyle w:val="apple-converted-space"/>
                <w:rFonts w:ascii="Arial" w:hAnsi="Arial" w:cs="Arial"/>
                <w:color w:val="000000"/>
                <w:sz w:val="20"/>
                <w:szCs w:val="20"/>
                <w:shd w:val="clear" w:color="auto" w:fill="FFFFFF"/>
              </w:rPr>
              <w:t xml:space="preserve"> Peer feedback</w:t>
            </w:r>
            <w:r w:rsidR="00676000">
              <w:rPr>
                <w:rStyle w:val="apple-converted-space"/>
                <w:rFonts w:ascii="Arial" w:hAnsi="Arial" w:cs="Arial"/>
                <w:color w:val="000000"/>
                <w:sz w:val="20"/>
                <w:szCs w:val="20"/>
                <w:shd w:val="clear" w:color="auto" w:fill="FFFFFF"/>
              </w:rPr>
              <w:t>.</w:t>
            </w:r>
          </w:p>
        </w:tc>
        <w:tc>
          <w:tcPr>
            <w:tcW w:w="1241" w:type="pct"/>
          </w:tcPr>
          <w:p w14:paraId="35F667EF"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Te</w:t>
            </w:r>
            <w:r>
              <w:rPr>
                <w:rFonts w:ascii="Arial" w:hAnsi="Arial" w:cs="Arial"/>
                <w:sz w:val="20"/>
                <w:szCs w:val="20"/>
              </w:rPr>
              <w:t>xts or articles on global topic.</w:t>
            </w:r>
          </w:p>
          <w:p w14:paraId="48FE0075"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b/>
                <w:sz w:val="20"/>
                <w:szCs w:val="20"/>
              </w:rPr>
              <w:t>Example</w:t>
            </w:r>
            <w:r w:rsidR="00974C87">
              <w:rPr>
                <w:rFonts w:ascii="Arial" w:hAnsi="Arial" w:cs="Arial"/>
                <w:b/>
                <w:sz w:val="20"/>
                <w:szCs w:val="20"/>
              </w:rPr>
              <w:t xml:space="preserve"> </w:t>
            </w:r>
            <w:r w:rsidRPr="00CD369B">
              <w:rPr>
                <w:rFonts w:ascii="Arial" w:hAnsi="Arial" w:cs="Arial"/>
                <w:sz w:val="20"/>
                <w:szCs w:val="20"/>
              </w:rPr>
              <w:t>Notes/thinking T-chart:</w:t>
            </w:r>
          </w:p>
          <w:tbl>
            <w:tblPr>
              <w:tblStyle w:val="TableGrid"/>
              <w:tblW w:w="0" w:type="auto"/>
              <w:tblLook w:val="0420" w:firstRow="1" w:lastRow="0" w:firstColumn="0" w:lastColumn="0" w:noHBand="0" w:noVBand="1"/>
            </w:tblPr>
            <w:tblGrid>
              <w:gridCol w:w="1502"/>
              <w:gridCol w:w="1502"/>
            </w:tblGrid>
            <w:tr w:rsidR="006A2544" w:rsidRPr="00CD369B" w14:paraId="71D1CE89" w14:textId="77777777" w:rsidTr="00F001DC">
              <w:tc>
                <w:tcPr>
                  <w:tcW w:w="1502" w:type="dxa"/>
                  <w:tcBorders>
                    <w:bottom w:val="single" w:sz="4" w:space="0" w:color="auto"/>
                  </w:tcBorders>
                </w:tcPr>
                <w:p w14:paraId="53647107" w14:textId="77777777" w:rsidR="006A2544" w:rsidRPr="00CD369B" w:rsidRDefault="006A2544" w:rsidP="0060019E">
                  <w:pPr>
                    <w:pStyle w:val="NoSpacing"/>
                    <w:spacing w:before="120" w:after="120"/>
                    <w:rPr>
                      <w:rFonts w:ascii="Arial" w:hAnsi="Arial" w:cs="Arial"/>
                      <w:b/>
                      <w:sz w:val="20"/>
                      <w:szCs w:val="20"/>
                    </w:rPr>
                  </w:pPr>
                  <w:r w:rsidRPr="00CD369B">
                    <w:rPr>
                      <w:rFonts w:ascii="Arial" w:hAnsi="Arial" w:cs="Arial"/>
                      <w:b/>
                      <w:sz w:val="20"/>
                      <w:szCs w:val="20"/>
                    </w:rPr>
                    <w:t>Notes</w:t>
                  </w:r>
                </w:p>
              </w:tc>
              <w:tc>
                <w:tcPr>
                  <w:tcW w:w="1502" w:type="dxa"/>
                </w:tcPr>
                <w:p w14:paraId="4F51024B" w14:textId="77777777" w:rsidR="006A2544" w:rsidRPr="00CD369B" w:rsidRDefault="006A2544" w:rsidP="0060019E">
                  <w:pPr>
                    <w:pStyle w:val="NoSpacing"/>
                    <w:spacing w:before="120" w:after="120"/>
                    <w:rPr>
                      <w:rFonts w:ascii="Arial" w:hAnsi="Arial" w:cs="Arial"/>
                      <w:b/>
                      <w:sz w:val="20"/>
                      <w:szCs w:val="20"/>
                    </w:rPr>
                  </w:pPr>
                  <w:r w:rsidRPr="00CD369B">
                    <w:rPr>
                      <w:rFonts w:ascii="Arial" w:hAnsi="Arial" w:cs="Arial"/>
                      <w:b/>
                      <w:sz w:val="20"/>
                      <w:szCs w:val="20"/>
                    </w:rPr>
                    <w:t>Thinking</w:t>
                  </w:r>
                </w:p>
              </w:tc>
            </w:tr>
            <w:tr w:rsidR="006A2544" w:rsidRPr="00CD369B" w14:paraId="679EDA22" w14:textId="77777777" w:rsidTr="00F001DC">
              <w:tc>
                <w:tcPr>
                  <w:tcW w:w="1502" w:type="dxa"/>
                  <w:tcBorders>
                    <w:right w:val="single" w:sz="4" w:space="0" w:color="auto"/>
                  </w:tcBorders>
                </w:tcPr>
                <w:p w14:paraId="18ED4F10" w14:textId="77777777" w:rsidR="006A2544" w:rsidRPr="00CD369B" w:rsidRDefault="006A2544" w:rsidP="00F001DC">
                  <w:pPr>
                    <w:pStyle w:val="NoSpacing"/>
                    <w:spacing w:before="120" w:after="120"/>
                    <w:rPr>
                      <w:rFonts w:ascii="Arial" w:hAnsi="Arial" w:cs="Arial"/>
                      <w:sz w:val="20"/>
                      <w:szCs w:val="20"/>
                    </w:rPr>
                  </w:pPr>
                  <w:r w:rsidRPr="00CD369B">
                    <w:rPr>
                      <w:rFonts w:ascii="Arial" w:hAnsi="Arial" w:cs="Arial"/>
                      <w:sz w:val="20"/>
                      <w:szCs w:val="20"/>
                    </w:rPr>
                    <w:t>Migration</w:t>
                  </w:r>
                </w:p>
              </w:tc>
              <w:tc>
                <w:tcPr>
                  <w:tcW w:w="1502" w:type="dxa"/>
                  <w:tcBorders>
                    <w:left w:val="single" w:sz="4" w:space="0" w:color="auto"/>
                  </w:tcBorders>
                </w:tcPr>
                <w:p w14:paraId="62FEE4DD"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Migration</w:t>
                  </w:r>
                </w:p>
              </w:tc>
            </w:tr>
            <w:tr w:rsidR="006A2544" w:rsidRPr="00CD369B" w14:paraId="12DECE25" w14:textId="77777777" w:rsidTr="00F001DC">
              <w:tc>
                <w:tcPr>
                  <w:tcW w:w="1502" w:type="dxa"/>
                </w:tcPr>
                <w:p w14:paraId="5423411D" w14:textId="77777777" w:rsidR="006A2544" w:rsidRPr="00CD369B" w:rsidRDefault="006A2544" w:rsidP="0060019E">
                  <w:pPr>
                    <w:pStyle w:val="NoSpacing"/>
                    <w:spacing w:before="120" w:after="120"/>
                    <w:rPr>
                      <w:rFonts w:ascii="Arial" w:hAnsi="Arial" w:cs="Arial"/>
                      <w:sz w:val="20"/>
                      <w:szCs w:val="20"/>
                    </w:rPr>
                  </w:pPr>
                </w:p>
              </w:tc>
              <w:tc>
                <w:tcPr>
                  <w:tcW w:w="1502" w:type="dxa"/>
                </w:tcPr>
                <w:p w14:paraId="6785CB8D" w14:textId="77777777" w:rsidR="006A2544" w:rsidRPr="00CD369B" w:rsidRDefault="006A2544" w:rsidP="0060019E">
                  <w:pPr>
                    <w:pStyle w:val="NoSpacing"/>
                    <w:spacing w:before="120" w:after="120"/>
                    <w:rPr>
                      <w:rFonts w:ascii="Arial" w:hAnsi="Arial" w:cs="Arial"/>
                      <w:sz w:val="20"/>
                      <w:szCs w:val="20"/>
                    </w:rPr>
                  </w:pPr>
                </w:p>
              </w:tc>
            </w:tr>
          </w:tbl>
          <w:p w14:paraId="089726D4" w14:textId="77777777" w:rsidR="006A2544" w:rsidRPr="00CD369B" w:rsidRDefault="006A2544" w:rsidP="0060019E">
            <w:pPr>
              <w:pStyle w:val="NoSpacing"/>
              <w:spacing w:before="120" w:after="120"/>
              <w:rPr>
                <w:rFonts w:ascii="Arial" w:eastAsia="Times New Roman" w:hAnsi="Arial" w:cs="Arial"/>
                <w:color w:val="000000"/>
                <w:sz w:val="20"/>
                <w:szCs w:val="20"/>
                <w:lang w:eastAsia="en-GB"/>
              </w:rPr>
            </w:pPr>
            <w:r w:rsidRPr="00CD369B">
              <w:rPr>
                <w:rFonts w:ascii="Arial" w:eastAsia="Times New Roman" w:hAnsi="Arial" w:cs="Arial"/>
                <w:color w:val="000000"/>
                <w:sz w:val="20"/>
                <w:szCs w:val="20"/>
                <w:lang w:eastAsia="en-GB"/>
              </w:rPr>
              <w:t xml:space="preserve">Explain that the purpose of the Notes/thinking T-chart is to help learners organise their thinking, to connect what they already know with what they are learning. </w:t>
            </w:r>
            <w:r w:rsidR="00F001DC">
              <w:rPr>
                <w:rFonts w:ascii="Arial" w:eastAsia="Times New Roman" w:hAnsi="Arial" w:cs="Arial"/>
                <w:color w:val="000000"/>
                <w:sz w:val="20"/>
                <w:szCs w:val="20"/>
                <w:lang w:eastAsia="en-GB"/>
              </w:rPr>
              <w:t>M</w:t>
            </w:r>
            <w:r w:rsidRPr="00CD369B">
              <w:rPr>
                <w:rFonts w:ascii="Arial" w:eastAsia="Times New Roman" w:hAnsi="Arial" w:cs="Arial"/>
                <w:color w:val="000000"/>
                <w:sz w:val="20"/>
                <w:szCs w:val="20"/>
                <w:lang w:eastAsia="en-GB"/>
              </w:rPr>
              <w:t xml:space="preserve">odel use of the chart before they have a go at using it themselves. </w:t>
            </w:r>
          </w:p>
          <w:p w14:paraId="29B94E23" w14:textId="77777777" w:rsidR="006A2544" w:rsidRPr="00CD369B" w:rsidRDefault="006A2544" w:rsidP="0060019E">
            <w:pPr>
              <w:pStyle w:val="NoSpacing"/>
              <w:spacing w:before="120" w:after="120"/>
              <w:rPr>
                <w:rFonts w:ascii="Arial" w:eastAsia="Times New Roman" w:hAnsi="Arial" w:cs="Arial"/>
                <w:color w:val="000000"/>
                <w:sz w:val="20"/>
                <w:szCs w:val="20"/>
                <w:lang w:eastAsia="en-GB"/>
              </w:rPr>
            </w:pPr>
            <w:r w:rsidRPr="00CD369B">
              <w:rPr>
                <w:rFonts w:ascii="Arial" w:eastAsia="Times New Roman" w:hAnsi="Arial" w:cs="Arial"/>
                <w:color w:val="000000"/>
                <w:sz w:val="20"/>
                <w:szCs w:val="20"/>
                <w:lang w:eastAsia="en-GB"/>
              </w:rPr>
              <w:t>Tell the class that you will be keeping track of your background knowledge, questions, connections, and new information obtained as you demonstrate how to use the chart. Introduce the reading material (article or text from global topic ‘migration’)</w:t>
            </w:r>
            <w:r w:rsidR="00F001DC">
              <w:rPr>
                <w:rFonts w:ascii="Arial" w:eastAsia="Times New Roman" w:hAnsi="Arial" w:cs="Arial"/>
                <w:color w:val="000000"/>
                <w:sz w:val="20"/>
                <w:szCs w:val="20"/>
                <w:lang w:eastAsia="en-GB"/>
              </w:rPr>
              <w:t xml:space="preserve">. Tell learners first what you </w:t>
            </w:r>
            <w:r w:rsidRPr="00CD369B">
              <w:rPr>
                <w:rFonts w:ascii="Arial" w:eastAsia="Times New Roman" w:hAnsi="Arial" w:cs="Arial"/>
                <w:color w:val="000000"/>
                <w:sz w:val="20"/>
                <w:szCs w:val="20"/>
                <w:lang w:eastAsia="en-GB"/>
              </w:rPr>
              <w:t>notice from the photographs, illustrations, captions, etc., in the text and what information you may already know about the subject matter. Write your observations, reflections and questions in the ‘Thinking’ column of the T-chart on flipchart paper or a PowerPoint slide to demonstrate the process.</w:t>
            </w:r>
          </w:p>
          <w:p w14:paraId="44F75441" w14:textId="0E7208C7" w:rsidR="006A2544" w:rsidRPr="00CD369B" w:rsidRDefault="006A2544" w:rsidP="0060019E">
            <w:pPr>
              <w:pStyle w:val="NoSpacing"/>
              <w:spacing w:before="120" w:after="120"/>
              <w:rPr>
                <w:rFonts w:ascii="Arial" w:eastAsia="Times New Roman" w:hAnsi="Arial" w:cs="Arial"/>
                <w:color w:val="000000"/>
                <w:sz w:val="20"/>
                <w:szCs w:val="20"/>
                <w:lang w:eastAsia="en-GB"/>
              </w:rPr>
            </w:pPr>
            <w:r w:rsidRPr="00CD369B">
              <w:rPr>
                <w:rFonts w:ascii="Arial" w:eastAsia="Times New Roman" w:hAnsi="Arial" w:cs="Arial"/>
                <w:color w:val="000000"/>
                <w:sz w:val="20"/>
                <w:szCs w:val="20"/>
                <w:lang w:eastAsia="en-GB"/>
              </w:rPr>
              <w:t xml:space="preserve">Next read aloud a short passage from the text, and demonstrate how to paraphrase details/facts/gist/main idea </w:t>
            </w:r>
            <w:r w:rsidRPr="00CD369B">
              <w:rPr>
                <w:rFonts w:ascii="Arial" w:eastAsia="Times New Roman" w:hAnsi="Arial" w:cs="Arial"/>
                <w:color w:val="000000"/>
                <w:sz w:val="20"/>
                <w:szCs w:val="20"/>
                <w:lang w:eastAsia="en-GB"/>
              </w:rPr>
              <w:lastRenderedPageBreak/>
              <w:t>and record them in the ‘Notes’ column of the T-chart.</w:t>
            </w:r>
          </w:p>
          <w:p w14:paraId="5F681CA6" w14:textId="77777777" w:rsidR="006A2544" w:rsidRPr="00CD369B" w:rsidRDefault="006A2544" w:rsidP="0060019E">
            <w:pPr>
              <w:pStyle w:val="NoSpacing"/>
              <w:spacing w:before="120" w:after="120"/>
              <w:rPr>
                <w:rFonts w:ascii="Arial" w:eastAsia="Times New Roman" w:hAnsi="Arial" w:cs="Arial"/>
                <w:color w:val="000000"/>
                <w:sz w:val="20"/>
                <w:szCs w:val="20"/>
                <w:lang w:eastAsia="en-GB"/>
              </w:rPr>
            </w:pPr>
            <w:r w:rsidRPr="00CD369B">
              <w:rPr>
                <w:rFonts w:ascii="Arial" w:eastAsia="Times New Roman" w:hAnsi="Arial" w:cs="Arial"/>
                <w:color w:val="000000"/>
                <w:sz w:val="20"/>
                <w:szCs w:val="20"/>
                <w:lang w:eastAsia="en-GB"/>
              </w:rPr>
              <w:t>Reflect on your notes to see if all questions have been answered and to discover any unanswered questions that might be answered as reading continues.</w:t>
            </w:r>
          </w:p>
          <w:p w14:paraId="382000BE" w14:textId="77777777" w:rsidR="006A2544" w:rsidRPr="00CD369B" w:rsidRDefault="006A2544" w:rsidP="0060019E">
            <w:pPr>
              <w:pStyle w:val="NoSpacing"/>
              <w:spacing w:before="120" w:after="120"/>
              <w:rPr>
                <w:rFonts w:ascii="Arial" w:hAnsi="Arial" w:cs="Arial"/>
                <w:sz w:val="20"/>
                <w:szCs w:val="20"/>
              </w:rPr>
            </w:pPr>
            <w:r w:rsidRPr="00CD369B">
              <w:rPr>
                <w:rFonts w:ascii="Arial" w:eastAsia="Times New Roman" w:hAnsi="Arial" w:cs="Arial"/>
                <w:color w:val="000000"/>
                <w:sz w:val="20"/>
                <w:szCs w:val="20"/>
                <w:lang w:eastAsia="en-GB"/>
              </w:rPr>
              <w:t>As the final step, model writing a summary of information from the T-chart on another PowerPoint slide.</w:t>
            </w:r>
          </w:p>
        </w:tc>
      </w:tr>
      <w:tr w:rsidR="0060019E" w:rsidRPr="00430A2C" w14:paraId="59EBDA4E" w14:textId="77777777" w:rsidTr="001A4F8D">
        <w:trPr>
          <w:gridAfter w:val="1"/>
          <w:wAfter w:w="83" w:type="pct"/>
          <w:trHeight w:val="502"/>
        </w:trPr>
        <w:tc>
          <w:tcPr>
            <w:tcW w:w="4917" w:type="pct"/>
            <w:gridSpan w:val="3"/>
          </w:tcPr>
          <w:p w14:paraId="4E09681C" w14:textId="77777777" w:rsidR="0060019E" w:rsidRPr="00430A2C" w:rsidRDefault="0060019E"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BA682D">
              <w:rPr>
                <w:rFonts w:ascii="Arial" w:hAnsi="Arial" w:cs="Arial"/>
                <w:b/>
                <w:color w:val="EA5B0C"/>
                <w:sz w:val="20"/>
                <w:szCs w:val="20"/>
              </w:rPr>
              <w:t xml:space="preserve"> Critical thinking – Empathy (1)</w:t>
            </w:r>
          </w:p>
        </w:tc>
      </w:tr>
      <w:tr w:rsidR="006A2544" w:rsidRPr="00CD369B" w14:paraId="65D3E490" w14:textId="77777777" w:rsidTr="001A4F8D">
        <w:trPr>
          <w:gridAfter w:val="1"/>
          <w:wAfter w:w="83" w:type="pct"/>
          <w:trHeight w:val="502"/>
        </w:trPr>
        <w:tc>
          <w:tcPr>
            <w:tcW w:w="810" w:type="pct"/>
          </w:tcPr>
          <w:p w14:paraId="4822BDE6"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To define and understand empathy.</w:t>
            </w:r>
          </w:p>
        </w:tc>
        <w:tc>
          <w:tcPr>
            <w:tcW w:w="2866" w:type="pct"/>
          </w:tcPr>
          <w:p w14:paraId="77DBF90B"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 xml:space="preserve">Write the word ‘empathy’ on the board and ask learners to spend some time in groups discussing and </w:t>
            </w:r>
            <w:proofErr w:type="gramStart"/>
            <w:r w:rsidRPr="00CD369B">
              <w:rPr>
                <w:rFonts w:ascii="Arial" w:hAnsi="Arial" w:cs="Arial"/>
                <w:sz w:val="20"/>
                <w:szCs w:val="20"/>
              </w:rPr>
              <w:t>coming up with</w:t>
            </w:r>
            <w:proofErr w:type="gramEnd"/>
            <w:r w:rsidRPr="00CD369B">
              <w:rPr>
                <w:rFonts w:ascii="Arial" w:hAnsi="Arial" w:cs="Arial"/>
                <w:sz w:val="20"/>
                <w:szCs w:val="20"/>
              </w:rPr>
              <w:t xml:space="preserve"> a definition. After discussion, write on the board the definition: ‘Empathy: the ability to understand and share the feelings of another person.’</w:t>
            </w:r>
          </w:p>
          <w:p w14:paraId="4CEE08B1"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Ask learners to think of a time when someone showed them empathy, or when they showed someone else empathy. List responses on the board. Note which responses are similar.</w:t>
            </w:r>
          </w:p>
          <w:p w14:paraId="62D04524" w14:textId="47C7805A"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Introduce the five skills to develop empathy:</w:t>
            </w:r>
          </w:p>
          <w:p w14:paraId="6AF963EC" w14:textId="00A5C270" w:rsidR="006A2544" w:rsidRPr="00CD369B" w:rsidRDefault="006A2544" w:rsidP="0060019E">
            <w:pPr>
              <w:spacing w:before="120" w:after="120"/>
              <w:rPr>
                <w:rFonts w:ascii="Arial" w:hAnsi="Arial" w:cs="Arial"/>
                <w:sz w:val="20"/>
                <w:szCs w:val="20"/>
              </w:rPr>
            </w:pPr>
            <w:r w:rsidRPr="0060019E">
              <w:rPr>
                <w:rFonts w:ascii="Arial" w:hAnsi="Arial" w:cs="Arial"/>
                <w:b/>
                <w:sz w:val="20"/>
                <w:szCs w:val="20"/>
              </w:rPr>
              <w:t>Step 1 Watch and listen</w:t>
            </w:r>
            <w:r w:rsidRPr="00CD369B">
              <w:rPr>
                <w:rFonts w:ascii="Arial" w:hAnsi="Arial" w:cs="Arial"/>
                <w:sz w:val="20"/>
                <w:szCs w:val="20"/>
              </w:rPr>
              <w:t xml:space="preserve"> – What is happening, what is the other person saying, what do they feel and how can you tell, and what is their body language? Does what they say match their body language?</w:t>
            </w:r>
          </w:p>
          <w:p w14:paraId="7C7B3982" w14:textId="4B93D02A" w:rsidR="006A2544" w:rsidRPr="00CD369B" w:rsidRDefault="006A2544" w:rsidP="0060019E">
            <w:pPr>
              <w:spacing w:before="120" w:after="120"/>
              <w:rPr>
                <w:rFonts w:ascii="Arial" w:hAnsi="Arial" w:cs="Arial"/>
                <w:sz w:val="20"/>
                <w:szCs w:val="20"/>
              </w:rPr>
            </w:pPr>
            <w:r w:rsidRPr="0060019E">
              <w:rPr>
                <w:rFonts w:ascii="Arial" w:hAnsi="Arial" w:cs="Arial"/>
                <w:b/>
                <w:sz w:val="20"/>
                <w:szCs w:val="20"/>
              </w:rPr>
              <w:t>Step 2 Remember</w:t>
            </w:r>
            <w:r w:rsidRPr="00CD369B">
              <w:rPr>
                <w:rFonts w:ascii="Arial" w:hAnsi="Arial" w:cs="Arial"/>
                <w:sz w:val="20"/>
                <w:szCs w:val="20"/>
              </w:rPr>
              <w:t xml:space="preserve"> – When did you feel the same way?</w:t>
            </w:r>
          </w:p>
          <w:p w14:paraId="1E5A3C45" w14:textId="77777777" w:rsidR="006A2544" w:rsidRPr="00CD369B" w:rsidRDefault="006A2544" w:rsidP="0060019E">
            <w:pPr>
              <w:spacing w:before="120" w:after="120"/>
              <w:rPr>
                <w:rFonts w:ascii="Arial" w:hAnsi="Arial" w:cs="Arial"/>
                <w:sz w:val="20"/>
                <w:szCs w:val="20"/>
              </w:rPr>
            </w:pPr>
            <w:r w:rsidRPr="0060019E">
              <w:rPr>
                <w:rFonts w:ascii="Arial" w:hAnsi="Arial" w:cs="Arial"/>
                <w:b/>
                <w:sz w:val="20"/>
                <w:szCs w:val="20"/>
              </w:rPr>
              <w:t>Step 3 Imagine</w:t>
            </w:r>
            <w:r w:rsidRPr="00CD369B">
              <w:rPr>
                <w:rFonts w:ascii="Arial" w:hAnsi="Arial" w:cs="Arial"/>
                <w:sz w:val="20"/>
                <w:szCs w:val="20"/>
              </w:rPr>
              <w:t xml:space="preserve"> – Imagine how you might feel in that situation. (Validate the wide range of emotions that come up.)</w:t>
            </w:r>
          </w:p>
          <w:p w14:paraId="06C6E947" w14:textId="7220FABB" w:rsidR="006A2544" w:rsidRPr="00CD369B" w:rsidRDefault="006A2544" w:rsidP="0060019E">
            <w:pPr>
              <w:spacing w:before="120" w:after="120"/>
              <w:rPr>
                <w:rFonts w:ascii="Arial" w:hAnsi="Arial" w:cs="Arial"/>
                <w:sz w:val="20"/>
                <w:szCs w:val="20"/>
              </w:rPr>
            </w:pPr>
            <w:r w:rsidRPr="0060019E">
              <w:rPr>
                <w:rFonts w:ascii="Arial" w:hAnsi="Arial" w:cs="Arial"/>
                <w:b/>
                <w:sz w:val="20"/>
                <w:szCs w:val="20"/>
              </w:rPr>
              <w:t xml:space="preserve">Step 4 Ask </w:t>
            </w:r>
            <w:r w:rsidRPr="00CD369B">
              <w:rPr>
                <w:rFonts w:ascii="Arial" w:hAnsi="Arial" w:cs="Arial"/>
                <w:sz w:val="20"/>
                <w:szCs w:val="20"/>
              </w:rPr>
              <w:t>– Ask how the person is feeling.</w:t>
            </w:r>
          </w:p>
          <w:p w14:paraId="17F003D7" w14:textId="763FD30A" w:rsidR="006A2544" w:rsidRPr="00CD369B" w:rsidRDefault="006A2544" w:rsidP="0060019E">
            <w:pPr>
              <w:spacing w:before="120" w:after="120"/>
              <w:rPr>
                <w:rFonts w:ascii="Arial" w:hAnsi="Arial" w:cs="Arial"/>
                <w:sz w:val="20"/>
                <w:szCs w:val="20"/>
              </w:rPr>
            </w:pPr>
            <w:r w:rsidRPr="0060019E">
              <w:rPr>
                <w:rFonts w:ascii="Arial" w:hAnsi="Arial" w:cs="Arial"/>
                <w:b/>
                <w:sz w:val="20"/>
                <w:szCs w:val="20"/>
              </w:rPr>
              <w:t>Step 5 Show you care</w:t>
            </w:r>
            <w:r w:rsidRPr="00CD369B">
              <w:rPr>
                <w:rFonts w:ascii="Arial" w:hAnsi="Arial" w:cs="Arial"/>
                <w:sz w:val="20"/>
                <w:szCs w:val="20"/>
              </w:rPr>
              <w:t xml:space="preserve"> – Let them know that you care through your words and actions.</w:t>
            </w:r>
          </w:p>
          <w:p w14:paraId="6DD007AD"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Show an emotional-stimulus picture from a magazine or newspaper or a video clip (from a global topic, e.g. a picture of poverty), and use the five skills to analyse the picture and practise developing empathy.</w:t>
            </w:r>
          </w:p>
          <w:p w14:paraId="60C35701"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t>In groups, ask learners to analyse and discuss their stimulus.</w:t>
            </w:r>
          </w:p>
          <w:p w14:paraId="40EDB594" w14:textId="77777777" w:rsidR="006A2544" w:rsidRPr="00CD369B" w:rsidRDefault="006A2544" w:rsidP="0060019E">
            <w:pPr>
              <w:spacing w:before="120" w:after="120"/>
              <w:rPr>
                <w:rFonts w:ascii="Arial" w:hAnsi="Arial" w:cs="Arial"/>
                <w:sz w:val="20"/>
                <w:szCs w:val="20"/>
              </w:rPr>
            </w:pPr>
            <w:r w:rsidRPr="00431180">
              <w:rPr>
                <w:rFonts w:ascii="Arial Bold" w:hAnsi="Arial Bold" w:cs="Arial"/>
                <w:b/>
                <w:sz w:val="20"/>
                <w:szCs w:val="20"/>
              </w:rPr>
              <w:lastRenderedPageBreak/>
              <w:t>(F)</w:t>
            </w:r>
            <w:r w:rsidRPr="00CD369B">
              <w:rPr>
                <w:rFonts w:ascii="Arial" w:hAnsi="Arial" w:cs="Arial"/>
                <w:sz w:val="20"/>
                <w:szCs w:val="20"/>
              </w:rPr>
              <w:t xml:space="preserve"> After feedback, learners can write individually to show empathy with the situation in the stimulus and have this peer assessed to see if their partner agrees that the piece of writing shows empathy</w:t>
            </w:r>
            <w:r w:rsidR="00974C87">
              <w:rPr>
                <w:rFonts w:ascii="Arial" w:hAnsi="Arial" w:cs="Arial"/>
                <w:sz w:val="20"/>
                <w:szCs w:val="20"/>
              </w:rPr>
              <w:t>.</w:t>
            </w:r>
          </w:p>
        </w:tc>
        <w:tc>
          <w:tcPr>
            <w:tcW w:w="1241" w:type="pct"/>
          </w:tcPr>
          <w:p w14:paraId="7A5BBE09" w14:textId="77777777" w:rsidR="006A2544" w:rsidRPr="00CD369B" w:rsidRDefault="006A2544" w:rsidP="0060019E">
            <w:pPr>
              <w:spacing w:before="120" w:after="120"/>
              <w:rPr>
                <w:rFonts w:ascii="Arial" w:hAnsi="Arial" w:cs="Arial"/>
                <w:sz w:val="20"/>
                <w:szCs w:val="20"/>
              </w:rPr>
            </w:pPr>
            <w:r w:rsidRPr="00CD369B">
              <w:rPr>
                <w:rFonts w:ascii="Arial" w:hAnsi="Arial" w:cs="Arial"/>
                <w:sz w:val="20"/>
                <w:szCs w:val="20"/>
              </w:rPr>
              <w:lastRenderedPageBreak/>
              <w:t>Five cards listing the five skills to develop empathy in numerical order or a worksheet with them on</w:t>
            </w:r>
            <w:r>
              <w:rPr>
                <w:rFonts w:ascii="Arial" w:hAnsi="Arial" w:cs="Arial"/>
                <w:sz w:val="20"/>
                <w:szCs w:val="20"/>
              </w:rPr>
              <w:t>.</w:t>
            </w:r>
          </w:p>
          <w:p w14:paraId="2C966638" w14:textId="77777777" w:rsidR="006A2544" w:rsidRPr="00CD369B" w:rsidRDefault="00735A90" w:rsidP="0060019E">
            <w:pPr>
              <w:spacing w:before="120" w:after="120"/>
              <w:rPr>
                <w:rFonts w:ascii="Arial" w:hAnsi="Arial" w:cs="Arial"/>
                <w:sz w:val="20"/>
                <w:szCs w:val="20"/>
              </w:rPr>
            </w:pPr>
            <w:r>
              <w:rPr>
                <w:rFonts w:ascii="Arial" w:hAnsi="Arial" w:cs="Arial"/>
                <w:sz w:val="20"/>
                <w:szCs w:val="20"/>
              </w:rPr>
              <w:t>You</w:t>
            </w:r>
            <w:r w:rsidR="006A2544" w:rsidRPr="00CD369B">
              <w:rPr>
                <w:rFonts w:ascii="Arial" w:hAnsi="Arial" w:cs="Arial"/>
                <w:sz w:val="20"/>
                <w:szCs w:val="20"/>
              </w:rPr>
              <w:t xml:space="preserve"> might use A4 cards with the steps for empathy on them or might have the steps for empathy on the board or on a worksheet (learners can keep them if they are on a worksheet).</w:t>
            </w:r>
          </w:p>
          <w:p w14:paraId="20DC2B11" w14:textId="77777777" w:rsidR="006A2544" w:rsidRPr="00CD369B" w:rsidRDefault="00735A90" w:rsidP="0060019E">
            <w:pPr>
              <w:pStyle w:val="NoSpacing"/>
              <w:spacing w:before="120" w:after="120"/>
              <w:rPr>
                <w:rFonts w:ascii="Arial" w:hAnsi="Arial" w:cs="Arial"/>
                <w:sz w:val="20"/>
                <w:szCs w:val="20"/>
              </w:rPr>
            </w:pPr>
            <w:r>
              <w:rPr>
                <w:rFonts w:ascii="Arial" w:hAnsi="Arial" w:cs="Arial"/>
                <w:sz w:val="20"/>
                <w:szCs w:val="20"/>
              </w:rPr>
              <w:t>G</w:t>
            </w:r>
            <w:r w:rsidR="006A2544" w:rsidRPr="00CD369B">
              <w:rPr>
                <w:rFonts w:ascii="Arial" w:hAnsi="Arial" w:cs="Arial"/>
                <w:sz w:val="20"/>
                <w:szCs w:val="20"/>
              </w:rPr>
              <w:t>ive each group a different stimulus to analyse and each group shares their stimulus and analysis with another group for feedback.</w:t>
            </w:r>
          </w:p>
          <w:p w14:paraId="396CF1E9"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1. Watch and listen: Discuss strategies to work out the stimulus, such as asking: ‘What do their words say?’ ‘What does their body language say?’ ‘Does what they say match their body language?’</w:t>
            </w:r>
          </w:p>
          <w:p w14:paraId="23893D1B"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 xml:space="preserve">2. Ask ‘When did something like this happen to you?’ </w:t>
            </w:r>
          </w:p>
          <w:p w14:paraId="62F9F6E5"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 xml:space="preserve">3. Ask the class for examples of what it might feel like, and how they might act. </w:t>
            </w:r>
          </w:p>
          <w:p w14:paraId="2A8190F9"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lastRenderedPageBreak/>
              <w:t>4. Have learners provide examples of what they could say to someone, such as ‘Are you OK?’</w:t>
            </w:r>
            <w:r w:rsidR="0027511A">
              <w:rPr>
                <w:rFonts w:ascii="Arial" w:hAnsi="Arial" w:cs="Arial"/>
                <w:sz w:val="20"/>
                <w:szCs w:val="20"/>
              </w:rPr>
              <w:t xml:space="preserve"> </w:t>
            </w:r>
            <w:r w:rsidRPr="00CD369B">
              <w:rPr>
                <w:rFonts w:ascii="Arial" w:hAnsi="Arial" w:cs="Arial"/>
                <w:sz w:val="20"/>
                <w:szCs w:val="20"/>
              </w:rPr>
              <w:t xml:space="preserve">‘What happened to you?’ ‘How do you feel?’ ‘How are you doing?’ </w:t>
            </w:r>
          </w:p>
          <w:p w14:paraId="47A37BDF" w14:textId="77777777" w:rsidR="006A2544" w:rsidRPr="00CD369B" w:rsidRDefault="006A2544" w:rsidP="0060019E">
            <w:pPr>
              <w:pStyle w:val="NoSpacing"/>
              <w:spacing w:before="120" w:after="120"/>
              <w:rPr>
                <w:rFonts w:ascii="Arial" w:hAnsi="Arial" w:cs="Arial"/>
                <w:sz w:val="20"/>
                <w:szCs w:val="20"/>
              </w:rPr>
            </w:pPr>
            <w:r w:rsidRPr="00CD369B">
              <w:rPr>
                <w:rFonts w:ascii="Arial" w:hAnsi="Arial" w:cs="Arial"/>
                <w:sz w:val="20"/>
                <w:szCs w:val="20"/>
              </w:rPr>
              <w:t>5. Ask learners how to show someone that you care, and list answers on the board. Some examples: Listen with all your attention; spend time with them; stay with them (</w:t>
            </w:r>
            <w:proofErr w:type="gramStart"/>
            <w:r w:rsidRPr="00CD369B">
              <w:rPr>
                <w:rFonts w:ascii="Arial" w:hAnsi="Arial" w:cs="Arial"/>
                <w:sz w:val="20"/>
                <w:szCs w:val="20"/>
              </w:rPr>
              <w:t>don’t</w:t>
            </w:r>
            <w:proofErr w:type="gramEnd"/>
            <w:r w:rsidRPr="00CD369B">
              <w:rPr>
                <w:rFonts w:ascii="Arial" w:hAnsi="Arial" w:cs="Arial"/>
                <w:sz w:val="20"/>
                <w:szCs w:val="20"/>
              </w:rPr>
              <w:t xml:space="preserve"> leave); say, ‘I’m sorry you’re feeling this way’. Encourage them: ‘</w:t>
            </w:r>
            <w:proofErr w:type="gramStart"/>
            <w:r w:rsidRPr="00CD369B">
              <w:rPr>
                <w:rFonts w:ascii="Arial" w:hAnsi="Arial" w:cs="Arial"/>
                <w:sz w:val="20"/>
                <w:szCs w:val="20"/>
              </w:rPr>
              <w:t>Let’s</w:t>
            </w:r>
            <w:proofErr w:type="gramEnd"/>
            <w:r w:rsidRPr="00CD369B">
              <w:rPr>
                <w:rFonts w:ascii="Arial" w:hAnsi="Arial" w:cs="Arial"/>
                <w:sz w:val="20"/>
                <w:szCs w:val="20"/>
              </w:rPr>
              <w:t xml:space="preserve"> get help’, ‘How can I help?’, ‘I’m here for you’.</w:t>
            </w:r>
          </w:p>
        </w:tc>
      </w:tr>
    </w:tbl>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14601"/>
      </w:tblGrid>
      <w:tr w:rsidR="008772B9" w:rsidRPr="004A4E17" w14:paraId="15D09358" w14:textId="77777777" w:rsidTr="008772B9">
        <w:trPr>
          <w:trHeight w:hRule="exact" w:val="440"/>
          <w:tblHeader/>
        </w:trPr>
        <w:tc>
          <w:tcPr>
            <w:tcW w:w="14601" w:type="dxa"/>
            <w:shd w:val="clear" w:color="auto" w:fill="EA5B0C"/>
            <w:tcMar>
              <w:top w:w="113" w:type="dxa"/>
              <w:bottom w:w="113" w:type="dxa"/>
            </w:tcMar>
            <w:vAlign w:val="center"/>
          </w:tcPr>
          <w:p w14:paraId="0CF45E41" w14:textId="77777777" w:rsidR="008772B9" w:rsidRPr="00FB2E1E" w:rsidRDefault="008772B9" w:rsidP="008772B9">
            <w:pPr>
              <w:rPr>
                <w:rFonts w:ascii="Arial" w:hAnsi="Arial" w:cs="Arial"/>
                <w:b/>
                <w:color w:val="FFFFFF"/>
                <w:sz w:val="20"/>
                <w:szCs w:val="20"/>
              </w:rPr>
            </w:pPr>
            <w:r w:rsidRPr="00FB2E1E">
              <w:rPr>
                <w:rFonts w:ascii="Arial" w:hAnsi="Arial" w:cs="Arial"/>
                <w:b/>
                <w:color w:val="FFFFFF"/>
                <w:sz w:val="20"/>
                <w:szCs w:val="20"/>
              </w:rPr>
              <w:lastRenderedPageBreak/>
              <w:t>Past and specimen papers</w:t>
            </w:r>
          </w:p>
        </w:tc>
      </w:tr>
      <w:tr w:rsidR="008772B9" w:rsidRPr="004A4E17" w14:paraId="198F7A67" w14:textId="77777777" w:rsidTr="008772B9">
        <w:tblPrEx>
          <w:tblCellMar>
            <w:top w:w="0" w:type="dxa"/>
            <w:bottom w:w="0" w:type="dxa"/>
          </w:tblCellMar>
        </w:tblPrEx>
        <w:tc>
          <w:tcPr>
            <w:tcW w:w="14601" w:type="dxa"/>
            <w:tcMar>
              <w:top w:w="113" w:type="dxa"/>
              <w:bottom w:w="113" w:type="dxa"/>
            </w:tcMar>
          </w:tcPr>
          <w:p w14:paraId="7DB1657D" w14:textId="77777777" w:rsidR="008772B9" w:rsidRPr="004E2FD6" w:rsidRDefault="008772B9" w:rsidP="008772B9">
            <w:pPr>
              <w:pStyle w:val="BodyText"/>
              <w:rPr>
                <w:i/>
              </w:rPr>
            </w:pPr>
            <w:r>
              <w:rPr>
                <w:lang w:eastAsia="en-GB"/>
              </w:rPr>
              <w:t xml:space="preserve">Past/specimen papers and mark schemes are available to download at </w:t>
            </w:r>
            <w:hyperlink r:id="rId35" w:history="1">
              <w:r w:rsidRPr="00C8122F">
                <w:rPr>
                  <w:rStyle w:val="WebLink"/>
                </w:rPr>
                <w:t>www.cambridgeinternational.org/support</w:t>
              </w:r>
            </w:hyperlink>
            <w:r w:rsidRPr="00C8122F">
              <w:rPr>
                <w:rStyle w:val="BodyChar"/>
              </w:rPr>
              <w:t xml:space="preserve"> </w:t>
            </w:r>
            <w:r w:rsidRPr="00C8122F">
              <w:rPr>
                <w:rStyle w:val="Bold"/>
              </w:rPr>
              <w:t>(F)</w:t>
            </w:r>
          </w:p>
        </w:tc>
      </w:tr>
    </w:tbl>
    <w:p w14:paraId="30577CFD" w14:textId="77777777" w:rsidR="00DF2AEF" w:rsidRPr="004A4E17" w:rsidRDefault="00DF2AEF" w:rsidP="00DF2AEF">
      <w:pPr>
        <w:rPr>
          <w:rFonts w:ascii="Arial" w:hAnsi="Arial" w:cs="Arial"/>
          <w:sz w:val="20"/>
          <w:szCs w:val="20"/>
        </w:rPr>
      </w:pPr>
    </w:p>
    <w:p w14:paraId="2762B8E6" w14:textId="77777777" w:rsidR="00C92F05" w:rsidRPr="004A4E17" w:rsidRDefault="00C92F05" w:rsidP="00C92F05">
      <w:pPr>
        <w:rPr>
          <w:rFonts w:ascii="Arial" w:hAnsi="Arial"/>
          <w:bCs/>
          <w:sz w:val="20"/>
          <w:szCs w:val="20"/>
        </w:rPr>
        <w:sectPr w:rsidR="00C92F05" w:rsidRPr="004A4E17" w:rsidSect="00C25E32">
          <w:pgSz w:w="16840" w:h="11900" w:orient="landscape" w:code="9"/>
          <w:pgMar w:top="1134" w:right="1134" w:bottom="1134" w:left="1134" w:header="567" w:footer="567" w:gutter="0"/>
          <w:cols w:space="708"/>
          <w:docGrid w:linePitch="326"/>
        </w:sectPr>
      </w:pPr>
    </w:p>
    <w:p w14:paraId="115C11DF" w14:textId="77777777" w:rsidR="00C25E32" w:rsidRPr="00C25E32" w:rsidRDefault="00C25E32" w:rsidP="00C25E32">
      <w:pPr>
        <w:pBdr>
          <w:top w:val="single" w:sz="8" w:space="8" w:color="EA5B0C"/>
          <w:bottom w:val="single" w:sz="8" w:space="8" w:color="EA5B0C"/>
        </w:pBdr>
        <w:spacing w:before="120" w:after="120"/>
        <w:outlineLvl w:val="0"/>
        <w:rPr>
          <w:rFonts w:ascii="Arial" w:hAnsi="Arial"/>
          <w:bCs/>
          <w:color w:val="EA5B0C"/>
          <w:sz w:val="28"/>
          <w:szCs w:val="28"/>
        </w:rPr>
      </w:pPr>
      <w:bookmarkStart w:id="11" w:name="_Toc55916855"/>
      <w:r>
        <w:rPr>
          <w:rFonts w:ascii="Arial" w:hAnsi="Arial"/>
          <w:bCs/>
          <w:color w:val="EA5B0C"/>
          <w:sz w:val="28"/>
          <w:szCs w:val="28"/>
        </w:rPr>
        <w:lastRenderedPageBreak/>
        <w:t>Year 2 – Developing skills for the Individual Project</w:t>
      </w:r>
      <w:bookmarkEnd w:id="11"/>
      <w:r w:rsidRPr="00C25E32">
        <w:rPr>
          <w:rFonts w:ascii="Arial" w:hAnsi="Arial"/>
          <w:bCs/>
          <w:color w:val="EA5B0C"/>
          <w:sz w:val="28"/>
          <w:szCs w:val="28"/>
        </w:rPr>
        <w:t xml:space="preserve"> </w:t>
      </w:r>
    </w:p>
    <w:tbl>
      <w:tblPr>
        <w:tblStyle w:val="TableGrid"/>
        <w:tblW w:w="5000" w:type="pct"/>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2406"/>
        <w:gridCol w:w="8504"/>
        <w:gridCol w:w="3652"/>
      </w:tblGrid>
      <w:tr w:rsidR="00735A90" w:rsidRPr="00CD369B" w14:paraId="1711934B" w14:textId="77777777" w:rsidTr="00735A90">
        <w:trPr>
          <w:tblHeader/>
        </w:trPr>
        <w:tc>
          <w:tcPr>
            <w:tcW w:w="826" w:type="pct"/>
            <w:shd w:val="clear" w:color="auto" w:fill="EA5B0C"/>
            <w:vAlign w:val="center"/>
          </w:tcPr>
          <w:p w14:paraId="142641F9" w14:textId="77777777" w:rsidR="00735A90" w:rsidRPr="00CD369B" w:rsidRDefault="00735A90" w:rsidP="00BA682D">
            <w:pPr>
              <w:spacing w:before="120" w:after="120"/>
              <w:rPr>
                <w:rFonts w:ascii="Arial" w:hAnsi="Arial" w:cs="Arial"/>
                <w:b/>
                <w:color w:val="FFFFFF" w:themeColor="background1"/>
                <w:sz w:val="20"/>
                <w:szCs w:val="20"/>
              </w:rPr>
            </w:pPr>
            <w:r w:rsidRPr="00CD369B">
              <w:rPr>
                <w:rFonts w:ascii="Arial" w:hAnsi="Arial" w:cs="Arial"/>
                <w:b/>
                <w:color w:val="FFFFFF" w:themeColor="background1"/>
                <w:sz w:val="20"/>
                <w:szCs w:val="20"/>
              </w:rPr>
              <w:t xml:space="preserve">Aim of </w:t>
            </w:r>
            <w:r>
              <w:rPr>
                <w:rFonts w:ascii="Arial" w:hAnsi="Arial" w:cs="Arial"/>
                <w:b/>
                <w:color w:val="FFFFFF" w:themeColor="background1"/>
                <w:sz w:val="20"/>
                <w:szCs w:val="20"/>
              </w:rPr>
              <w:t>a</w:t>
            </w:r>
            <w:r w:rsidRPr="00CD369B">
              <w:rPr>
                <w:rFonts w:ascii="Arial" w:hAnsi="Arial" w:cs="Arial"/>
                <w:b/>
                <w:color w:val="FFFFFF" w:themeColor="background1"/>
                <w:sz w:val="20"/>
                <w:szCs w:val="20"/>
              </w:rPr>
              <w:t>ctivity</w:t>
            </w:r>
          </w:p>
        </w:tc>
        <w:tc>
          <w:tcPr>
            <w:tcW w:w="2920" w:type="pct"/>
            <w:shd w:val="clear" w:color="auto" w:fill="EA5B0C"/>
            <w:vAlign w:val="center"/>
          </w:tcPr>
          <w:p w14:paraId="1ABDBC82" w14:textId="77777777" w:rsidR="00735A90" w:rsidRPr="00CD369B" w:rsidRDefault="00735A90" w:rsidP="00BA682D">
            <w:pPr>
              <w:spacing w:before="120" w:after="120"/>
              <w:rPr>
                <w:rFonts w:ascii="Arial" w:hAnsi="Arial" w:cs="Arial"/>
                <w:b/>
                <w:color w:val="FFFFFF" w:themeColor="background1"/>
                <w:sz w:val="20"/>
                <w:szCs w:val="20"/>
              </w:rPr>
            </w:pPr>
            <w:r w:rsidRPr="00CD369B">
              <w:rPr>
                <w:rFonts w:ascii="Arial" w:hAnsi="Arial" w:cs="Arial"/>
                <w:b/>
                <w:color w:val="FFFFFF" w:themeColor="background1"/>
                <w:sz w:val="20"/>
                <w:szCs w:val="20"/>
              </w:rPr>
              <w:t>Teaching and learning activities</w:t>
            </w:r>
          </w:p>
        </w:tc>
        <w:tc>
          <w:tcPr>
            <w:tcW w:w="1254" w:type="pct"/>
            <w:shd w:val="clear" w:color="auto" w:fill="EA5B0C"/>
            <w:vAlign w:val="center"/>
          </w:tcPr>
          <w:p w14:paraId="7BF592E7" w14:textId="77777777" w:rsidR="00735A90" w:rsidRPr="00CD369B" w:rsidRDefault="00735A90" w:rsidP="00BA682D">
            <w:pPr>
              <w:spacing w:before="120" w:after="120"/>
              <w:rPr>
                <w:rFonts w:ascii="Arial" w:hAnsi="Arial" w:cs="Arial"/>
                <w:color w:val="FFFFFF" w:themeColor="background1"/>
                <w:sz w:val="20"/>
                <w:szCs w:val="20"/>
              </w:rPr>
            </w:pPr>
            <w:r w:rsidRPr="00CD369B">
              <w:rPr>
                <w:rFonts w:ascii="Arial" w:hAnsi="Arial" w:cs="Arial"/>
                <w:b/>
                <w:color w:val="FFFFFF" w:themeColor="background1"/>
                <w:sz w:val="20"/>
                <w:szCs w:val="20"/>
              </w:rPr>
              <w:t>Notes</w:t>
            </w:r>
          </w:p>
        </w:tc>
      </w:tr>
      <w:tr w:rsidR="00BA682D" w:rsidRPr="00430A2C" w14:paraId="457D527B" w14:textId="77777777" w:rsidTr="00BA682D">
        <w:trPr>
          <w:trHeight w:val="502"/>
        </w:trPr>
        <w:tc>
          <w:tcPr>
            <w:tcW w:w="5000" w:type="pct"/>
            <w:gridSpan w:val="3"/>
          </w:tcPr>
          <w:p w14:paraId="184C62F7"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Information perspectives (2)</w:t>
            </w:r>
          </w:p>
        </w:tc>
      </w:tr>
      <w:tr w:rsidR="00735A90" w:rsidRPr="00CD369B" w14:paraId="5A163C0E" w14:textId="77777777" w:rsidTr="00735A90">
        <w:trPr>
          <w:trHeight w:val="502"/>
        </w:trPr>
        <w:tc>
          <w:tcPr>
            <w:tcW w:w="826" w:type="pct"/>
          </w:tcPr>
          <w:p w14:paraId="73D20DB9" w14:textId="77777777" w:rsidR="00735A90" w:rsidRPr="00CD369B" w:rsidRDefault="00735A90" w:rsidP="00E46547">
            <w:pPr>
              <w:spacing w:before="120" w:after="120"/>
              <w:rPr>
                <w:rFonts w:ascii="Arial" w:hAnsi="Arial" w:cs="Arial"/>
                <w:sz w:val="20"/>
                <w:szCs w:val="20"/>
              </w:rPr>
            </w:pPr>
            <w:r w:rsidRPr="00CD369B">
              <w:rPr>
                <w:rFonts w:ascii="Arial" w:hAnsi="Arial" w:cs="Arial"/>
                <w:sz w:val="20"/>
                <w:szCs w:val="20"/>
              </w:rPr>
              <w:t>To identify how personal perspectives can change.</w:t>
            </w:r>
          </w:p>
        </w:tc>
        <w:tc>
          <w:tcPr>
            <w:tcW w:w="2920" w:type="pct"/>
          </w:tcPr>
          <w:p w14:paraId="5C6578A1" w14:textId="77777777" w:rsidR="00735A90" w:rsidRPr="00CD369B" w:rsidRDefault="00F001DC" w:rsidP="00F001DC">
            <w:pPr>
              <w:spacing w:before="120" w:after="120"/>
              <w:rPr>
                <w:rFonts w:ascii="Arial" w:hAnsi="Arial" w:cs="Arial"/>
                <w:sz w:val="20"/>
                <w:szCs w:val="20"/>
              </w:rPr>
            </w:pPr>
            <w:r>
              <w:rPr>
                <w:rFonts w:ascii="Arial" w:hAnsi="Arial" w:cs="Arial"/>
                <w:sz w:val="20"/>
                <w:szCs w:val="20"/>
              </w:rPr>
              <w:t>Divide</w:t>
            </w:r>
            <w:r w:rsidR="00735A90" w:rsidRPr="00CD369B">
              <w:rPr>
                <w:rFonts w:ascii="Arial" w:hAnsi="Arial" w:cs="Arial"/>
                <w:sz w:val="20"/>
                <w:szCs w:val="20"/>
              </w:rPr>
              <w:t xml:space="preserve"> learners into groups of five. </w:t>
            </w:r>
            <w:r w:rsidR="00735A90">
              <w:rPr>
                <w:rFonts w:ascii="Arial" w:hAnsi="Arial" w:cs="Arial"/>
                <w:sz w:val="20"/>
                <w:szCs w:val="20"/>
              </w:rPr>
              <w:t>Give</w:t>
            </w:r>
            <w:r w:rsidR="00735A90" w:rsidRPr="00CD369B">
              <w:rPr>
                <w:rFonts w:ascii="Arial" w:hAnsi="Arial" w:cs="Arial"/>
                <w:sz w:val="20"/>
                <w:szCs w:val="20"/>
              </w:rPr>
              <w:t xml:space="preserve"> each group five or six cut up ‘Perception’ cards which have words on them to do with the topic. The group chooses three of the words to define. For example, ‘family’ is the first word. Each learner writes their definition of the word. When they have finished, each learner says what they have written. Learners can ask each other questions to clarify their understanding of the definitions. They do the same with the next word. Each round takes about 10 minutes.</w:t>
            </w:r>
          </w:p>
          <w:p w14:paraId="3BD18D3C" w14:textId="77777777" w:rsidR="00735A90" w:rsidRPr="00CD369B" w:rsidRDefault="00735A90" w:rsidP="00F001DC">
            <w:pPr>
              <w:spacing w:before="120" w:after="120"/>
              <w:rPr>
                <w:rFonts w:ascii="Arial" w:hAnsi="Arial" w:cs="Arial"/>
                <w:sz w:val="20"/>
                <w:szCs w:val="20"/>
              </w:rPr>
            </w:pPr>
            <w:r w:rsidRPr="00CD369B">
              <w:rPr>
                <w:rFonts w:ascii="Arial" w:hAnsi="Arial" w:cs="Arial"/>
                <w:sz w:val="20"/>
                <w:szCs w:val="20"/>
              </w:rPr>
              <w:t>At the end of the activity, ask whether individual thoughts about the words changed after they had been discussed and draws attention to different perspectives.</w:t>
            </w:r>
          </w:p>
          <w:p w14:paraId="7123FAFB" w14:textId="77777777" w:rsidR="00735A90" w:rsidRPr="00CD369B" w:rsidRDefault="00735A90" w:rsidP="00676000">
            <w:pPr>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feedback on their understanding of what it means to have different perspectives on an issue</w:t>
            </w:r>
            <w:r w:rsidR="00676000">
              <w:rPr>
                <w:rFonts w:ascii="Arial" w:hAnsi="Arial" w:cs="Arial"/>
                <w:sz w:val="20"/>
                <w:szCs w:val="20"/>
              </w:rPr>
              <w:t>.</w:t>
            </w:r>
          </w:p>
        </w:tc>
        <w:tc>
          <w:tcPr>
            <w:tcW w:w="1254" w:type="pct"/>
          </w:tcPr>
          <w:p w14:paraId="0C605444" w14:textId="77777777" w:rsidR="00735A90" w:rsidRPr="00CD369B" w:rsidRDefault="00735A90" w:rsidP="00E46547">
            <w:pPr>
              <w:spacing w:before="120" w:after="120"/>
              <w:rPr>
                <w:rFonts w:ascii="Arial" w:hAnsi="Arial" w:cs="Arial"/>
                <w:sz w:val="20"/>
                <w:szCs w:val="20"/>
              </w:rPr>
            </w:pPr>
            <w:r w:rsidRPr="00CD369B">
              <w:rPr>
                <w:rFonts w:ascii="Arial" w:hAnsi="Arial" w:cs="Arial"/>
                <w:sz w:val="20"/>
                <w:szCs w:val="20"/>
              </w:rPr>
              <w:t>Cards with words connected to the chosen topic on them (five or six per group)</w:t>
            </w:r>
          </w:p>
          <w:p w14:paraId="668D6987" w14:textId="77777777" w:rsidR="00735A90" w:rsidRPr="00CD369B" w:rsidRDefault="00735A90" w:rsidP="00E46547">
            <w:pPr>
              <w:spacing w:before="120" w:after="120"/>
              <w:rPr>
                <w:rFonts w:ascii="Arial" w:hAnsi="Arial" w:cs="Arial"/>
                <w:sz w:val="20"/>
                <w:szCs w:val="20"/>
              </w:rPr>
            </w:pPr>
            <w:r>
              <w:rPr>
                <w:rFonts w:ascii="Arial" w:hAnsi="Arial" w:cs="Arial"/>
                <w:sz w:val="20"/>
                <w:szCs w:val="20"/>
              </w:rPr>
              <w:t>S</w:t>
            </w:r>
            <w:r w:rsidRPr="00CD369B">
              <w:rPr>
                <w:rFonts w:ascii="Arial" w:hAnsi="Arial" w:cs="Arial"/>
                <w:sz w:val="20"/>
                <w:szCs w:val="20"/>
              </w:rPr>
              <w:t xml:space="preserve">hare with learners that the point of understanding perspectives and undertaking a learning journey is not about trying to win an argument, but about coming to the best possible reasoned resolution of a </w:t>
            </w:r>
            <w:proofErr w:type="gramStart"/>
            <w:r w:rsidRPr="00CD369B">
              <w:rPr>
                <w:rFonts w:ascii="Arial" w:hAnsi="Arial" w:cs="Arial"/>
                <w:sz w:val="20"/>
                <w:szCs w:val="20"/>
              </w:rPr>
              <w:t>particular question</w:t>
            </w:r>
            <w:proofErr w:type="gramEnd"/>
            <w:r w:rsidRPr="00CD369B">
              <w:rPr>
                <w:rFonts w:ascii="Arial" w:hAnsi="Arial" w:cs="Arial"/>
                <w:sz w:val="20"/>
                <w:szCs w:val="20"/>
              </w:rPr>
              <w:t xml:space="preserve"> or problem.</w:t>
            </w:r>
          </w:p>
        </w:tc>
      </w:tr>
      <w:tr w:rsidR="00BA682D" w:rsidRPr="00430A2C" w14:paraId="119BD827" w14:textId="77777777" w:rsidTr="00BA682D">
        <w:trPr>
          <w:trHeight w:val="502"/>
        </w:trPr>
        <w:tc>
          <w:tcPr>
            <w:tcW w:w="5000" w:type="pct"/>
            <w:gridSpan w:val="3"/>
          </w:tcPr>
          <w:p w14:paraId="220AC106"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Critical thinking – Questioning (2)</w:t>
            </w:r>
          </w:p>
        </w:tc>
      </w:tr>
      <w:tr w:rsidR="00735A90" w:rsidRPr="00CD369B" w14:paraId="2572F1D1" w14:textId="77777777" w:rsidTr="00735A90">
        <w:trPr>
          <w:trHeight w:val="502"/>
        </w:trPr>
        <w:tc>
          <w:tcPr>
            <w:tcW w:w="826" w:type="pct"/>
          </w:tcPr>
          <w:p w14:paraId="22C002E6" w14:textId="77777777" w:rsidR="00735A90" w:rsidRPr="00CD369B" w:rsidRDefault="00735A90" w:rsidP="00E46547">
            <w:pPr>
              <w:spacing w:before="120" w:after="120"/>
              <w:rPr>
                <w:rFonts w:ascii="Arial" w:hAnsi="Arial" w:cs="Arial"/>
                <w:sz w:val="20"/>
                <w:szCs w:val="20"/>
              </w:rPr>
            </w:pPr>
            <w:r w:rsidRPr="00CD369B">
              <w:rPr>
                <w:rFonts w:ascii="Arial" w:hAnsi="Arial" w:cs="Arial"/>
                <w:sz w:val="20"/>
                <w:szCs w:val="20"/>
              </w:rPr>
              <w:t>To formulate effective questions.</w:t>
            </w:r>
          </w:p>
        </w:tc>
        <w:tc>
          <w:tcPr>
            <w:tcW w:w="2920" w:type="pct"/>
          </w:tcPr>
          <w:p w14:paraId="3B3BE3E8" w14:textId="77777777" w:rsidR="00735A90" w:rsidRPr="00CD369B" w:rsidRDefault="00735A90" w:rsidP="00E46547">
            <w:pPr>
              <w:spacing w:before="120" w:after="120"/>
              <w:rPr>
                <w:rFonts w:ascii="Arial" w:hAnsi="Arial" w:cs="Arial"/>
                <w:sz w:val="20"/>
                <w:szCs w:val="20"/>
              </w:rPr>
            </w:pPr>
            <w:r>
              <w:rPr>
                <w:rFonts w:ascii="Arial" w:hAnsi="Arial" w:cs="Arial"/>
                <w:sz w:val="20"/>
                <w:szCs w:val="20"/>
              </w:rPr>
              <w:t>Give</w:t>
            </w:r>
            <w:r w:rsidRPr="00CD369B">
              <w:rPr>
                <w:rFonts w:ascii="Arial" w:hAnsi="Arial" w:cs="Arial"/>
                <w:sz w:val="20"/>
                <w:szCs w:val="20"/>
              </w:rPr>
              <w:t xml:space="preserve"> out a short text relating to one of the topic areas. Pairs read the text together helping each other understand the content. Each pair predicts three questions that could be asked about the text. </w:t>
            </w:r>
            <w:r w:rsidR="00F001DC">
              <w:rPr>
                <w:rFonts w:ascii="Arial" w:hAnsi="Arial" w:cs="Arial"/>
                <w:sz w:val="20"/>
                <w:szCs w:val="20"/>
              </w:rPr>
              <w:t>A</w:t>
            </w:r>
            <w:r w:rsidRPr="00CD369B">
              <w:rPr>
                <w:rFonts w:ascii="Arial" w:hAnsi="Arial" w:cs="Arial"/>
                <w:sz w:val="20"/>
                <w:szCs w:val="20"/>
              </w:rPr>
              <w:t xml:space="preserve">sk for a volunteer to sit on a chair at the front of the class (the ‘hot-seat’). Learners take turns to ask questions. </w:t>
            </w:r>
            <w:r w:rsidR="00F001DC">
              <w:rPr>
                <w:rFonts w:ascii="Arial" w:hAnsi="Arial" w:cs="Arial"/>
                <w:sz w:val="20"/>
                <w:szCs w:val="20"/>
              </w:rPr>
              <w:t>E</w:t>
            </w:r>
            <w:r w:rsidRPr="00CD369B">
              <w:rPr>
                <w:rFonts w:ascii="Arial" w:hAnsi="Arial" w:cs="Arial"/>
                <w:sz w:val="20"/>
                <w:szCs w:val="20"/>
              </w:rPr>
              <w:t>ncourage different types of question (wha</w:t>
            </w:r>
            <w:r>
              <w:rPr>
                <w:rFonts w:ascii="Arial" w:hAnsi="Arial" w:cs="Arial"/>
                <w:sz w:val="20"/>
                <w:szCs w:val="20"/>
              </w:rPr>
              <w:t>t, when, where, who, how, why).</w:t>
            </w:r>
          </w:p>
          <w:p w14:paraId="03A31786" w14:textId="77777777" w:rsidR="00735A90" w:rsidRPr="00CD369B" w:rsidRDefault="00735A90" w:rsidP="00E46547">
            <w:pPr>
              <w:spacing w:before="120" w:after="120"/>
              <w:rPr>
                <w:rFonts w:ascii="Arial" w:hAnsi="Arial" w:cs="Arial"/>
                <w:sz w:val="20"/>
                <w:szCs w:val="20"/>
              </w:rPr>
            </w:pPr>
            <w:r w:rsidRPr="00CD369B">
              <w:rPr>
                <w:rFonts w:ascii="Arial" w:hAnsi="Arial" w:cs="Arial"/>
                <w:sz w:val="20"/>
                <w:szCs w:val="20"/>
              </w:rPr>
              <w:t>As a follow-up activity, l</w:t>
            </w:r>
            <w:r>
              <w:rPr>
                <w:rFonts w:ascii="Arial" w:hAnsi="Arial" w:cs="Arial"/>
                <w:sz w:val="20"/>
                <w:szCs w:val="20"/>
              </w:rPr>
              <w:t>earners can summarise the text.</w:t>
            </w:r>
          </w:p>
          <w:p w14:paraId="22CA13CC" w14:textId="77777777" w:rsidR="00735A90" w:rsidRPr="00CD369B" w:rsidRDefault="00735A90" w:rsidP="00E46547">
            <w:pPr>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feedback to identify answers to the questions (what, when, where, who, how and why) in the summary</w:t>
            </w:r>
            <w:r w:rsidR="00676000">
              <w:rPr>
                <w:rFonts w:ascii="Arial" w:hAnsi="Arial" w:cs="Arial"/>
                <w:sz w:val="20"/>
                <w:szCs w:val="20"/>
              </w:rPr>
              <w:t>.</w:t>
            </w:r>
          </w:p>
        </w:tc>
        <w:tc>
          <w:tcPr>
            <w:tcW w:w="1254" w:type="pct"/>
          </w:tcPr>
          <w:p w14:paraId="3D6641B7" w14:textId="77777777" w:rsidR="00735A90" w:rsidRPr="00CD369B" w:rsidRDefault="00735A90" w:rsidP="00E46547">
            <w:pPr>
              <w:spacing w:before="120" w:after="120"/>
              <w:rPr>
                <w:rFonts w:ascii="Arial" w:hAnsi="Arial" w:cs="Arial"/>
                <w:sz w:val="20"/>
                <w:szCs w:val="20"/>
              </w:rPr>
            </w:pPr>
            <w:r w:rsidRPr="00CD369B">
              <w:rPr>
                <w:rFonts w:ascii="Arial" w:hAnsi="Arial" w:cs="Arial"/>
                <w:sz w:val="20"/>
                <w:szCs w:val="20"/>
              </w:rPr>
              <w:t>Short text from one of the global topics</w:t>
            </w:r>
          </w:p>
          <w:p w14:paraId="16F3E3B2" w14:textId="77777777" w:rsidR="00735A90" w:rsidRPr="00CD369B" w:rsidRDefault="00735A90" w:rsidP="00E46547">
            <w:pPr>
              <w:spacing w:before="120" w:after="120"/>
              <w:rPr>
                <w:rFonts w:ascii="Arial" w:hAnsi="Arial" w:cs="Arial"/>
                <w:sz w:val="20"/>
                <w:szCs w:val="20"/>
              </w:rPr>
            </w:pPr>
            <w:r w:rsidRPr="00CD369B">
              <w:rPr>
                <w:rFonts w:ascii="Arial" w:hAnsi="Arial" w:cs="Arial"/>
                <w:sz w:val="20"/>
                <w:szCs w:val="20"/>
              </w:rPr>
              <w:t xml:space="preserve">Questions can be collated beforehand and different learners can be chosen for the </w:t>
            </w:r>
            <w:r w:rsidR="00F001DC">
              <w:rPr>
                <w:rFonts w:ascii="Arial" w:hAnsi="Arial" w:cs="Arial"/>
                <w:sz w:val="20"/>
                <w:szCs w:val="20"/>
              </w:rPr>
              <w:t>‘</w:t>
            </w:r>
            <w:r w:rsidRPr="00CD369B">
              <w:rPr>
                <w:rFonts w:ascii="Arial" w:hAnsi="Arial" w:cs="Arial"/>
                <w:sz w:val="20"/>
                <w:szCs w:val="20"/>
              </w:rPr>
              <w:t>hot-seat</w:t>
            </w:r>
            <w:r w:rsidR="00F001DC">
              <w:rPr>
                <w:rFonts w:ascii="Arial" w:hAnsi="Arial" w:cs="Arial"/>
                <w:sz w:val="20"/>
                <w:szCs w:val="20"/>
              </w:rPr>
              <w:t>’</w:t>
            </w:r>
            <w:r w:rsidRPr="00CD369B">
              <w:rPr>
                <w:rFonts w:ascii="Arial" w:hAnsi="Arial" w:cs="Arial"/>
                <w:sz w:val="20"/>
                <w:szCs w:val="20"/>
              </w:rPr>
              <w:t>.</w:t>
            </w:r>
          </w:p>
        </w:tc>
      </w:tr>
      <w:tr w:rsidR="00BA682D" w:rsidRPr="00430A2C" w14:paraId="179C4D38" w14:textId="77777777" w:rsidTr="00BA682D">
        <w:trPr>
          <w:trHeight w:val="502"/>
        </w:trPr>
        <w:tc>
          <w:tcPr>
            <w:tcW w:w="5000" w:type="pct"/>
            <w:gridSpan w:val="3"/>
          </w:tcPr>
          <w:p w14:paraId="45B3A3B6"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Critical thinking – Reasoning (2)</w:t>
            </w:r>
          </w:p>
        </w:tc>
      </w:tr>
      <w:tr w:rsidR="00735A90" w:rsidRPr="00CD369B" w14:paraId="6C2CC9AE" w14:textId="77777777" w:rsidTr="00735A90">
        <w:trPr>
          <w:trHeight w:val="502"/>
        </w:trPr>
        <w:tc>
          <w:tcPr>
            <w:tcW w:w="826" w:type="pct"/>
          </w:tcPr>
          <w:p w14:paraId="624B177D"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To identify issues and justify choices.</w:t>
            </w:r>
          </w:p>
        </w:tc>
        <w:tc>
          <w:tcPr>
            <w:tcW w:w="2920" w:type="pct"/>
          </w:tcPr>
          <w:p w14:paraId="75D0EE73" w14:textId="78AD82D1" w:rsidR="00735A90" w:rsidRPr="00CD369B" w:rsidRDefault="00F001DC" w:rsidP="00BA682D">
            <w:pPr>
              <w:spacing w:before="120" w:after="120"/>
              <w:rPr>
                <w:rFonts w:ascii="Arial" w:hAnsi="Arial" w:cs="Arial"/>
                <w:sz w:val="20"/>
                <w:szCs w:val="20"/>
              </w:rPr>
            </w:pPr>
            <w:r>
              <w:rPr>
                <w:rFonts w:ascii="Arial" w:hAnsi="Arial" w:cs="Arial"/>
                <w:sz w:val="20"/>
                <w:szCs w:val="20"/>
              </w:rPr>
              <w:t>A</w:t>
            </w:r>
            <w:r w:rsidR="00735A90" w:rsidRPr="00CD369B">
              <w:rPr>
                <w:rFonts w:ascii="Arial" w:hAnsi="Arial" w:cs="Arial"/>
                <w:sz w:val="20"/>
                <w:szCs w:val="20"/>
              </w:rPr>
              <w:t>sk: ‘</w:t>
            </w:r>
            <w:r w:rsidR="00735A90" w:rsidRPr="00F001DC">
              <w:rPr>
                <w:rFonts w:ascii="Arial" w:hAnsi="Arial" w:cs="Arial"/>
                <w:i/>
                <w:sz w:val="20"/>
                <w:szCs w:val="20"/>
              </w:rPr>
              <w:t>If you could choose one thing that costs money and make it free for everyone, what would you choose and why?</w:t>
            </w:r>
            <w:r w:rsidR="00735A90" w:rsidRPr="00CD369B">
              <w:rPr>
                <w:rFonts w:ascii="Arial" w:hAnsi="Arial" w:cs="Arial"/>
                <w:sz w:val="20"/>
                <w:szCs w:val="20"/>
              </w:rPr>
              <w:t>’</w:t>
            </w:r>
          </w:p>
          <w:p w14:paraId="6B589C06" w14:textId="09901CCC"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Learners first work on their own to make their choice, and justify it using sound reasoning (logical argument, facts, examples). They then share their choice and reasoning in pairs, choose one, and discuss and improve their argument.</w:t>
            </w:r>
          </w:p>
          <w:p w14:paraId="416681E6"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lastRenderedPageBreak/>
              <w:t>Learners then work in groups to discuss which of the pairs’ choices is most important and why. The group must agree and justify their choice using as good an argument as possible. They create a one slide presentation to convince others in the class of their choice.</w:t>
            </w:r>
          </w:p>
          <w:p w14:paraId="149227CE"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Each group presents and the rest of the class makes notes. After all presentations, the class decides which argument was the most convincing and why.</w:t>
            </w:r>
          </w:p>
          <w:p w14:paraId="460DB5BE" w14:textId="33807B6C"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Individuals summarise whether they agree with the class choice and share their summary with a partner for comment.</w:t>
            </w:r>
          </w:p>
          <w:p w14:paraId="170224CD" w14:textId="77777777" w:rsidR="00735A90" w:rsidRPr="00CD369B" w:rsidRDefault="00735A90" w:rsidP="00BA682D">
            <w:pPr>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feedback on use of reasoning and argument in presentations</w:t>
            </w:r>
            <w:r w:rsidR="00676000">
              <w:rPr>
                <w:rFonts w:ascii="Arial" w:hAnsi="Arial" w:cs="Arial"/>
                <w:sz w:val="20"/>
                <w:szCs w:val="20"/>
              </w:rPr>
              <w:t>.</w:t>
            </w:r>
          </w:p>
        </w:tc>
        <w:tc>
          <w:tcPr>
            <w:tcW w:w="1254" w:type="pct"/>
          </w:tcPr>
          <w:p w14:paraId="484A79BB"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lastRenderedPageBreak/>
              <w:t>Give a list of things that could be free to learners from the global topics in the syllabus, e.g. food, education, healthcare, accommodation, computer.</w:t>
            </w:r>
          </w:p>
        </w:tc>
      </w:tr>
      <w:tr w:rsidR="00BA682D" w:rsidRPr="00430A2C" w14:paraId="3B2292AB" w14:textId="77777777" w:rsidTr="00BA682D">
        <w:trPr>
          <w:trHeight w:val="502"/>
        </w:trPr>
        <w:tc>
          <w:tcPr>
            <w:tcW w:w="5000" w:type="pct"/>
            <w:gridSpan w:val="3"/>
          </w:tcPr>
          <w:p w14:paraId="0D4214BF"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Reading (2)</w:t>
            </w:r>
          </w:p>
        </w:tc>
      </w:tr>
      <w:tr w:rsidR="00735A90" w:rsidRPr="00CD369B" w14:paraId="43294DD3" w14:textId="77777777" w:rsidTr="00735A90">
        <w:trPr>
          <w:trHeight w:val="502"/>
        </w:trPr>
        <w:tc>
          <w:tcPr>
            <w:tcW w:w="826" w:type="pct"/>
          </w:tcPr>
          <w:p w14:paraId="38617533"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 xml:space="preserve">To understand some reading strategies. </w:t>
            </w:r>
          </w:p>
        </w:tc>
        <w:tc>
          <w:tcPr>
            <w:tcW w:w="2920" w:type="pct"/>
          </w:tcPr>
          <w:p w14:paraId="0DD9FF85" w14:textId="630B9C7F"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 xml:space="preserve">Give learners the title (only) of a text from one of the global topics. Ask them to work in pairs to predict the content. Give out the full text and ask the learners to highlight what content predictions were correct and which they did not predict. Learners discuss why their predictions might have differed from what </w:t>
            </w:r>
            <w:proofErr w:type="gramStart"/>
            <w:r w:rsidRPr="00CD369B">
              <w:rPr>
                <w:rFonts w:ascii="Arial" w:hAnsi="Arial" w:cs="Arial"/>
                <w:sz w:val="20"/>
                <w:szCs w:val="20"/>
              </w:rPr>
              <w:t>actually appeared</w:t>
            </w:r>
            <w:proofErr w:type="gramEnd"/>
            <w:r w:rsidRPr="00CD369B">
              <w:rPr>
                <w:rFonts w:ascii="Arial" w:hAnsi="Arial" w:cs="Arial"/>
                <w:sz w:val="20"/>
                <w:szCs w:val="20"/>
              </w:rPr>
              <w:t xml:space="preserve"> in the text.</w:t>
            </w:r>
          </w:p>
          <w:p w14:paraId="7F2C4A8F"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Give guidance about how to read for specific information and for thorough understanding (see notes). Ask learners to find and list the following:</w:t>
            </w:r>
          </w:p>
          <w:p w14:paraId="61354775" w14:textId="77777777" w:rsidR="00735A90" w:rsidRPr="00CD369B" w:rsidRDefault="00735A90" w:rsidP="00BA682D">
            <w:pPr>
              <w:pStyle w:val="ListParagraph"/>
              <w:numPr>
                <w:ilvl w:val="0"/>
                <w:numId w:val="24"/>
              </w:numPr>
              <w:spacing w:before="120" w:after="120"/>
              <w:rPr>
                <w:rFonts w:cs="Arial"/>
              </w:rPr>
            </w:pPr>
            <w:r w:rsidRPr="00CD369B">
              <w:rPr>
                <w:rFonts w:cs="Arial"/>
              </w:rPr>
              <w:t>the theme or main idea of the text</w:t>
            </w:r>
          </w:p>
          <w:p w14:paraId="540348EA" w14:textId="77777777" w:rsidR="00735A90" w:rsidRPr="00CD369B" w:rsidRDefault="00735A90" w:rsidP="00BA682D">
            <w:pPr>
              <w:pStyle w:val="ListParagraph"/>
              <w:numPr>
                <w:ilvl w:val="0"/>
                <w:numId w:val="24"/>
              </w:numPr>
              <w:spacing w:before="120" w:after="120"/>
              <w:rPr>
                <w:rFonts w:cs="Arial"/>
              </w:rPr>
            </w:pPr>
            <w:r w:rsidRPr="00CD369B">
              <w:rPr>
                <w:rFonts w:cs="Arial"/>
              </w:rPr>
              <w:t>one issue</w:t>
            </w:r>
          </w:p>
          <w:p w14:paraId="1D112B0D" w14:textId="77777777" w:rsidR="00735A90" w:rsidRPr="00CD369B" w:rsidRDefault="00735A90" w:rsidP="00BA682D">
            <w:pPr>
              <w:pStyle w:val="ListParagraph"/>
              <w:numPr>
                <w:ilvl w:val="0"/>
                <w:numId w:val="24"/>
              </w:numPr>
              <w:spacing w:before="120" w:after="120"/>
              <w:rPr>
                <w:rFonts w:cs="Arial"/>
              </w:rPr>
            </w:pPr>
            <w:r w:rsidRPr="00CD369B">
              <w:rPr>
                <w:rFonts w:cs="Arial"/>
              </w:rPr>
              <w:t>the cause(s) of this issue</w:t>
            </w:r>
          </w:p>
          <w:p w14:paraId="36AD56BC" w14:textId="77777777" w:rsidR="00735A90" w:rsidRPr="00CD369B" w:rsidRDefault="00735A90" w:rsidP="00BA682D">
            <w:pPr>
              <w:pStyle w:val="ListParagraph"/>
              <w:numPr>
                <w:ilvl w:val="0"/>
                <w:numId w:val="24"/>
              </w:numPr>
              <w:spacing w:before="120" w:after="120"/>
              <w:rPr>
                <w:rFonts w:cs="Arial"/>
              </w:rPr>
            </w:pPr>
            <w:r w:rsidRPr="00CD369B">
              <w:rPr>
                <w:rFonts w:cs="Arial"/>
              </w:rPr>
              <w:t>any consequences</w:t>
            </w:r>
          </w:p>
          <w:p w14:paraId="32E528F0" w14:textId="77777777" w:rsidR="00735A90" w:rsidRPr="00CD369B" w:rsidRDefault="00735A90" w:rsidP="00BA682D">
            <w:pPr>
              <w:pStyle w:val="ListParagraph"/>
              <w:numPr>
                <w:ilvl w:val="0"/>
                <w:numId w:val="24"/>
              </w:numPr>
              <w:spacing w:before="120" w:after="120"/>
              <w:rPr>
                <w:rFonts w:cs="Arial"/>
              </w:rPr>
            </w:pPr>
            <w:r w:rsidRPr="00CD369B">
              <w:rPr>
                <w:rFonts w:cs="Arial"/>
              </w:rPr>
              <w:t>the perspectives/viewpoints held within the text</w:t>
            </w:r>
          </w:p>
          <w:p w14:paraId="1C605356" w14:textId="77777777" w:rsidR="00735A90" w:rsidRPr="00CD369B" w:rsidRDefault="00735A90" w:rsidP="00BA682D">
            <w:pPr>
              <w:pStyle w:val="ListParagraph"/>
              <w:numPr>
                <w:ilvl w:val="0"/>
                <w:numId w:val="24"/>
              </w:numPr>
              <w:spacing w:before="120" w:after="120"/>
              <w:rPr>
                <w:rFonts w:cs="Arial"/>
              </w:rPr>
            </w:pPr>
            <w:r w:rsidRPr="00CD369B">
              <w:rPr>
                <w:rFonts w:cs="Arial"/>
              </w:rPr>
              <w:t>whether the argument is logical (one idea follows on from another)</w:t>
            </w:r>
          </w:p>
          <w:p w14:paraId="3669BD0B" w14:textId="77777777" w:rsidR="00735A90" w:rsidRPr="00CD369B" w:rsidRDefault="00735A90" w:rsidP="00BA682D">
            <w:pPr>
              <w:pStyle w:val="ListParagraph"/>
              <w:numPr>
                <w:ilvl w:val="0"/>
                <w:numId w:val="24"/>
              </w:numPr>
              <w:spacing w:before="120" w:after="120"/>
              <w:rPr>
                <w:rFonts w:cs="Arial"/>
              </w:rPr>
            </w:pPr>
            <w:r w:rsidRPr="00CD369B">
              <w:rPr>
                <w:rFonts w:cs="Arial"/>
              </w:rPr>
              <w:t>whether the argument is convincing and why/why not.</w:t>
            </w:r>
          </w:p>
          <w:p w14:paraId="11862EAF" w14:textId="77777777" w:rsidR="00735A90" w:rsidRPr="00CD369B" w:rsidRDefault="00735A90" w:rsidP="00BA682D">
            <w:pPr>
              <w:tabs>
                <w:tab w:val="num" w:pos="720"/>
              </w:tabs>
              <w:spacing w:before="120" w:after="120"/>
              <w:rPr>
                <w:rFonts w:ascii="Arial" w:hAnsi="Arial" w:cs="Arial"/>
                <w:sz w:val="20"/>
                <w:szCs w:val="20"/>
              </w:rPr>
            </w:pPr>
            <w:r w:rsidRPr="00CD369B">
              <w:rPr>
                <w:rFonts w:ascii="Arial" w:hAnsi="Arial" w:cs="Arial"/>
                <w:sz w:val="20"/>
                <w:szCs w:val="20"/>
              </w:rPr>
              <w:t>Learners work in pairs and then discuss their findings with another pair. They then construct a pictorial representation of their text using a flow chart or concept map.</w:t>
            </w:r>
          </w:p>
          <w:p w14:paraId="63B9A153" w14:textId="77777777" w:rsidR="00735A90" w:rsidRPr="00CD369B" w:rsidRDefault="00735A90" w:rsidP="00BA682D">
            <w:pPr>
              <w:tabs>
                <w:tab w:val="num" w:pos="720"/>
              </w:tabs>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feedback on whether the pictorial representation represents the text</w:t>
            </w:r>
            <w:r>
              <w:rPr>
                <w:rFonts w:ascii="Arial" w:hAnsi="Arial" w:cs="Arial"/>
                <w:sz w:val="20"/>
                <w:szCs w:val="20"/>
              </w:rPr>
              <w:t>.</w:t>
            </w:r>
          </w:p>
        </w:tc>
        <w:tc>
          <w:tcPr>
            <w:tcW w:w="1254" w:type="pct"/>
          </w:tcPr>
          <w:p w14:paraId="636EDE5E"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When reading for specific information, learners should ask themselves: Have I obtained the information I was looking for?</w:t>
            </w:r>
          </w:p>
          <w:p w14:paraId="2F55A799"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 xml:space="preserve">When reading for thorough understanding (intensive reading), learners need to ask themselves: Do I understand each main idea and how the author supports it? Does what </w:t>
            </w:r>
            <w:proofErr w:type="gramStart"/>
            <w:r w:rsidRPr="00CD369B">
              <w:rPr>
                <w:rFonts w:ascii="Arial" w:hAnsi="Arial" w:cs="Arial"/>
                <w:sz w:val="20"/>
                <w:szCs w:val="20"/>
              </w:rPr>
              <w:t>I'm</w:t>
            </w:r>
            <w:proofErr w:type="gramEnd"/>
            <w:r w:rsidRPr="00CD369B">
              <w:rPr>
                <w:rFonts w:ascii="Arial" w:hAnsi="Arial" w:cs="Arial"/>
                <w:sz w:val="20"/>
                <w:szCs w:val="20"/>
              </w:rPr>
              <w:t xml:space="preserve"> reading agree with my predictions, and, if not, how does it differ?</w:t>
            </w:r>
          </w:p>
          <w:p w14:paraId="040B5E32"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To check comprehension in this situation, learners might stop at the end of each section to review and check their predictions, restate the main idea and summarise the section.</w:t>
            </w:r>
          </w:p>
        </w:tc>
      </w:tr>
      <w:tr w:rsidR="00BA682D" w:rsidRPr="00430A2C" w14:paraId="405240F6" w14:textId="77777777" w:rsidTr="00BA682D">
        <w:trPr>
          <w:trHeight w:val="502"/>
        </w:trPr>
        <w:tc>
          <w:tcPr>
            <w:tcW w:w="5000" w:type="pct"/>
            <w:gridSpan w:val="3"/>
          </w:tcPr>
          <w:p w14:paraId="229B7132"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t>Skills focus:</w:t>
            </w:r>
            <w:r>
              <w:rPr>
                <w:rFonts w:ascii="Arial" w:hAnsi="Arial" w:cs="Arial"/>
                <w:b/>
                <w:color w:val="EA5B0C"/>
                <w:sz w:val="20"/>
                <w:szCs w:val="20"/>
              </w:rPr>
              <w:t xml:space="preserve"> Writing (2)</w:t>
            </w:r>
          </w:p>
        </w:tc>
      </w:tr>
      <w:tr w:rsidR="00735A90" w:rsidRPr="00CD369B" w14:paraId="069A87FC" w14:textId="77777777" w:rsidTr="00735A90">
        <w:trPr>
          <w:trHeight w:val="502"/>
        </w:trPr>
        <w:tc>
          <w:tcPr>
            <w:tcW w:w="826" w:type="pct"/>
          </w:tcPr>
          <w:p w14:paraId="2E93073E"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To be able to edit written work.</w:t>
            </w:r>
          </w:p>
        </w:tc>
        <w:tc>
          <w:tcPr>
            <w:tcW w:w="2920" w:type="pct"/>
          </w:tcPr>
          <w:p w14:paraId="5989A240"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Using a piece of written work already completed, guide learners through the peer editing process. This can also be used for self-editing.</w:t>
            </w:r>
          </w:p>
          <w:p w14:paraId="10224B18"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lastRenderedPageBreak/>
              <w:t>The first rule of peer editing assessment is to be positive. The editing process is intended to support another person to improve their work, therefore all feedback needs to be constructive.</w:t>
            </w:r>
          </w:p>
          <w:p w14:paraId="0EA78308" w14:textId="77777777" w:rsidR="00735A90" w:rsidRPr="00BA682D" w:rsidRDefault="00735A90" w:rsidP="00BA682D">
            <w:pPr>
              <w:spacing w:before="120" w:after="120" w:line="259" w:lineRule="auto"/>
              <w:rPr>
                <w:rFonts w:ascii="Arial" w:hAnsi="Arial" w:cs="Arial"/>
                <w:b/>
                <w:sz w:val="20"/>
                <w:szCs w:val="20"/>
              </w:rPr>
            </w:pPr>
            <w:r w:rsidRPr="00BA682D">
              <w:rPr>
                <w:rFonts w:ascii="Arial" w:hAnsi="Arial" w:cs="Arial"/>
                <w:b/>
                <w:sz w:val="20"/>
                <w:szCs w:val="20"/>
              </w:rPr>
              <w:t>Step 1: Compliments</w:t>
            </w:r>
          </w:p>
          <w:p w14:paraId="4B5A7CEF"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Begin by telling the writer what you think they did well, using phrases such as:</w:t>
            </w:r>
          </w:p>
          <w:p w14:paraId="6977AB0C" w14:textId="77777777" w:rsidR="00735A90" w:rsidRPr="00CD369B" w:rsidRDefault="00735A90" w:rsidP="00B42612">
            <w:pPr>
              <w:pStyle w:val="ListParagraph"/>
              <w:numPr>
                <w:ilvl w:val="0"/>
                <w:numId w:val="25"/>
              </w:numPr>
              <w:spacing w:before="120" w:after="120" w:line="276" w:lineRule="auto"/>
              <w:ind w:left="723"/>
              <w:rPr>
                <w:rFonts w:cs="Arial"/>
              </w:rPr>
            </w:pPr>
            <w:r w:rsidRPr="00CD369B">
              <w:rPr>
                <w:rFonts w:cs="Arial"/>
              </w:rPr>
              <w:t>You have used a lot of good details, especially…</w:t>
            </w:r>
          </w:p>
          <w:p w14:paraId="2EE9DD7A" w14:textId="77777777" w:rsidR="00735A90" w:rsidRPr="00CD369B" w:rsidRDefault="00735A90" w:rsidP="00B42612">
            <w:pPr>
              <w:pStyle w:val="ListParagraph"/>
              <w:numPr>
                <w:ilvl w:val="0"/>
                <w:numId w:val="25"/>
              </w:numPr>
              <w:spacing w:before="120" w:after="120" w:line="276" w:lineRule="auto"/>
              <w:ind w:left="723"/>
              <w:rPr>
                <w:rFonts w:cs="Arial"/>
              </w:rPr>
            </w:pPr>
            <w:r w:rsidRPr="00CD369B">
              <w:rPr>
                <w:rFonts w:cs="Arial"/>
              </w:rPr>
              <w:t>The use of the word… was particularly effective because…</w:t>
            </w:r>
          </w:p>
          <w:p w14:paraId="5CE25D4C" w14:textId="77777777" w:rsidR="00735A90" w:rsidRPr="00CD369B" w:rsidRDefault="00735A90" w:rsidP="00B42612">
            <w:pPr>
              <w:pStyle w:val="ListParagraph"/>
              <w:numPr>
                <w:ilvl w:val="0"/>
                <w:numId w:val="25"/>
              </w:numPr>
              <w:spacing w:before="120" w:after="120" w:line="276" w:lineRule="auto"/>
              <w:ind w:left="723"/>
              <w:rPr>
                <w:rFonts w:cs="Arial"/>
              </w:rPr>
            </w:pPr>
            <w:r w:rsidRPr="00CD369B">
              <w:rPr>
                <w:rFonts w:cs="Arial"/>
              </w:rPr>
              <w:t>You really engage the reader because…</w:t>
            </w:r>
          </w:p>
          <w:p w14:paraId="73220D7D" w14:textId="77777777" w:rsidR="00735A90" w:rsidRPr="00BA682D" w:rsidRDefault="00735A90" w:rsidP="00BA682D">
            <w:pPr>
              <w:spacing w:before="120" w:after="120" w:line="259" w:lineRule="auto"/>
              <w:rPr>
                <w:rFonts w:ascii="Arial" w:hAnsi="Arial" w:cs="Arial"/>
                <w:b/>
                <w:sz w:val="20"/>
                <w:szCs w:val="20"/>
              </w:rPr>
            </w:pPr>
            <w:r w:rsidRPr="00BA682D">
              <w:rPr>
                <w:rFonts w:ascii="Arial" w:hAnsi="Arial" w:cs="Arial"/>
                <w:b/>
                <w:sz w:val="20"/>
                <w:szCs w:val="20"/>
              </w:rPr>
              <w:t>Step 2:</w:t>
            </w:r>
            <w:r w:rsidRPr="00BA682D">
              <w:rPr>
                <w:rFonts w:ascii="Arial" w:hAnsi="Arial" w:cs="Arial"/>
                <w:b/>
                <w:sz w:val="20"/>
                <w:szCs w:val="20"/>
              </w:rPr>
              <w:tab/>
              <w:t>Suggestions</w:t>
            </w:r>
          </w:p>
          <w:p w14:paraId="7C6C6F4A"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When you have identified the positives, you need to give specific ideas about how to improve the piece of writing. The suggestions for improvement should always reflect the focus of the writing and the agreed success criteria.</w:t>
            </w:r>
          </w:p>
          <w:p w14:paraId="66F665E3"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Remember, stay positive and be specific.</w:t>
            </w:r>
          </w:p>
          <w:p w14:paraId="15AFA6FC" w14:textId="77777777" w:rsidR="00735A90" w:rsidRPr="00BA682D" w:rsidRDefault="00735A90" w:rsidP="00BA682D">
            <w:pPr>
              <w:pStyle w:val="NoSpacing"/>
              <w:spacing w:before="120" w:after="120"/>
              <w:rPr>
                <w:rFonts w:ascii="Arial" w:hAnsi="Arial" w:cs="Arial"/>
                <w:b/>
                <w:sz w:val="20"/>
                <w:szCs w:val="20"/>
              </w:rPr>
            </w:pPr>
            <w:r w:rsidRPr="00BA682D">
              <w:rPr>
                <w:rFonts w:ascii="Arial" w:hAnsi="Arial" w:cs="Arial"/>
                <w:b/>
                <w:sz w:val="20"/>
                <w:szCs w:val="20"/>
              </w:rPr>
              <w:t>Step 3: Corrections</w:t>
            </w:r>
          </w:p>
          <w:p w14:paraId="0EA5CC25" w14:textId="77777777" w:rsidR="00735A90" w:rsidRPr="00CD369B" w:rsidRDefault="00735A90" w:rsidP="00BA682D">
            <w:pPr>
              <w:pStyle w:val="NoSpacing"/>
              <w:spacing w:before="120" w:after="120"/>
              <w:rPr>
                <w:rFonts w:ascii="Arial" w:hAnsi="Arial" w:cs="Arial"/>
                <w:sz w:val="20"/>
                <w:szCs w:val="20"/>
              </w:rPr>
            </w:pPr>
            <w:r w:rsidRPr="00CD369B">
              <w:rPr>
                <w:rFonts w:ascii="Arial" w:hAnsi="Arial" w:cs="Arial"/>
                <w:sz w:val="20"/>
                <w:szCs w:val="20"/>
              </w:rPr>
              <w:t>‘Corrections’ means checking your partner’s writing for spelling errors, grammar errors, missing punctuation, incomplete</w:t>
            </w:r>
            <w:r w:rsidRPr="00CD369B">
              <w:rPr>
                <w:sz w:val="20"/>
                <w:szCs w:val="20"/>
              </w:rPr>
              <w:t xml:space="preserve"> </w:t>
            </w:r>
            <w:r w:rsidRPr="00CD369B">
              <w:rPr>
                <w:rFonts w:ascii="Arial" w:hAnsi="Arial" w:cs="Arial"/>
                <w:sz w:val="20"/>
                <w:szCs w:val="20"/>
              </w:rPr>
              <w:t>sentences, etc.</w:t>
            </w:r>
          </w:p>
          <w:p w14:paraId="09955C92" w14:textId="77777777" w:rsidR="00735A90" w:rsidRPr="00CD369B" w:rsidRDefault="00735A90" w:rsidP="00BA682D">
            <w:pPr>
              <w:pStyle w:val="NoSpacing"/>
              <w:spacing w:before="120" w:after="120"/>
              <w:rPr>
                <w:rFonts w:ascii="Arial" w:hAnsi="Arial" w:cs="Arial"/>
                <w:sz w:val="20"/>
                <w:szCs w:val="20"/>
              </w:rPr>
            </w:pPr>
            <w:r w:rsidRPr="00431180">
              <w:rPr>
                <w:rFonts w:ascii="Arial Bold" w:hAnsi="Arial Bold" w:cs="Arial"/>
                <w:b/>
                <w:sz w:val="20"/>
                <w:szCs w:val="20"/>
              </w:rPr>
              <w:t>(F)</w:t>
            </w:r>
            <w:r w:rsidRPr="00CD369B">
              <w:rPr>
                <w:rFonts w:ascii="Arial" w:hAnsi="Arial" w:cs="Arial"/>
                <w:sz w:val="20"/>
                <w:szCs w:val="20"/>
              </w:rPr>
              <w:t xml:space="preserve"> Peer editing of each other’s written work</w:t>
            </w:r>
            <w:r w:rsidR="00974C87">
              <w:rPr>
                <w:rFonts w:ascii="Arial" w:hAnsi="Arial" w:cs="Arial"/>
                <w:sz w:val="20"/>
                <w:szCs w:val="20"/>
              </w:rPr>
              <w:t>.</w:t>
            </w:r>
          </w:p>
        </w:tc>
        <w:tc>
          <w:tcPr>
            <w:tcW w:w="1254" w:type="pct"/>
          </w:tcPr>
          <w:p w14:paraId="420CF833" w14:textId="77777777" w:rsidR="00735A90" w:rsidRPr="00CD369B" w:rsidRDefault="00735A90" w:rsidP="00735A90">
            <w:pPr>
              <w:spacing w:before="120" w:after="120"/>
              <w:rPr>
                <w:rFonts w:ascii="Arial" w:hAnsi="Arial" w:cs="Arial"/>
                <w:sz w:val="20"/>
                <w:szCs w:val="20"/>
              </w:rPr>
            </w:pPr>
            <w:r w:rsidRPr="00CD369B">
              <w:rPr>
                <w:rFonts w:ascii="Arial" w:hAnsi="Arial" w:cs="Arial"/>
                <w:sz w:val="20"/>
                <w:szCs w:val="20"/>
              </w:rPr>
              <w:lastRenderedPageBreak/>
              <w:t xml:space="preserve">In addition to improving their written communication skills, peer editing will also develop learners’ skills of paraphrasing, asking for clarification, providing relevant and responsive </w:t>
            </w:r>
            <w:r w:rsidRPr="00CD369B">
              <w:rPr>
                <w:rFonts w:ascii="Arial" w:hAnsi="Arial" w:cs="Arial"/>
                <w:sz w:val="20"/>
                <w:szCs w:val="20"/>
              </w:rPr>
              <w:lastRenderedPageBreak/>
              <w:t>feedback, and clarity and precision during communication. In addition, learners are encouraged to demonstrate sincere interest in their partner and their work, which in turn will develop their confidence.</w:t>
            </w:r>
          </w:p>
        </w:tc>
      </w:tr>
      <w:tr w:rsidR="00BA682D" w:rsidRPr="00430A2C" w14:paraId="778A97AB" w14:textId="77777777" w:rsidTr="00BA682D">
        <w:trPr>
          <w:trHeight w:val="502"/>
        </w:trPr>
        <w:tc>
          <w:tcPr>
            <w:tcW w:w="5000" w:type="pct"/>
            <w:gridSpan w:val="3"/>
          </w:tcPr>
          <w:p w14:paraId="715F7EA6"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Pr>
                <w:rFonts w:ascii="Arial" w:hAnsi="Arial" w:cs="Arial"/>
                <w:b/>
                <w:color w:val="EA5B0C"/>
                <w:sz w:val="20"/>
                <w:szCs w:val="20"/>
              </w:rPr>
              <w:t xml:space="preserve"> Information – Research (2)</w:t>
            </w:r>
          </w:p>
        </w:tc>
      </w:tr>
      <w:tr w:rsidR="00735A90" w:rsidRPr="00CD369B" w14:paraId="138B4930" w14:textId="77777777" w:rsidTr="00735A90">
        <w:trPr>
          <w:trHeight w:val="1266"/>
        </w:trPr>
        <w:tc>
          <w:tcPr>
            <w:tcW w:w="826" w:type="pct"/>
          </w:tcPr>
          <w:p w14:paraId="1AE97495"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To work independently to select and present information.</w:t>
            </w:r>
          </w:p>
        </w:tc>
        <w:tc>
          <w:tcPr>
            <w:tcW w:w="2920" w:type="pct"/>
          </w:tcPr>
          <w:p w14:paraId="092A3C8B" w14:textId="4F7FB22A" w:rsidR="00735A90" w:rsidRPr="00CD369B" w:rsidRDefault="00735A90" w:rsidP="00BA682D">
            <w:pPr>
              <w:spacing w:before="120" w:after="120"/>
              <w:rPr>
                <w:rFonts w:ascii="Arial" w:hAnsi="Arial" w:cs="Arial"/>
                <w:bCs/>
                <w:sz w:val="20"/>
                <w:szCs w:val="20"/>
              </w:rPr>
            </w:pPr>
            <w:r w:rsidRPr="00CD369B">
              <w:rPr>
                <w:rFonts w:ascii="Arial" w:hAnsi="Arial" w:cs="Arial"/>
                <w:bCs/>
                <w:sz w:val="20"/>
                <w:szCs w:val="20"/>
              </w:rPr>
              <w:t xml:space="preserve">Give learners four minutes to identify the benefits of research. They brainstorm in small groups and discuss the ideas they </w:t>
            </w:r>
            <w:proofErr w:type="gramStart"/>
            <w:r w:rsidRPr="00CD369B">
              <w:rPr>
                <w:rFonts w:ascii="Arial" w:hAnsi="Arial" w:cs="Arial"/>
                <w:bCs/>
                <w:sz w:val="20"/>
                <w:szCs w:val="20"/>
              </w:rPr>
              <w:t>come up with</w:t>
            </w:r>
            <w:proofErr w:type="gramEnd"/>
            <w:r w:rsidRPr="00CD369B">
              <w:rPr>
                <w:rFonts w:ascii="Arial" w:hAnsi="Arial" w:cs="Arial"/>
                <w:bCs/>
                <w:sz w:val="20"/>
                <w:szCs w:val="20"/>
              </w:rPr>
              <w:t xml:space="preserve"> as a whole class.</w:t>
            </w:r>
          </w:p>
          <w:p w14:paraId="34614DC1" w14:textId="77777777" w:rsidR="00735A90" w:rsidRPr="00CD369B" w:rsidRDefault="00F001DC" w:rsidP="00BA682D">
            <w:pPr>
              <w:spacing w:before="120" w:after="120"/>
              <w:rPr>
                <w:rFonts w:ascii="Arial" w:hAnsi="Arial" w:cs="Arial"/>
                <w:bCs/>
                <w:sz w:val="20"/>
                <w:szCs w:val="20"/>
              </w:rPr>
            </w:pPr>
            <w:r>
              <w:rPr>
                <w:rFonts w:ascii="Arial" w:hAnsi="Arial" w:cs="Arial"/>
                <w:bCs/>
                <w:sz w:val="20"/>
                <w:szCs w:val="20"/>
              </w:rPr>
              <w:t>U</w:t>
            </w:r>
            <w:r w:rsidR="00735A90" w:rsidRPr="00CD369B">
              <w:rPr>
                <w:rFonts w:ascii="Arial" w:hAnsi="Arial" w:cs="Arial"/>
                <w:bCs/>
                <w:sz w:val="20"/>
                <w:szCs w:val="20"/>
              </w:rPr>
              <w:t>se the following with any of the global topics, as a starting point for researching and presenting information:</w:t>
            </w:r>
          </w:p>
          <w:p w14:paraId="13F0B3DE" w14:textId="77777777" w:rsidR="00735A90" w:rsidRPr="00CD369B" w:rsidRDefault="00735A90" w:rsidP="00BA682D">
            <w:pPr>
              <w:spacing w:before="120" w:after="120"/>
              <w:rPr>
                <w:rFonts w:ascii="Arial" w:hAnsi="Arial" w:cs="Arial"/>
                <w:sz w:val="20"/>
                <w:szCs w:val="20"/>
              </w:rPr>
            </w:pPr>
            <w:r w:rsidRPr="00CD369B">
              <w:rPr>
                <w:rFonts w:ascii="Arial" w:hAnsi="Arial" w:cs="Arial"/>
                <w:b/>
                <w:bCs/>
                <w:sz w:val="20"/>
                <w:szCs w:val="20"/>
              </w:rPr>
              <w:t xml:space="preserve">1. Defining the task: </w:t>
            </w:r>
            <w:r w:rsidRPr="00CD369B">
              <w:rPr>
                <w:rFonts w:ascii="Arial" w:hAnsi="Arial" w:cs="Arial"/>
                <w:sz w:val="20"/>
                <w:szCs w:val="20"/>
              </w:rPr>
              <w:t>What do I do? What do I already know? What do I need to find out? How will I present my work?</w:t>
            </w:r>
          </w:p>
          <w:p w14:paraId="1430FB75" w14:textId="77777777" w:rsidR="00735A90" w:rsidRPr="00CD369B" w:rsidRDefault="00735A90" w:rsidP="00BA682D">
            <w:pPr>
              <w:spacing w:before="120" w:after="120"/>
              <w:rPr>
                <w:rFonts w:ascii="Arial" w:hAnsi="Arial" w:cs="Arial"/>
                <w:sz w:val="20"/>
                <w:szCs w:val="20"/>
              </w:rPr>
            </w:pPr>
            <w:r w:rsidRPr="00CD369B">
              <w:rPr>
                <w:rFonts w:ascii="Arial" w:hAnsi="Arial" w:cs="Arial"/>
                <w:b/>
                <w:bCs/>
                <w:sz w:val="20"/>
                <w:szCs w:val="20"/>
              </w:rPr>
              <w:t>2. Locating the information:</w:t>
            </w:r>
            <w:r w:rsidRPr="00CD369B">
              <w:rPr>
                <w:rFonts w:ascii="Arial" w:hAnsi="Arial" w:cs="Arial"/>
                <w:sz w:val="20"/>
                <w:szCs w:val="20"/>
              </w:rPr>
              <w:t xml:space="preserve"> Where do I go to find the information? Who can help me?</w:t>
            </w:r>
          </w:p>
          <w:p w14:paraId="362B66A2" w14:textId="77777777" w:rsidR="00735A90" w:rsidRPr="00CD369B" w:rsidRDefault="00735A90" w:rsidP="00BA682D">
            <w:pPr>
              <w:spacing w:before="120" w:after="120"/>
              <w:rPr>
                <w:rFonts w:ascii="Arial" w:hAnsi="Arial" w:cs="Arial"/>
                <w:sz w:val="20"/>
                <w:szCs w:val="20"/>
              </w:rPr>
            </w:pPr>
            <w:r w:rsidRPr="00CD369B">
              <w:rPr>
                <w:rFonts w:ascii="Arial" w:hAnsi="Arial" w:cs="Arial"/>
                <w:b/>
                <w:bCs/>
                <w:sz w:val="20"/>
                <w:szCs w:val="20"/>
              </w:rPr>
              <w:t>3. Selecting appropriate resources:</w:t>
            </w:r>
            <w:r w:rsidRPr="00CD369B">
              <w:rPr>
                <w:rFonts w:ascii="Arial" w:hAnsi="Arial" w:cs="Arial"/>
                <w:sz w:val="20"/>
                <w:szCs w:val="20"/>
              </w:rPr>
              <w:t xml:space="preserve"> Is this information useful? What do I keep? What do I leave out? How trustworthy are the sources?</w:t>
            </w:r>
          </w:p>
          <w:p w14:paraId="3A0D385B" w14:textId="77777777" w:rsidR="00735A90" w:rsidRPr="00CD369B" w:rsidRDefault="00735A90" w:rsidP="00BA682D">
            <w:pPr>
              <w:spacing w:before="120" w:after="120"/>
              <w:rPr>
                <w:rFonts w:ascii="Arial" w:hAnsi="Arial" w:cs="Arial"/>
                <w:sz w:val="20"/>
                <w:szCs w:val="20"/>
              </w:rPr>
            </w:pPr>
            <w:r w:rsidRPr="00CD369B">
              <w:rPr>
                <w:rFonts w:ascii="Arial" w:hAnsi="Arial" w:cs="Arial"/>
                <w:b/>
                <w:bCs/>
                <w:sz w:val="20"/>
                <w:szCs w:val="20"/>
              </w:rPr>
              <w:lastRenderedPageBreak/>
              <w:t>4.</w:t>
            </w:r>
            <w:r w:rsidRPr="00CD369B">
              <w:rPr>
                <w:rFonts w:ascii="Arial" w:hAnsi="Arial" w:cs="Arial"/>
                <w:sz w:val="20"/>
                <w:szCs w:val="20"/>
              </w:rPr>
              <w:t xml:space="preserve"> </w:t>
            </w:r>
            <w:r w:rsidRPr="00CD369B">
              <w:rPr>
                <w:rFonts w:ascii="Arial" w:hAnsi="Arial" w:cs="Arial"/>
                <w:b/>
                <w:bCs/>
                <w:sz w:val="20"/>
                <w:szCs w:val="20"/>
              </w:rPr>
              <w:t xml:space="preserve">Organising information: </w:t>
            </w:r>
            <w:r w:rsidRPr="00CD369B">
              <w:rPr>
                <w:rFonts w:ascii="Arial" w:hAnsi="Arial" w:cs="Arial"/>
                <w:sz w:val="20"/>
                <w:szCs w:val="20"/>
              </w:rPr>
              <w:t>Can I take notes in my own words? How will I organise them? Have I noted where the information came from? Have I got enough information?</w:t>
            </w:r>
          </w:p>
          <w:p w14:paraId="2837DD4B" w14:textId="77777777" w:rsidR="00735A90" w:rsidRPr="00CD369B" w:rsidRDefault="00735A90" w:rsidP="00BA682D">
            <w:pPr>
              <w:spacing w:before="120" w:after="120"/>
              <w:rPr>
                <w:rFonts w:ascii="Arial" w:hAnsi="Arial" w:cs="Arial"/>
                <w:sz w:val="20"/>
                <w:szCs w:val="20"/>
              </w:rPr>
            </w:pPr>
            <w:r w:rsidRPr="00CD369B">
              <w:rPr>
                <w:rFonts w:ascii="Arial" w:hAnsi="Arial" w:cs="Arial"/>
                <w:b/>
                <w:bCs/>
                <w:sz w:val="20"/>
                <w:szCs w:val="20"/>
              </w:rPr>
              <w:t xml:space="preserve">5. Presenting ideas: </w:t>
            </w:r>
            <w:r w:rsidRPr="00CD369B">
              <w:rPr>
                <w:rFonts w:ascii="Arial" w:hAnsi="Arial" w:cs="Arial"/>
                <w:sz w:val="20"/>
                <w:szCs w:val="20"/>
              </w:rPr>
              <w:t>How have I been asked to present my work? How should I set it out? Who will I be presenting work to? Am I communicating?</w:t>
            </w:r>
          </w:p>
          <w:p w14:paraId="02313EBF" w14:textId="4B2C615A" w:rsidR="00735A90" w:rsidRPr="00CD369B" w:rsidRDefault="00735A90" w:rsidP="00BA682D">
            <w:pPr>
              <w:spacing w:before="120" w:after="120"/>
              <w:rPr>
                <w:rFonts w:ascii="Arial" w:hAnsi="Arial" w:cs="Arial"/>
                <w:b/>
                <w:bCs/>
                <w:sz w:val="20"/>
                <w:szCs w:val="20"/>
              </w:rPr>
            </w:pPr>
            <w:r w:rsidRPr="00CD369B">
              <w:rPr>
                <w:rFonts w:ascii="Arial" w:hAnsi="Arial" w:cs="Arial"/>
                <w:b/>
                <w:bCs/>
                <w:sz w:val="20"/>
                <w:szCs w:val="20"/>
              </w:rPr>
              <w:t xml:space="preserve">6. Evaluating the final product: </w:t>
            </w:r>
            <w:r w:rsidRPr="00CD369B">
              <w:rPr>
                <w:rFonts w:ascii="Arial" w:hAnsi="Arial" w:cs="Arial"/>
                <w:sz w:val="20"/>
                <w:szCs w:val="20"/>
              </w:rPr>
              <w:t>Did I miss anything? Does my work make sense? Have I checked spelling and grammar? Would I feel proud for someone to see my work? What have I learnt?</w:t>
            </w:r>
          </w:p>
          <w:p w14:paraId="3640D737" w14:textId="70E2E306" w:rsidR="00735A90" w:rsidRPr="00CD369B" w:rsidRDefault="00735A90" w:rsidP="00BA682D">
            <w:pPr>
              <w:spacing w:before="120" w:after="120"/>
              <w:rPr>
                <w:rFonts w:ascii="Arial" w:hAnsi="Arial" w:cs="Arial"/>
                <w:bCs/>
                <w:sz w:val="20"/>
                <w:szCs w:val="20"/>
              </w:rPr>
            </w:pPr>
            <w:r w:rsidRPr="00CD369B">
              <w:rPr>
                <w:rFonts w:ascii="Arial" w:hAnsi="Arial" w:cs="Arial"/>
                <w:bCs/>
                <w:sz w:val="20"/>
                <w:szCs w:val="20"/>
              </w:rPr>
              <w:t xml:space="preserve">Give a task that involves learners researching information. This could be in the form of a mini </w:t>
            </w:r>
            <w:r w:rsidRPr="00CD369B">
              <w:rPr>
                <w:rFonts w:ascii="Arial" w:hAnsi="Arial" w:cs="Arial"/>
                <w:sz w:val="20"/>
                <w:szCs w:val="20"/>
              </w:rPr>
              <w:t>Individual Report</w:t>
            </w:r>
            <w:r w:rsidRPr="00CD369B">
              <w:rPr>
                <w:rFonts w:ascii="Arial" w:hAnsi="Arial" w:cs="Arial"/>
                <w:bCs/>
                <w:sz w:val="20"/>
                <w:szCs w:val="20"/>
              </w:rPr>
              <w:t xml:space="preserve"> that focuses on one perspective. </w:t>
            </w:r>
            <w:r w:rsidR="00F001DC">
              <w:rPr>
                <w:rFonts w:ascii="Arial" w:hAnsi="Arial" w:cs="Arial"/>
                <w:bCs/>
                <w:sz w:val="20"/>
                <w:szCs w:val="20"/>
              </w:rPr>
              <w:t>G</w:t>
            </w:r>
            <w:r w:rsidRPr="00CD369B">
              <w:rPr>
                <w:rFonts w:ascii="Arial" w:hAnsi="Arial" w:cs="Arial"/>
                <w:bCs/>
                <w:sz w:val="20"/>
                <w:szCs w:val="20"/>
              </w:rPr>
              <w:t>ive a choice of a selection of questions. Learners use the guidelines above to self-assess their work.</w:t>
            </w:r>
          </w:p>
          <w:p w14:paraId="708D2ACD" w14:textId="77777777" w:rsidR="00735A90" w:rsidRPr="00CD369B" w:rsidRDefault="00735A90" w:rsidP="00BA682D">
            <w:pPr>
              <w:spacing w:before="120" w:after="120"/>
              <w:rPr>
                <w:rFonts w:ascii="Arial" w:hAnsi="Arial" w:cs="Arial"/>
                <w:sz w:val="20"/>
                <w:szCs w:val="20"/>
              </w:rPr>
            </w:pPr>
            <w:r w:rsidRPr="00431180">
              <w:rPr>
                <w:rFonts w:ascii="Arial Bold" w:hAnsi="Arial Bold" w:cs="Arial"/>
                <w:b/>
                <w:bCs/>
                <w:sz w:val="20"/>
                <w:szCs w:val="20"/>
              </w:rPr>
              <w:t>(F)</w:t>
            </w:r>
            <w:r w:rsidRPr="00CD369B">
              <w:rPr>
                <w:rFonts w:ascii="Arial" w:hAnsi="Arial" w:cs="Arial"/>
                <w:b/>
                <w:bCs/>
                <w:sz w:val="20"/>
                <w:szCs w:val="20"/>
              </w:rPr>
              <w:t xml:space="preserve"> </w:t>
            </w:r>
            <w:r w:rsidRPr="00CD369B">
              <w:rPr>
                <w:rFonts w:ascii="Arial" w:hAnsi="Arial" w:cs="Arial"/>
                <w:sz w:val="20"/>
                <w:szCs w:val="20"/>
              </w:rPr>
              <w:t>Self-assessment.</w:t>
            </w:r>
          </w:p>
        </w:tc>
        <w:tc>
          <w:tcPr>
            <w:tcW w:w="1254" w:type="pct"/>
          </w:tcPr>
          <w:p w14:paraId="72AFF8CD" w14:textId="77777777" w:rsidR="00735A90" w:rsidRPr="00CD369B" w:rsidRDefault="00735A90" w:rsidP="00BA682D">
            <w:pPr>
              <w:spacing w:before="120" w:after="120"/>
              <w:rPr>
                <w:rFonts w:ascii="Arial" w:hAnsi="Arial" w:cs="Arial"/>
                <w:sz w:val="20"/>
                <w:szCs w:val="20"/>
              </w:rPr>
            </w:pPr>
            <w:r>
              <w:rPr>
                <w:rFonts w:ascii="Arial" w:hAnsi="Arial" w:cs="Arial"/>
                <w:sz w:val="20"/>
                <w:szCs w:val="20"/>
              </w:rPr>
              <w:lastRenderedPageBreak/>
              <w:t>G</w:t>
            </w:r>
            <w:r w:rsidRPr="00CD369B">
              <w:rPr>
                <w:rFonts w:ascii="Arial" w:hAnsi="Arial" w:cs="Arial"/>
                <w:sz w:val="20"/>
                <w:szCs w:val="20"/>
              </w:rPr>
              <w:t>uide learners once they have planned their Individual Report.</w:t>
            </w:r>
          </w:p>
          <w:p w14:paraId="63E8B3E7" w14:textId="77777777" w:rsidR="00735A90" w:rsidRPr="00CD369B" w:rsidRDefault="00735A90" w:rsidP="00BA682D">
            <w:pPr>
              <w:spacing w:before="120" w:after="120"/>
              <w:rPr>
                <w:rFonts w:ascii="Arial" w:hAnsi="Arial" w:cs="Arial"/>
                <w:sz w:val="20"/>
                <w:szCs w:val="20"/>
              </w:rPr>
            </w:pPr>
            <w:r w:rsidRPr="00CD369B">
              <w:rPr>
                <w:rFonts w:ascii="Arial" w:hAnsi="Arial" w:cs="Arial"/>
                <w:sz w:val="20"/>
                <w:szCs w:val="20"/>
              </w:rPr>
              <w:t>A practice mini Individual Report that includes just one perspective is a good starting point before learners are expected to put together 2000 words. The task could be limited to 500 words. Suggested questions might be:</w:t>
            </w:r>
          </w:p>
          <w:p w14:paraId="714A8041" w14:textId="77777777" w:rsidR="00735A90" w:rsidRPr="00CD369B" w:rsidRDefault="00735A90" w:rsidP="00BA682D">
            <w:pPr>
              <w:pStyle w:val="ListParagraph"/>
              <w:numPr>
                <w:ilvl w:val="0"/>
                <w:numId w:val="26"/>
              </w:numPr>
              <w:spacing w:before="120" w:after="120"/>
              <w:ind w:left="360"/>
              <w:rPr>
                <w:rFonts w:cs="Arial"/>
              </w:rPr>
            </w:pPr>
            <w:r w:rsidRPr="00CD369B">
              <w:rPr>
                <w:rFonts w:cs="Arial"/>
              </w:rPr>
              <w:t>How has family structure changed?</w:t>
            </w:r>
          </w:p>
          <w:p w14:paraId="52272790" w14:textId="77777777" w:rsidR="00735A90" w:rsidRPr="00CD369B" w:rsidRDefault="00735A90" w:rsidP="00BA682D">
            <w:pPr>
              <w:pStyle w:val="ListParagraph"/>
              <w:numPr>
                <w:ilvl w:val="0"/>
                <w:numId w:val="26"/>
              </w:numPr>
              <w:spacing w:before="120" w:after="120"/>
              <w:ind w:left="360"/>
              <w:rPr>
                <w:rFonts w:cs="Arial"/>
              </w:rPr>
            </w:pPr>
            <w:r w:rsidRPr="00CD369B">
              <w:rPr>
                <w:rFonts w:cs="Arial"/>
              </w:rPr>
              <w:t>Why is sustainable living important?</w:t>
            </w:r>
          </w:p>
          <w:p w14:paraId="43259328" w14:textId="77777777" w:rsidR="00735A90" w:rsidRPr="00CD369B" w:rsidRDefault="00735A90" w:rsidP="00BA682D">
            <w:pPr>
              <w:pStyle w:val="ListParagraph"/>
              <w:numPr>
                <w:ilvl w:val="0"/>
                <w:numId w:val="26"/>
              </w:numPr>
              <w:spacing w:before="120" w:after="120"/>
              <w:ind w:left="360"/>
              <w:rPr>
                <w:rFonts w:cs="Arial"/>
              </w:rPr>
            </w:pPr>
            <w:r w:rsidRPr="00CD369B">
              <w:rPr>
                <w:rFonts w:cs="Arial"/>
              </w:rPr>
              <w:lastRenderedPageBreak/>
              <w:t>How has the internet changed society?</w:t>
            </w:r>
          </w:p>
        </w:tc>
      </w:tr>
      <w:tr w:rsidR="00BA682D" w:rsidRPr="00430A2C" w14:paraId="0CDBA125" w14:textId="77777777" w:rsidTr="00BA682D">
        <w:trPr>
          <w:trHeight w:val="502"/>
        </w:trPr>
        <w:tc>
          <w:tcPr>
            <w:tcW w:w="5000" w:type="pct"/>
            <w:gridSpan w:val="3"/>
          </w:tcPr>
          <w:p w14:paraId="6183803D"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A95B53">
              <w:rPr>
                <w:rFonts w:ascii="Arial" w:hAnsi="Arial" w:cs="Arial"/>
                <w:b/>
                <w:color w:val="EA5B0C"/>
                <w:sz w:val="20"/>
                <w:szCs w:val="20"/>
              </w:rPr>
              <w:t xml:space="preserve"> Independent learn</w:t>
            </w:r>
            <w:r w:rsidR="00A95B53" w:rsidRPr="00C05A1A">
              <w:rPr>
                <w:rFonts w:ascii="Arial" w:hAnsi="Arial" w:cs="Arial"/>
                <w:b/>
                <w:color w:val="EA5B0C"/>
                <w:sz w:val="20"/>
                <w:szCs w:val="20"/>
              </w:rPr>
              <w:t>ing</w:t>
            </w:r>
            <w:r w:rsidR="00A95B53">
              <w:rPr>
                <w:rFonts w:ascii="Arial" w:hAnsi="Arial" w:cs="Arial"/>
                <w:b/>
                <w:color w:val="EA5B0C"/>
                <w:sz w:val="20"/>
                <w:szCs w:val="20"/>
              </w:rPr>
              <w:t xml:space="preserve"> (2)</w:t>
            </w:r>
          </w:p>
        </w:tc>
      </w:tr>
      <w:tr w:rsidR="00735A90" w:rsidRPr="00CD369B" w14:paraId="66A5F882" w14:textId="77777777" w:rsidTr="00735A90">
        <w:trPr>
          <w:trHeight w:val="502"/>
        </w:trPr>
        <w:tc>
          <w:tcPr>
            <w:tcW w:w="826" w:type="pct"/>
          </w:tcPr>
          <w:p w14:paraId="60C1BB04" w14:textId="77777777" w:rsidR="00735A90" w:rsidRPr="00CD369B" w:rsidRDefault="00735A90" w:rsidP="00A95B53">
            <w:pPr>
              <w:spacing w:before="120" w:after="120"/>
              <w:rPr>
                <w:rFonts w:ascii="Arial" w:hAnsi="Arial" w:cs="Arial"/>
                <w:sz w:val="20"/>
                <w:szCs w:val="20"/>
              </w:rPr>
            </w:pPr>
            <w:r w:rsidRPr="00CD369B">
              <w:rPr>
                <w:rFonts w:ascii="Arial" w:hAnsi="Arial" w:cs="Arial"/>
                <w:sz w:val="20"/>
                <w:szCs w:val="20"/>
              </w:rPr>
              <w:t>To be able to organise information and make notes.</w:t>
            </w:r>
          </w:p>
        </w:tc>
        <w:tc>
          <w:tcPr>
            <w:tcW w:w="2920" w:type="pct"/>
          </w:tcPr>
          <w:p w14:paraId="03307999" w14:textId="77777777" w:rsidR="00735A90" w:rsidRPr="00CD369B" w:rsidRDefault="00735A90" w:rsidP="00A95B53">
            <w:pPr>
              <w:pStyle w:val="NoSpacing"/>
              <w:spacing w:before="120" w:after="120"/>
              <w:rPr>
                <w:rFonts w:ascii="Arial" w:hAnsi="Arial" w:cs="Arial"/>
                <w:sz w:val="20"/>
                <w:szCs w:val="20"/>
                <w:lang w:eastAsia="en-GB"/>
              </w:rPr>
            </w:pPr>
            <w:r w:rsidRPr="00CD369B">
              <w:rPr>
                <w:rFonts w:ascii="Arial" w:hAnsi="Arial" w:cs="Arial"/>
                <w:sz w:val="20"/>
                <w:szCs w:val="20"/>
                <w:lang w:eastAsia="en-GB"/>
              </w:rPr>
              <w:t>Learners use an editable note-taking</w:t>
            </w:r>
            <w:r w:rsidRPr="00CD369B" w:rsidDel="00B05292">
              <w:rPr>
                <w:rFonts w:ascii="Arial" w:hAnsi="Arial" w:cs="Arial"/>
                <w:sz w:val="20"/>
                <w:szCs w:val="20"/>
                <w:lang w:eastAsia="en-GB"/>
              </w:rPr>
              <w:t xml:space="preserve"> </w:t>
            </w:r>
            <w:r w:rsidRPr="00CD369B">
              <w:rPr>
                <w:rFonts w:ascii="Arial" w:hAnsi="Arial" w:cs="Arial"/>
                <w:sz w:val="20"/>
                <w:szCs w:val="20"/>
                <w:lang w:eastAsia="en-GB"/>
              </w:rPr>
              <w:t>template and a word processing program to fill out the template. (Or print the template for learners to write on.) This note-taking template helps learners collect and organise information related to a research topic.</w:t>
            </w:r>
          </w:p>
          <w:p w14:paraId="75B5A0B2" w14:textId="009FA36C" w:rsidR="00735A90" w:rsidRPr="00CD369B" w:rsidRDefault="00735A90" w:rsidP="00A95B53">
            <w:pPr>
              <w:pStyle w:val="NoSpacing"/>
              <w:spacing w:before="120" w:after="120"/>
              <w:rPr>
                <w:rFonts w:ascii="Arial" w:hAnsi="Arial" w:cs="Arial"/>
                <w:sz w:val="20"/>
                <w:szCs w:val="20"/>
                <w:lang w:eastAsia="en-GB"/>
              </w:rPr>
            </w:pPr>
            <w:r w:rsidRPr="00CD369B">
              <w:rPr>
                <w:rFonts w:ascii="Arial" w:hAnsi="Arial" w:cs="Arial"/>
                <w:sz w:val="20"/>
                <w:szCs w:val="20"/>
                <w:lang w:eastAsia="en-GB"/>
              </w:rPr>
              <w:t xml:space="preserve">Note: For the purposes of this activity the topic ‘Belief systems’ is used, but </w:t>
            </w:r>
            <w:r w:rsidR="00F001DC">
              <w:rPr>
                <w:rFonts w:ascii="Arial" w:hAnsi="Arial" w:cs="Arial"/>
                <w:sz w:val="20"/>
                <w:szCs w:val="20"/>
                <w:lang w:eastAsia="en-GB"/>
              </w:rPr>
              <w:t>you</w:t>
            </w:r>
            <w:r w:rsidRPr="00CD369B">
              <w:rPr>
                <w:rFonts w:ascii="Arial" w:hAnsi="Arial" w:cs="Arial"/>
                <w:sz w:val="20"/>
                <w:szCs w:val="20"/>
                <w:lang w:eastAsia="en-GB"/>
              </w:rPr>
              <w:t xml:space="preserve"> can use any global topic.</w:t>
            </w:r>
          </w:p>
          <w:p w14:paraId="53E2BCC2" w14:textId="77777777" w:rsidR="00735A90" w:rsidRPr="00CD369B" w:rsidRDefault="00735A90" w:rsidP="00A95B53">
            <w:pPr>
              <w:pStyle w:val="NoSpacing"/>
              <w:spacing w:before="120" w:after="120"/>
              <w:rPr>
                <w:rFonts w:ascii="Arial" w:hAnsi="Arial" w:cs="Arial"/>
                <w:sz w:val="20"/>
                <w:szCs w:val="20"/>
                <w:lang w:eastAsia="en-GB"/>
              </w:rPr>
            </w:pPr>
            <w:r w:rsidRPr="00CD369B">
              <w:rPr>
                <w:rFonts w:ascii="Arial" w:hAnsi="Arial" w:cs="Arial"/>
                <w:sz w:val="20"/>
                <w:szCs w:val="20"/>
                <w:lang w:eastAsia="en-GB"/>
              </w:rPr>
              <w:t>Introduce learners to the research topic. Learners might complete a KWL chart:</w:t>
            </w:r>
          </w:p>
          <w:tbl>
            <w:tblPr>
              <w:tblStyle w:val="TableGrid"/>
              <w:tblW w:w="0" w:type="auto"/>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2324"/>
              <w:gridCol w:w="2324"/>
              <w:gridCol w:w="2325"/>
            </w:tblGrid>
            <w:tr w:rsidR="00C05A1A" w:rsidRPr="00C05A1A" w14:paraId="1E66800F" w14:textId="77777777" w:rsidTr="00C05A1A">
              <w:tc>
                <w:tcPr>
                  <w:tcW w:w="2324" w:type="dxa"/>
                  <w:shd w:val="clear" w:color="auto" w:fill="EA5B0C"/>
                </w:tcPr>
                <w:p w14:paraId="3C704534" w14:textId="77777777" w:rsidR="00735A90" w:rsidRPr="00C05A1A" w:rsidRDefault="00735A90" w:rsidP="00A95B53">
                  <w:pPr>
                    <w:pStyle w:val="NoSpacing"/>
                    <w:spacing w:before="120" w:after="120"/>
                    <w:jc w:val="center"/>
                    <w:rPr>
                      <w:rFonts w:ascii="Arial" w:hAnsi="Arial" w:cs="Arial"/>
                      <w:b/>
                      <w:color w:val="FFFFFF" w:themeColor="background1"/>
                      <w:sz w:val="20"/>
                      <w:szCs w:val="20"/>
                      <w:lang w:eastAsia="en-GB"/>
                    </w:rPr>
                  </w:pPr>
                  <w:r w:rsidRPr="00C05A1A">
                    <w:rPr>
                      <w:rFonts w:ascii="Arial" w:hAnsi="Arial" w:cs="Arial"/>
                      <w:b/>
                      <w:color w:val="FFFFFF" w:themeColor="background1"/>
                      <w:sz w:val="20"/>
                      <w:szCs w:val="20"/>
                      <w:lang w:eastAsia="en-GB"/>
                    </w:rPr>
                    <w:t>K</w:t>
                  </w:r>
                </w:p>
              </w:tc>
              <w:tc>
                <w:tcPr>
                  <w:tcW w:w="2324" w:type="dxa"/>
                  <w:shd w:val="clear" w:color="auto" w:fill="EA5B0C"/>
                </w:tcPr>
                <w:p w14:paraId="3A1BB6DB" w14:textId="77777777" w:rsidR="00735A90" w:rsidRPr="00C05A1A" w:rsidRDefault="00735A90" w:rsidP="00A95B53">
                  <w:pPr>
                    <w:pStyle w:val="NoSpacing"/>
                    <w:spacing w:before="120" w:after="120"/>
                    <w:jc w:val="center"/>
                    <w:rPr>
                      <w:rFonts w:ascii="Arial" w:hAnsi="Arial" w:cs="Arial"/>
                      <w:b/>
                      <w:color w:val="FFFFFF" w:themeColor="background1"/>
                      <w:sz w:val="20"/>
                      <w:szCs w:val="20"/>
                      <w:lang w:eastAsia="en-GB"/>
                    </w:rPr>
                  </w:pPr>
                  <w:r w:rsidRPr="00C05A1A">
                    <w:rPr>
                      <w:rFonts w:ascii="Arial" w:hAnsi="Arial" w:cs="Arial"/>
                      <w:b/>
                      <w:color w:val="FFFFFF" w:themeColor="background1"/>
                      <w:sz w:val="20"/>
                      <w:szCs w:val="20"/>
                      <w:lang w:eastAsia="en-GB"/>
                    </w:rPr>
                    <w:t>W</w:t>
                  </w:r>
                </w:p>
              </w:tc>
              <w:tc>
                <w:tcPr>
                  <w:tcW w:w="2325" w:type="dxa"/>
                  <w:shd w:val="clear" w:color="auto" w:fill="EA5B0C"/>
                </w:tcPr>
                <w:p w14:paraId="5442B6AA" w14:textId="77777777" w:rsidR="00735A90" w:rsidRPr="00C05A1A" w:rsidRDefault="00735A90" w:rsidP="00A95B53">
                  <w:pPr>
                    <w:pStyle w:val="NoSpacing"/>
                    <w:spacing w:before="120" w:after="120"/>
                    <w:jc w:val="center"/>
                    <w:rPr>
                      <w:rFonts w:ascii="Arial" w:hAnsi="Arial" w:cs="Arial"/>
                      <w:b/>
                      <w:color w:val="FFFFFF" w:themeColor="background1"/>
                      <w:sz w:val="20"/>
                      <w:szCs w:val="20"/>
                      <w:lang w:eastAsia="en-GB"/>
                    </w:rPr>
                  </w:pPr>
                  <w:r w:rsidRPr="00C05A1A">
                    <w:rPr>
                      <w:rFonts w:ascii="Arial" w:hAnsi="Arial" w:cs="Arial"/>
                      <w:b/>
                      <w:color w:val="FFFFFF" w:themeColor="background1"/>
                      <w:sz w:val="20"/>
                      <w:szCs w:val="20"/>
                      <w:lang w:eastAsia="en-GB"/>
                    </w:rPr>
                    <w:t>L</w:t>
                  </w:r>
                </w:p>
              </w:tc>
            </w:tr>
            <w:tr w:rsidR="00735A90" w:rsidRPr="00CD369B" w14:paraId="008DF9D4" w14:textId="77777777" w:rsidTr="00C05A1A">
              <w:tc>
                <w:tcPr>
                  <w:tcW w:w="2324" w:type="dxa"/>
                  <w:vAlign w:val="center"/>
                </w:tcPr>
                <w:p w14:paraId="5D4B934B" w14:textId="77777777" w:rsidR="00735A90" w:rsidRPr="00CD369B" w:rsidRDefault="00735A90" w:rsidP="00C05A1A">
                  <w:pPr>
                    <w:pStyle w:val="NoSpacing"/>
                    <w:spacing w:before="120" w:after="120"/>
                    <w:rPr>
                      <w:rFonts w:ascii="Arial" w:hAnsi="Arial" w:cs="Arial"/>
                      <w:sz w:val="20"/>
                      <w:szCs w:val="20"/>
                      <w:lang w:eastAsia="en-GB"/>
                    </w:rPr>
                  </w:pPr>
                  <w:r w:rsidRPr="00CD369B">
                    <w:rPr>
                      <w:rFonts w:ascii="Arial" w:hAnsi="Arial" w:cs="Arial"/>
                      <w:sz w:val="20"/>
                      <w:szCs w:val="20"/>
                      <w:lang w:eastAsia="en-GB"/>
                    </w:rPr>
                    <w:t>What I</w:t>
                  </w:r>
                  <w:r w:rsidR="00C05A1A">
                    <w:rPr>
                      <w:rFonts w:ascii="Arial" w:hAnsi="Arial" w:cs="Arial"/>
                      <w:sz w:val="20"/>
                      <w:szCs w:val="20"/>
                      <w:lang w:eastAsia="en-GB"/>
                    </w:rPr>
                    <w:t xml:space="preserve"> k</w:t>
                  </w:r>
                  <w:r w:rsidRPr="00CD369B">
                    <w:rPr>
                      <w:rFonts w:ascii="Arial" w:hAnsi="Arial" w:cs="Arial"/>
                      <w:sz w:val="20"/>
                      <w:szCs w:val="20"/>
                      <w:lang w:eastAsia="en-GB"/>
                    </w:rPr>
                    <w:t>now</w:t>
                  </w:r>
                </w:p>
              </w:tc>
              <w:tc>
                <w:tcPr>
                  <w:tcW w:w="2324" w:type="dxa"/>
                  <w:vAlign w:val="center"/>
                </w:tcPr>
                <w:p w14:paraId="375E87E7" w14:textId="77777777" w:rsidR="00735A90" w:rsidRPr="00CD369B" w:rsidRDefault="00735A90" w:rsidP="00C05A1A">
                  <w:pPr>
                    <w:pStyle w:val="NoSpacing"/>
                    <w:spacing w:before="120" w:after="120"/>
                    <w:rPr>
                      <w:rFonts w:ascii="Arial" w:hAnsi="Arial" w:cs="Arial"/>
                      <w:sz w:val="20"/>
                      <w:szCs w:val="20"/>
                      <w:lang w:eastAsia="en-GB"/>
                    </w:rPr>
                  </w:pPr>
                  <w:r w:rsidRPr="00CD369B">
                    <w:rPr>
                      <w:rFonts w:ascii="Arial" w:hAnsi="Arial" w:cs="Arial"/>
                      <w:sz w:val="20"/>
                      <w:szCs w:val="20"/>
                      <w:lang w:eastAsia="en-GB"/>
                    </w:rPr>
                    <w:t xml:space="preserve">What I </w:t>
                  </w:r>
                  <w:r w:rsidR="00C05A1A">
                    <w:rPr>
                      <w:rFonts w:ascii="Arial" w:hAnsi="Arial" w:cs="Arial"/>
                      <w:sz w:val="20"/>
                      <w:szCs w:val="20"/>
                      <w:lang w:eastAsia="en-GB"/>
                    </w:rPr>
                    <w:t>w</w:t>
                  </w:r>
                  <w:r w:rsidRPr="00CD369B">
                    <w:rPr>
                      <w:rFonts w:ascii="Arial" w:hAnsi="Arial" w:cs="Arial"/>
                      <w:sz w:val="20"/>
                      <w:szCs w:val="20"/>
                      <w:lang w:eastAsia="en-GB"/>
                    </w:rPr>
                    <w:t xml:space="preserve">ant to </w:t>
                  </w:r>
                  <w:r w:rsidR="00C05A1A">
                    <w:rPr>
                      <w:rFonts w:ascii="Arial" w:hAnsi="Arial" w:cs="Arial"/>
                      <w:sz w:val="20"/>
                      <w:szCs w:val="20"/>
                      <w:lang w:eastAsia="en-GB"/>
                    </w:rPr>
                    <w:t>k</w:t>
                  </w:r>
                  <w:r w:rsidRPr="00CD369B">
                    <w:rPr>
                      <w:rFonts w:ascii="Arial" w:hAnsi="Arial" w:cs="Arial"/>
                      <w:sz w:val="20"/>
                      <w:szCs w:val="20"/>
                      <w:lang w:eastAsia="en-GB"/>
                    </w:rPr>
                    <w:t>now</w:t>
                  </w:r>
                </w:p>
              </w:tc>
              <w:tc>
                <w:tcPr>
                  <w:tcW w:w="2325" w:type="dxa"/>
                  <w:vAlign w:val="center"/>
                </w:tcPr>
                <w:p w14:paraId="409072B9" w14:textId="77777777" w:rsidR="00735A90" w:rsidRPr="00CD369B" w:rsidRDefault="00735A90" w:rsidP="00C05A1A">
                  <w:pPr>
                    <w:pStyle w:val="NoSpacing"/>
                    <w:spacing w:before="120" w:after="120"/>
                    <w:rPr>
                      <w:rFonts w:ascii="Arial" w:hAnsi="Arial" w:cs="Arial"/>
                      <w:sz w:val="20"/>
                      <w:szCs w:val="20"/>
                      <w:lang w:eastAsia="en-GB"/>
                    </w:rPr>
                  </w:pPr>
                  <w:r w:rsidRPr="00CD369B">
                    <w:rPr>
                      <w:rFonts w:ascii="Arial" w:hAnsi="Arial" w:cs="Arial"/>
                      <w:sz w:val="20"/>
                      <w:szCs w:val="20"/>
                      <w:lang w:eastAsia="en-GB"/>
                    </w:rPr>
                    <w:t xml:space="preserve">What I have </w:t>
                  </w:r>
                  <w:r w:rsidR="00C05A1A">
                    <w:rPr>
                      <w:rFonts w:ascii="Arial" w:hAnsi="Arial" w:cs="Arial"/>
                      <w:sz w:val="20"/>
                      <w:szCs w:val="20"/>
                      <w:lang w:eastAsia="en-GB"/>
                    </w:rPr>
                    <w:t>l</w:t>
                  </w:r>
                  <w:r w:rsidRPr="00CD369B">
                    <w:rPr>
                      <w:rFonts w:ascii="Arial" w:hAnsi="Arial" w:cs="Arial"/>
                      <w:sz w:val="20"/>
                      <w:szCs w:val="20"/>
                      <w:lang w:eastAsia="en-GB"/>
                    </w:rPr>
                    <w:t>earnt</w:t>
                  </w:r>
                </w:p>
              </w:tc>
            </w:tr>
            <w:tr w:rsidR="00735A90" w:rsidRPr="00CD369B" w14:paraId="614358D7" w14:textId="77777777" w:rsidTr="00C05A1A">
              <w:tc>
                <w:tcPr>
                  <w:tcW w:w="2324" w:type="dxa"/>
                  <w:vAlign w:val="center"/>
                </w:tcPr>
                <w:p w14:paraId="61B5EC97" w14:textId="77777777" w:rsidR="00735A90" w:rsidRPr="00CD369B" w:rsidRDefault="00735A90" w:rsidP="00A95B53">
                  <w:pPr>
                    <w:pStyle w:val="NoSpacing"/>
                    <w:spacing w:before="120" w:after="120"/>
                    <w:rPr>
                      <w:rFonts w:ascii="Arial" w:hAnsi="Arial" w:cs="Arial"/>
                      <w:sz w:val="20"/>
                      <w:szCs w:val="20"/>
                      <w:lang w:eastAsia="en-GB"/>
                    </w:rPr>
                  </w:pPr>
                </w:p>
              </w:tc>
              <w:tc>
                <w:tcPr>
                  <w:tcW w:w="2324" w:type="dxa"/>
                  <w:vAlign w:val="center"/>
                </w:tcPr>
                <w:p w14:paraId="1B424E00" w14:textId="77777777" w:rsidR="00735A90" w:rsidRPr="00CD369B" w:rsidRDefault="00735A90" w:rsidP="00A95B53">
                  <w:pPr>
                    <w:pStyle w:val="NoSpacing"/>
                    <w:spacing w:before="120" w:after="120"/>
                    <w:rPr>
                      <w:rFonts w:ascii="Arial" w:hAnsi="Arial" w:cs="Arial"/>
                      <w:sz w:val="20"/>
                      <w:szCs w:val="20"/>
                      <w:lang w:eastAsia="en-GB"/>
                    </w:rPr>
                  </w:pPr>
                </w:p>
              </w:tc>
              <w:tc>
                <w:tcPr>
                  <w:tcW w:w="2325" w:type="dxa"/>
                  <w:vAlign w:val="center"/>
                </w:tcPr>
                <w:p w14:paraId="59B71F94" w14:textId="77777777" w:rsidR="00735A90" w:rsidRPr="00CD369B" w:rsidRDefault="00735A90" w:rsidP="00A95B53">
                  <w:pPr>
                    <w:pStyle w:val="NoSpacing"/>
                    <w:spacing w:before="120" w:after="120"/>
                    <w:rPr>
                      <w:rFonts w:ascii="Arial" w:hAnsi="Arial" w:cs="Arial"/>
                      <w:sz w:val="20"/>
                      <w:szCs w:val="20"/>
                      <w:lang w:eastAsia="en-GB"/>
                    </w:rPr>
                  </w:pPr>
                </w:p>
              </w:tc>
            </w:tr>
            <w:tr w:rsidR="00735A90" w:rsidRPr="00CD369B" w14:paraId="2F8B4C39" w14:textId="77777777" w:rsidTr="00C05A1A">
              <w:tc>
                <w:tcPr>
                  <w:tcW w:w="2324" w:type="dxa"/>
                  <w:vAlign w:val="center"/>
                </w:tcPr>
                <w:p w14:paraId="6FB41568" w14:textId="77777777" w:rsidR="00735A90" w:rsidRPr="00CD369B" w:rsidRDefault="00735A90" w:rsidP="00A95B53">
                  <w:pPr>
                    <w:pStyle w:val="NoSpacing"/>
                    <w:spacing w:before="120" w:after="120"/>
                    <w:rPr>
                      <w:rFonts w:ascii="Arial" w:hAnsi="Arial" w:cs="Arial"/>
                      <w:sz w:val="20"/>
                      <w:szCs w:val="20"/>
                      <w:lang w:eastAsia="en-GB"/>
                    </w:rPr>
                  </w:pPr>
                </w:p>
              </w:tc>
              <w:tc>
                <w:tcPr>
                  <w:tcW w:w="2324" w:type="dxa"/>
                  <w:vAlign w:val="center"/>
                </w:tcPr>
                <w:p w14:paraId="6AA626CC" w14:textId="77777777" w:rsidR="00735A90" w:rsidRPr="00CD369B" w:rsidRDefault="00735A90" w:rsidP="00A95B53">
                  <w:pPr>
                    <w:pStyle w:val="NoSpacing"/>
                    <w:spacing w:before="120" w:after="120"/>
                    <w:rPr>
                      <w:rFonts w:ascii="Arial" w:hAnsi="Arial" w:cs="Arial"/>
                      <w:sz w:val="20"/>
                      <w:szCs w:val="20"/>
                      <w:lang w:eastAsia="en-GB"/>
                    </w:rPr>
                  </w:pPr>
                </w:p>
              </w:tc>
              <w:tc>
                <w:tcPr>
                  <w:tcW w:w="2325" w:type="dxa"/>
                  <w:vAlign w:val="center"/>
                </w:tcPr>
                <w:p w14:paraId="032B4F3B" w14:textId="77777777" w:rsidR="00735A90" w:rsidRPr="00CD369B" w:rsidRDefault="00735A90" w:rsidP="00A95B53">
                  <w:pPr>
                    <w:pStyle w:val="NoSpacing"/>
                    <w:spacing w:before="120" w:after="120"/>
                    <w:rPr>
                      <w:rFonts w:ascii="Arial" w:hAnsi="Arial" w:cs="Arial"/>
                      <w:sz w:val="20"/>
                      <w:szCs w:val="20"/>
                      <w:lang w:eastAsia="en-GB"/>
                    </w:rPr>
                  </w:pPr>
                </w:p>
              </w:tc>
            </w:tr>
          </w:tbl>
          <w:p w14:paraId="0DF7EC9F" w14:textId="77777777" w:rsidR="00735A90" w:rsidRPr="00CD369B" w:rsidRDefault="00735A90" w:rsidP="00A95B53">
            <w:pPr>
              <w:pStyle w:val="NoSpacing"/>
              <w:spacing w:before="120" w:after="120"/>
              <w:rPr>
                <w:rFonts w:ascii="Arial" w:hAnsi="Arial" w:cs="Arial"/>
                <w:sz w:val="20"/>
                <w:szCs w:val="20"/>
                <w:lang w:eastAsia="en-GB"/>
              </w:rPr>
            </w:pPr>
            <w:r w:rsidRPr="00CD369B">
              <w:rPr>
                <w:rFonts w:ascii="Arial" w:hAnsi="Arial" w:cs="Arial"/>
                <w:sz w:val="20"/>
                <w:szCs w:val="20"/>
                <w:lang w:eastAsia="en-GB"/>
              </w:rPr>
              <w:t>Learners brainstorm information they already </w:t>
            </w:r>
            <w:r w:rsidRPr="00CD369B">
              <w:rPr>
                <w:rFonts w:ascii="Arial" w:hAnsi="Arial" w:cs="Arial"/>
                <w:i/>
                <w:iCs/>
                <w:sz w:val="20"/>
                <w:szCs w:val="20"/>
                <w:lang w:eastAsia="en-GB"/>
              </w:rPr>
              <w:t>Know </w:t>
            </w:r>
            <w:r w:rsidRPr="00CD369B">
              <w:rPr>
                <w:rFonts w:ascii="Arial" w:hAnsi="Arial" w:cs="Arial"/>
                <w:sz w:val="20"/>
                <w:szCs w:val="20"/>
                <w:lang w:eastAsia="en-GB"/>
              </w:rPr>
              <w:t xml:space="preserve">about ‘Belief systems’ and list it in the K column. Brainstorm a list of questions learners </w:t>
            </w:r>
            <w:r w:rsidRPr="00CD369B">
              <w:rPr>
                <w:rFonts w:ascii="Arial" w:hAnsi="Arial" w:cs="Arial"/>
                <w:i/>
                <w:iCs/>
                <w:sz w:val="20"/>
                <w:szCs w:val="20"/>
                <w:lang w:eastAsia="en-GB"/>
              </w:rPr>
              <w:t>Want to know</w:t>
            </w:r>
            <w:r w:rsidRPr="00CD369B">
              <w:rPr>
                <w:rFonts w:ascii="Arial" w:hAnsi="Arial" w:cs="Arial"/>
                <w:sz w:val="20"/>
                <w:szCs w:val="20"/>
                <w:lang w:eastAsia="en-GB"/>
              </w:rPr>
              <w:t> about belief systems and write them in the W column. Save the KWL chart for use at the end of the activity.</w:t>
            </w:r>
          </w:p>
          <w:p w14:paraId="7B3D45EE" w14:textId="77777777" w:rsidR="00735A90" w:rsidRPr="00CD369B" w:rsidRDefault="00735A90" w:rsidP="00A95B53">
            <w:pPr>
              <w:pStyle w:val="NoSpacing"/>
              <w:spacing w:before="120" w:after="120"/>
              <w:rPr>
                <w:rFonts w:ascii="Arial" w:hAnsi="Arial" w:cs="Arial"/>
                <w:sz w:val="20"/>
                <w:szCs w:val="20"/>
                <w:lang w:eastAsia="en-GB"/>
              </w:rPr>
            </w:pPr>
            <w:r w:rsidRPr="00CD369B">
              <w:rPr>
                <w:rFonts w:ascii="Arial" w:hAnsi="Arial" w:cs="Arial"/>
                <w:sz w:val="20"/>
                <w:szCs w:val="20"/>
                <w:lang w:eastAsia="en-GB"/>
              </w:rPr>
              <w:t>The learner's list of questions might include some of the following:</w:t>
            </w:r>
          </w:p>
          <w:p w14:paraId="78B0C82C"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t>How many different belief systems are there?</w:t>
            </w:r>
          </w:p>
          <w:p w14:paraId="30FC44FC"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lastRenderedPageBreak/>
              <w:t>In what countries do different belief systems exist?</w:t>
            </w:r>
          </w:p>
          <w:p w14:paraId="58EF3AE8"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t>How do people with different belief systems behave?</w:t>
            </w:r>
          </w:p>
          <w:p w14:paraId="6CB3BB6F"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t>What do different belief systems celebrate?</w:t>
            </w:r>
          </w:p>
          <w:p w14:paraId="462A7368"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t>Why do different belief systems exist?</w:t>
            </w:r>
          </w:p>
          <w:p w14:paraId="659A2DC7"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t>What do people from different belief systems wear and why?</w:t>
            </w:r>
          </w:p>
          <w:p w14:paraId="66DB12B1"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t>Why are different belief systems important?</w:t>
            </w:r>
          </w:p>
          <w:p w14:paraId="7D69039D" w14:textId="77777777" w:rsidR="00735A90" w:rsidRPr="00CD369B" w:rsidRDefault="00735A90" w:rsidP="00827F62">
            <w:pPr>
              <w:pStyle w:val="NoSpacing"/>
              <w:numPr>
                <w:ilvl w:val="0"/>
                <w:numId w:val="27"/>
              </w:numPr>
              <w:rPr>
                <w:rFonts w:ascii="Arial" w:hAnsi="Arial" w:cs="Arial"/>
                <w:sz w:val="20"/>
                <w:szCs w:val="20"/>
                <w:lang w:eastAsia="en-GB"/>
              </w:rPr>
            </w:pPr>
            <w:r w:rsidRPr="00CD369B">
              <w:rPr>
                <w:rFonts w:ascii="Arial" w:hAnsi="Arial" w:cs="Arial"/>
                <w:sz w:val="20"/>
                <w:szCs w:val="20"/>
                <w:lang w:eastAsia="en-GB"/>
              </w:rPr>
              <w:t>What can be done to protect different belief systems?</w:t>
            </w:r>
          </w:p>
          <w:p w14:paraId="40BC8CC8" w14:textId="77777777" w:rsidR="00735A90" w:rsidRPr="00CD369B" w:rsidRDefault="00735A90" w:rsidP="00A95B53">
            <w:pPr>
              <w:pStyle w:val="NoSpacing"/>
              <w:spacing w:before="120" w:after="120"/>
              <w:rPr>
                <w:rFonts w:ascii="Arial" w:hAnsi="Arial" w:cs="Arial"/>
                <w:sz w:val="20"/>
                <w:szCs w:val="20"/>
                <w:lang w:eastAsia="en-GB"/>
              </w:rPr>
            </w:pPr>
            <w:r w:rsidRPr="00CD369B">
              <w:rPr>
                <w:rFonts w:ascii="Arial" w:hAnsi="Arial" w:cs="Arial"/>
                <w:sz w:val="20"/>
                <w:szCs w:val="20"/>
                <w:lang w:eastAsia="en-GB"/>
              </w:rPr>
              <w:t>Learners can select from their brainstormed list the three questions they are most interested in learning about, or assign one question to each learner (so at least one learner is researching each of the brainstormed questions) and let learners choose the other two questions. Learners then use a word processing program to type the three questions into the ‘Research question’ field on the note-taking template.</w:t>
            </w:r>
          </w:p>
          <w:p w14:paraId="1C719A1E" w14:textId="77777777" w:rsidR="00735A90" w:rsidRPr="00CD369B" w:rsidRDefault="00735A90" w:rsidP="00A95B53">
            <w:pPr>
              <w:pStyle w:val="NoSpacing"/>
              <w:spacing w:before="120" w:after="120"/>
              <w:rPr>
                <w:rFonts w:ascii="Arial" w:hAnsi="Arial" w:cs="Arial"/>
                <w:sz w:val="20"/>
                <w:szCs w:val="20"/>
                <w:lang w:eastAsia="en-GB"/>
              </w:rPr>
            </w:pPr>
            <w:r w:rsidRPr="00CD369B">
              <w:rPr>
                <w:rFonts w:ascii="Arial" w:hAnsi="Arial" w:cs="Arial"/>
                <w:sz w:val="20"/>
                <w:szCs w:val="20"/>
                <w:lang w:eastAsia="en-GB"/>
              </w:rPr>
              <w:t>Learners use library or internet resources to search for the information to answer the three questions on their template. They identify three ‘Research sources’ and write the answers they find in those sources in the appropriate columns in the note-taking template.</w:t>
            </w:r>
          </w:p>
          <w:p w14:paraId="4D3232FC" w14:textId="77777777" w:rsidR="00735A90" w:rsidRPr="00CD369B" w:rsidRDefault="00173ECD" w:rsidP="00A95B53">
            <w:pPr>
              <w:pStyle w:val="NoSpacing"/>
              <w:spacing w:before="120" w:after="120"/>
              <w:rPr>
                <w:rFonts w:ascii="Arial" w:hAnsi="Arial" w:cs="Arial"/>
                <w:sz w:val="20"/>
                <w:szCs w:val="20"/>
                <w:lang w:eastAsia="en-GB"/>
              </w:rPr>
            </w:pPr>
            <w:r>
              <w:rPr>
                <w:rFonts w:ascii="Arial" w:hAnsi="Arial" w:cs="Arial"/>
                <w:sz w:val="20"/>
                <w:szCs w:val="20"/>
                <w:lang w:eastAsia="en-GB"/>
              </w:rPr>
              <w:t>L</w:t>
            </w:r>
            <w:r w:rsidR="00735A90" w:rsidRPr="00CD369B">
              <w:rPr>
                <w:rFonts w:ascii="Arial" w:hAnsi="Arial" w:cs="Arial"/>
                <w:sz w:val="20"/>
                <w:szCs w:val="20"/>
                <w:lang w:eastAsia="en-GB"/>
              </w:rPr>
              <w:t>earners use the information from their note-taking template to write a report that includes a summary paragraph or two about each of the questions they researched.</w:t>
            </w:r>
          </w:p>
          <w:p w14:paraId="19DACF55" w14:textId="77777777" w:rsidR="00735A90" w:rsidRPr="00CD369B" w:rsidRDefault="00735A90" w:rsidP="00A95B53">
            <w:pPr>
              <w:pStyle w:val="NoSpacing"/>
              <w:spacing w:before="120" w:after="120"/>
              <w:rPr>
                <w:rFonts w:ascii="Arial" w:hAnsi="Arial" w:cs="Arial"/>
                <w:sz w:val="20"/>
                <w:szCs w:val="20"/>
                <w:lang w:eastAsia="en-GB"/>
              </w:rPr>
            </w:pPr>
            <w:bookmarkStart w:id="12" w:name="resources"/>
            <w:bookmarkEnd w:id="12"/>
            <w:r w:rsidRPr="00CD369B">
              <w:rPr>
                <w:rFonts w:ascii="Arial" w:hAnsi="Arial" w:cs="Arial"/>
                <w:sz w:val="20"/>
                <w:szCs w:val="20"/>
                <w:lang w:eastAsia="en-GB"/>
              </w:rPr>
              <w:t xml:space="preserve">They then fill in the L column on their KWL chart with the information they have </w:t>
            </w:r>
            <w:r w:rsidRPr="00CD369B">
              <w:rPr>
                <w:rFonts w:ascii="Arial" w:hAnsi="Arial" w:cs="Arial"/>
                <w:i/>
                <w:sz w:val="20"/>
                <w:szCs w:val="20"/>
                <w:lang w:eastAsia="en-GB"/>
              </w:rPr>
              <w:t>Learned</w:t>
            </w:r>
            <w:r w:rsidRPr="00CD369B">
              <w:rPr>
                <w:rFonts w:ascii="Arial" w:hAnsi="Arial" w:cs="Arial"/>
                <w:sz w:val="20"/>
                <w:szCs w:val="20"/>
                <w:lang w:eastAsia="en-GB"/>
              </w:rPr>
              <w:t xml:space="preserve"> about ‘belief systems’.</w:t>
            </w:r>
          </w:p>
          <w:p w14:paraId="7A50A4ED" w14:textId="77777777" w:rsidR="00735A90" w:rsidRPr="00CD369B" w:rsidRDefault="00735A90" w:rsidP="00A95B53">
            <w:pPr>
              <w:pStyle w:val="NoSpacing"/>
              <w:spacing w:before="120" w:after="120"/>
              <w:rPr>
                <w:rFonts w:ascii="Arial" w:hAnsi="Arial" w:cs="Arial"/>
                <w:sz w:val="20"/>
                <w:szCs w:val="20"/>
              </w:rPr>
            </w:pPr>
            <w:r w:rsidRPr="00431180">
              <w:rPr>
                <w:rFonts w:ascii="Arial Bold" w:hAnsi="Arial Bold" w:cs="Arial"/>
                <w:b/>
                <w:sz w:val="20"/>
                <w:szCs w:val="20"/>
                <w:lang w:eastAsia="en-GB"/>
              </w:rPr>
              <w:t>(F)</w:t>
            </w:r>
            <w:r w:rsidRPr="00CD369B">
              <w:rPr>
                <w:rFonts w:ascii="Arial" w:hAnsi="Arial" w:cs="Arial"/>
                <w:sz w:val="20"/>
                <w:szCs w:val="20"/>
                <w:lang w:eastAsia="en-GB"/>
              </w:rPr>
              <w:t xml:space="preserve"> Self-assessment</w:t>
            </w:r>
            <w:r w:rsidR="00974C87">
              <w:rPr>
                <w:rFonts w:ascii="Arial" w:hAnsi="Arial" w:cs="Arial"/>
                <w:sz w:val="20"/>
                <w:szCs w:val="20"/>
                <w:lang w:eastAsia="en-GB"/>
              </w:rPr>
              <w:t>.</w:t>
            </w:r>
          </w:p>
        </w:tc>
        <w:tc>
          <w:tcPr>
            <w:tcW w:w="1254" w:type="pct"/>
          </w:tcPr>
          <w:p w14:paraId="02D40905" w14:textId="77777777" w:rsidR="00735A90" w:rsidRPr="00CD369B" w:rsidRDefault="00735A90" w:rsidP="00735A90">
            <w:pPr>
              <w:spacing w:before="120" w:after="120"/>
              <w:rPr>
                <w:rFonts w:ascii="Arial" w:hAnsi="Arial" w:cs="Arial"/>
                <w:sz w:val="20"/>
                <w:szCs w:val="20"/>
              </w:rPr>
            </w:pPr>
            <w:r w:rsidRPr="00CD369B">
              <w:rPr>
                <w:rFonts w:ascii="Arial" w:hAnsi="Arial" w:cs="Arial"/>
                <w:sz w:val="20"/>
                <w:szCs w:val="20"/>
              </w:rPr>
              <w:lastRenderedPageBreak/>
              <w:t>Graphic organiser Research Notes Chart template.</w:t>
            </w:r>
          </w:p>
          <w:p w14:paraId="1B6AAE1B" w14:textId="77777777" w:rsidR="00735A90" w:rsidRPr="00CD369B" w:rsidRDefault="00735A90" w:rsidP="00A95B53">
            <w:pPr>
              <w:pStyle w:val="NoSpacing"/>
              <w:spacing w:before="120" w:after="120"/>
              <w:rPr>
                <w:rFonts w:ascii="Arial" w:hAnsi="Arial" w:cs="Arial"/>
                <w:sz w:val="20"/>
                <w:szCs w:val="20"/>
              </w:rPr>
            </w:pPr>
            <w:r w:rsidRPr="00CD369B">
              <w:rPr>
                <w:rFonts w:ascii="Arial" w:hAnsi="Arial" w:cs="Arial"/>
                <w:sz w:val="20"/>
                <w:szCs w:val="20"/>
                <w:lang w:eastAsia="en-GB"/>
              </w:rPr>
              <w:t>The spaces on the graphic organiser Research Notes Chart template are particularly small. This should encourage learners to write </w:t>
            </w:r>
            <w:r w:rsidRPr="00CD369B">
              <w:rPr>
                <w:rFonts w:ascii="Arial" w:hAnsi="Arial" w:cs="Arial"/>
                <w:i/>
                <w:iCs/>
                <w:sz w:val="20"/>
                <w:szCs w:val="20"/>
                <w:lang w:eastAsia="en-GB"/>
              </w:rPr>
              <w:t>notes </w:t>
            </w:r>
            <w:r w:rsidRPr="00CD369B">
              <w:rPr>
                <w:rFonts w:ascii="Arial" w:hAnsi="Arial" w:cs="Arial"/>
                <w:sz w:val="20"/>
                <w:szCs w:val="20"/>
                <w:lang w:eastAsia="en-GB"/>
              </w:rPr>
              <w:t xml:space="preserve">(using key phrases and words) rather than entire sentences; that way, when they use their notes to write their </w:t>
            </w:r>
            <w:proofErr w:type="gramStart"/>
            <w:r w:rsidRPr="00CD369B">
              <w:rPr>
                <w:rFonts w:ascii="Arial" w:hAnsi="Arial" w:cs="Arial"/>
                <w:sz w:val="20"/>
                <w:szCs w:val="20"/>
                <w:lang w:eastAsia="en-GB"/>
              </w:rPr>
              <w:t>reports</w:t>
            </w:r>
            <w:proofErr w:type="gramEnd"/>
            <w:r w:rsidRPr="00CD369B">
              <w:rPr>
                <w:rFonts w:ascii="Arial" w:hAnsi="Arial" w:cs="Arial"/>
                <w:sz w:val="20"/>
                <w:szCs w:val="20"/>
                <w:lang w:eastAsia="en-GB"/>
              </w:rPr>
              <w:t xml:space="preserve"> they will have plenty of content </w:t>
            </w:r>
            <w:r w:rsidRPr="00CD369B">
              <w:rPr>
                <w:rFonts w:ascii="Arial" w:hAnsi="Arial" w:cs="Arial"/>
                <w:i/>
                <w:iCs/>
                <w:sz w:val="20"/>
                <w:szCs w:val="20"/>
                <w:lang w:eastAsia="en-GB"/>
              </w:rPr>
              <w:t>and </w:t>
            </w:r>
            <w:r w:rsidRPr="00CD369B">
              <w:rPr>
                <w:rFonts w:ascii="Arial" w:hAnsi="Arial" w:cs="Arial"/>
                <w:sz w:val="20"/>
                <w:szCs w:val="20"/>
                <w:lang w:eastAsia="en-GB"/>
              </w:rPr>
              <w:t>be more likely to write in their own words.</w:t>
            </w:r>
          </w:p>
        </w:tc>
      </w:tr>
      <w:tr w:rsidR="00BA682D" w:rsidRPr="00430A2C" w14:paraId="6BF649C9" w14:textId="77777777" w:rsidTr="00BA682D">
        <w:trPr>
          <w:trHeight w:val="502"/>
        </w:trPr>
        <w:tc>
          <w:tcPr>
            <w:tcW w:w="5000" w:type="pct"/>
            <w:gridSpan w:val="3"/>
          </w:tcPr>
          <w:p w14:paraId="083B74A3" w14:textId="77777777" w:rsidR="00BA682D" w:rsidRPr="00430A2C" w:rsidRDefault="00BA682D" w:rsidP="00A0452F">
            <w:pPr>
              <w:spacing w:before="120" w:after="120"/>
              <w:rPr>
                <w:rFonts w:ascii="Arial" w:hAnsi="Arial" w:cs="Arial"/>
                <w:sz w:val="20"/>
                <w:szCs w:val="20"/>
              </w:rPr>
            </w:pPr>
            <w:r w:rsidRPr="0090467B">
              <w:rPr>
                <w:rFonts w:ascii="Arial" w:hAnsi="Arial" w:cs="Arial"/>
                <w:b/>
                <w:color w:val="EA5B0C"/>
                <w:sz w:val="20"/>
                <w:szCs w:val="20"/>
              </w:rPr>
              <w:t>Skills focus:</w:t>
            </w:r>
            <w:r w:rsidR="00A95B53">
              <w:rPr>
                <w:rFonts w:ascii="Arial" w:hAnsi="Arial" w:cs="Arial"/>
                <w:b/>
                <w:color w:val="EA5B0C"/>
                <w:sz w:val="20"/>
                <w:szCs w:val="20"/>
              </w:rPr>
              <w:t xml:space="preserve"> Memory (2)</w:t>
            </w:r>
          </w:p>
        </w:tc>
      </w:tr>
      <w:tr w:rsidR="00735A90" w:rsidRPr="00CD369B" w14:paraId="496946C6" w14:textId="77777777" w:rsidTr="00735A90">
        <w:trPr>
          <w:trHeight w:val="502"/>
        </w:trPr>
        <w:tc>
          <w:tcPr>
            <w:tcW w:w="826" w:type="pct"/>
          </w:tcPr>
          <w:p w14:paraId="6279832D" w14:textId="77777777" w:rsidR="00735A90" w:rsidRPr="00CD369B" w:rsidRDefault="00735A90" w:rsidP="00A95B53">
            <w:pPr>
              <w:spacing w:before="120" w:after="120"/>
              <w:rPr>
                <w:rFonts w:ascii="Arial" w:hAnsi="Arial" w:cs="Arial"/>
                <w:sz w:val="20"/>
                <w:szCs w:val="20"/>
              </w:rPr>
            </w:pPr>
            <w:r w:rsidRPr="00CD369B">
              <w:rPr>
                <w:rFonts w:ascii="Arial" w:hAnsi="Arial" w:cs="Arial"/>
                <w:sz w:val="20"/>
                <w:szCs w:val="20"/>
              </w:rPr>
              <w:t>To be able to memorise information and regurgitate it.</w:t>
            </w:r>
          </w:p>
        </w:tc>
        <w:tc>
          <w:tcPr>
            <w:tcW w:w="2920" w:type="pct"/>
          </w:tcPr>
          <w:p w14:paraId="6AAA498F" w14:textId="77777777" w:rsidR="00735A90" w:rsidRPr="00CD369B" w:rsidRDefault="008143A7" w:rsidP="00A95B53">
            <w:pPr>
              <w:pStyle w:val="NoSpacing"/>
              <w:spacing w:before="120" w:after="120"/>
              <w:rPr>
                <w:rFonts w:ascii="Arial" w:hAnsi="Arial" w:cs="Arial"/>
                <w:sz w:val="20"/>
                <w:szCs w:val="20"/>
              </w:rPr>
            </w:pPr>
            <w:r>
              <w:rPr>
                <w:rFonts w:ascii="Arial" w:hAnsi="Arial" w:cs="Arial"/>
                <w:sz w:val="20"/>
                <w:szCs w:val="20"/>
              </w:rPr>
              <w:t>Learners practis</w:t>
            </w:r>
            <w:r w:rsidR="00735A90" w:rsidRPr="00CD369B">
              <w:rPr>
                <w:rFonts w:ascii="Arial" w:hAnsi="Arial" w:cs="Arial"/>
                <w:sz w:val="20"/>
                <w:szCs w:val="20"/>
              </w:rPr>
              <w:t>e using the ancient ‘memory journeys’ system. They visualise a route they know or use, such as around the school, or a walk through a town or the countryside, then start putting their images of the information they want to remember in place around the route.</w:t>
            </w:r>
          </w:p>
          <w:p w14:paraId="21D4E897" w14:textId="77777777" w:rsidR="00735A90" w:rsidRPr="00CD369B" w:rsidRDefault="00735A90" w:rsidP="00A95B53">
            <w:pPr>
              <w:pStyle w:val="NoSpacing"/>
              <w:spacing w:before="120" w:after="120"/>
              <w:rPr>
                <w:rFonts w:ascii="Arial" w:hAnsi="Arial" w:cs="Arial"/>
                <w:sz w:val="20"/>
                <w:szCs w:val="20"/>
              </w:rPr>
            </w:pPr>
            <w:r w:rsidRPr="00CD369B">
              <w:rPr>
                <w:rFonts w:ascii="Arial" w:hAnsi="Arial" w:cs="Arial"/>
                <w:sz w:val="20"/>
                <w:szCs w:val="20"/>
              </w:rPr>
              <w:t>To rediscover the information, they learner retraces their mental footsteps.</w:t>
            </w:r>
          </w:p>
          <w:p w14:paraId="7FEBA312" w14:textId="77777777" w:rsidR="00735A90" w:rsidRPr="00CD369B" w:rsidRDefault="00735A90" w:rsidP="00A95B53">
            <w:pPr>
              <w:pStyle w:val="NoSpacing"/>
              <w:spacing w:before="120" w:after="120"/>
              <w:rPr>
                <w:rFonts w:ascii="Arial" w:hAnsi="Arial" w:cs="Arial"/>
                <w:sz w:val="20"/>
                <w:szCs w:val="20"/>
              </w:rPr>
            </w:pPr>
            <w:r w:rsidRPr="00CD369B">
              <w:rPr>
                <w:rFonts w:ascii="Arial" w:hAnsi="Arial" w:cs="Arial"/>
                <w:sz w:val="20"/>
                <w:szCs w:val="20"/>
              </w:rPr>
              <w:t>The learner knows the route without thinking, so they can trust it to store all the image-clues in exactly the right order.</w:t>
            </w:r>
          </w:p>
        </w:tc>
        <w:tc>
          <w:tcPr>
            <w:tcW w:w="1254" w:type="pct"/>
          </w:tcPr>
          <w:p w14:paraId="0DDBEEEA" w14:textId="77777777" w:rsidR="00735A90" w:rsidRPr="00CD369B" w:rsidRDefault="00735A90" w:rsidP="00A95B53">
            <w:pPr>
              <w:pStyle w:val="NoSpacing"/>
              <w:spacing w:before="120" w:after="120"/>
              <w:rPr>
                <w:rFonts w:ascii="Arial" w:hAnsi="Arial" w:cs="Arial"/>
                <w:sz w:val="20"/>
                <w:szCs w:val="20"/>
              </w:rPr>
            </w:pPr>
            <w:r w:rsidRPr="00CD369B">
              <w:rPr>
                <w:rFonts w:ascii="Arial" w:hAnsi="Arial" w:cs="Arial"/>
                <w:sz w:val="20"/>
                <w:szCs w:val="20"/>
              </w:rPr>
              <w:t>Each stopping-point on the journey can hold a lot of information, often much more than a single piece to be remembered.</w:t>
            </w:r>
          </w:p>
        </w:tc>
      </w:tr>
    </w:tbl>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14601"/>
      </w:tblGrid>
      <w:tr w:rsidR="008772B9" w:rsidRPr="004A4E17" w14:paraId="5D40DA4D" w14:textId="77777777" w:rsidTr="008772B9">
        <w:trPr>
          <w:trHeight w:hRule="exact" w:val="440"/>
          <w:tblHeader/>
        </w:trPr>
        <w:tc>
          <w:tcPr>
            <w:tcW w:w="14601" w:type="dxa"/>
            <w:shd w:val="clear" w:color="auto" w:fill="EA5B0C"/>
            <w:tcMar>
              <w:top w:w="113" w:type="dxa"/>
              <w:bottom w:w="113" w:type="dxa"/>
            </w:tcMar>
            <w:vAlign w:val="center"/>
          </w:tcPr>
          <w:p w14:paraId="66CCE382" w14:textId="77777777" w:rsidR="008772B9" w:rsidRPr="00FB2E1E" w:rsidRDefault="008772B9" w:rsidP="008772B9">
            <w:pPr>
              <w:rPr>
                <w:rFonts w:ascii="Arial" w:hAnsi="Arial" w:cs="Arial"/>
                <w:b/>
                <w:color w:val="FFFFFF"/>
                <w:sz w:val="20"/>
                <w:szCs w:val="20"/>
              </w:rPr>
            </w:pPr>
            <w:r w:rsidRPr="00FB2E1E">
              <w:rPr>
                <w:rFonts w:ascii="Arial" w:hAnsi="Arial" w:cs="Arial"/>
                <w:b/>
                <w:color w:val="FFFFFF"/>
                <w:sz w:val="20"/>
                <w:szCs w:val="20"/>
              </w:rPr>
              <w:t>Past and specimen papers</w:t>
            </w:r>
          </w:p>
        </w:tc>
      </w:tr>
      <w:tr w:rsidR="008772B9" w:rsidRPr="004A4E17" w14:paraId="524EEA72" w14:textId="77777777" w:rsidTr="008772B9">
        <w:tblPrEx>
          <w:tblCellMar>
            <w:top w:w="0" w:type="dxa"/>
            <w:bottom w:w="0" w:type="dxa"/>
          </w:tblCellMar>
        </w:tblPrEx>
        <w:tc>
          <w:tcPr>
            <w:tcW w:w="14601" w:type="dxa"/>
            <w:tcMar>
              <w:top w:w="113" w:type="dxa"/>
              <w:bottom w:w="113" w:type="dxa"/>
            </w:tcMar>
          </w:tcPr>
          <w:p w14:paraId="1C03A147" w14:textId="77777777" w:rsidR="008772B9" w:rsidRPr="004E2FD6" w:rsidRDefault="008772B9" w:rsidP="008772B9">
            <w:pPr>
              <w:pStyle w:val="BodyText"/>
              <w:rPr>
                <w:i/>
              </w:rPr>
            </w:pPr>
            <w:r>
              <w:rPr>
                <w:lang w:eastAsia="en-GB"/>
              </w:rPr>
              <w:t xml:space="preserve">Past/specimen papers and mark schemes are available to download at </w:t>
            </w:r>
            <w:hyperlink r:id="rId36" w:history="1">
              <w:r w:rsidRPr="00C8122F">
                <w:rPr>
                  <w:rStyle w:val="WebLink"/>
                </w:rPr>
                <w:t>www.cambridgeinternational.org/support</w:t>
              </w:r>
            </w:hyperlink>
            <w:r w:rsidRPr="00C8122F">
              <w:rPr>
                <w:rStyle w:val="BodyChar"/>
              </w:rPr>
              <w:t xml:space="preserve"> </w:t>
            </w:r>
            <w:r w:rsidRPr="00C8122F">
              <w:rPr>
                <w:rStyle w:val="Bold"/>
              </w:rPr>
              <w:t>(F)</w:t>
            </w:r>
          </w:p>
        </w:tc>
      </w:tr>
    </w:tbl>
    <w:p w14:paraId="38850675" w14:textId="77777777" w:rsidR="00C92F05" w:rsidRDefault="00C92F05" w:rsidP="00C92F05">
      <w:pPr>
        <w:rPr>
          <w:rFonts w:ascii="Arial" w:hAnsi="Arial"/>
          <w:bCs/>
          <w:sz w:val="20"/>
          <w:szCs w:val="20"/>
        </w:rPr>
      </w:pPr>
    </w:p>
    <w:p w14:paraId="625597AF" w14:textId="77777777" w:rsidR="008772B9" w:rsidRPr="004A4E17" w:rsidRDefault="008772B9" w:rsidP="00C92F05">
      <w:pPr>
        <w:rPr>
          <w:rFonts w:ascii="Arial" w:hAnsi="Arial"/>
          <w:bCs/>
          <w:sz w:val="20"/>
          <w:szCs w:val="20"/>
        </w:rPr>
        <w:sectPr w:rsidR="008772B9" w:rsidRPr="004A4E17" w:rsidSect="00C25E32">
          <w:pgSz w:w="16840" w:h="11900" w:orient="landscape" w:code="9"/>
          <w:pgMar w:top="1134" w:right="1134" w:bottom="1134" w:left="1134" w:header="567" w:footer="567" w:gutter="0"/>
          <w:cols w:space="708"/>
          <w:docGrid w:linePitch="326"/>
        </w:sectPr>
      </w:pPr>
    </w:p>
    <w:p w14:paraId="08A904F8" w14:textId="77777777" w:rsidR="00C25E32" w:rsidRPr="00C25E32" w:rsidRDefault="00C25E32" w:rsidP="00C25E32">
      <w:pPr>
        <w:pBdr>
          <w:top w:val="single" w:sz="8" w:space="8" w:color="EA5B0C"/>
          <w:bottom w:val="single" w:sz="8" w:space="8" w:color="EA5B0C"/>
        </w:pBdr>
        <w:spacing w:before="120" w:after="120"/>
        <w:outlineLvl w:val="0"/>
        <w:rPr>
          <w:rFonts w:ascii="Arial" w:hAnsi="Arial"/>
          <w:bCs/>
          <w:color w:val="EA5B0C"/>
          <w:sz w:val="28"/>
          <w:szCs w:val="28"/>
        </w:rPr>
      </w:pPr>
      <w:bookmarkStart w:id="13" w:name="_Toc55916856"/>
      <w:r>
        <w:rPr>
          <w:rFonts w:ascii="Arial" w:hAnsi="Arial"/>
          <w:bCs/>
          <w:color w:val="EA5B0C"/>
          <w:sz w:val="28"/>
          <w:szCs w:val="28"/>
        </w:rPr>
        <w:lastRenderedPageBreak/>
        <w:t>Year 2 – Developing skills for the Team Project</w:t>
      </w:r>
      <w:bookmarkEnd w:id="13"/>
      <w:r w:rsidRPr="00C25E32">
        <w:rPr>
          <w:rFonts w:ascii="Arial" w:hAnsi="Arial"/>
          <w:bCs/>
          <w:color w:val="EA5B0C"/>
          <w:sz w:val="28"/>
          <w:szCs w:val="28"/>
        </w:rPr>
        <w:t xml:space="preserve"> </w:t>
      </w:r>
    </w:p>
    <w:tbl>
      <w:tblPr>
        <w:tblStyle w:val="TableGrid"/>
        <w:tblW w:w="5000" w:type="pct"/>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2406"/>
        <w:gridCol w:w="8504"/>
        <w:gridCol w:w="3652"/>
      </w:tblGrid>
      <w:tr w:rsidR="00735A90" w:rsidRPr="00F60599" w14:paraId="6788D361" w14:textId="77777777" w:rsidTr="00735A90">
        <w:trPr>
          <w:tblHeader/>
        </w:trPr>
        <w:tc>
          <w:tcPr>
            <w:tcW w:w="826" w:type="pct"/>
            <w:shd w:val="clear" w:color="auto" w:fill="EA5B0C"/>
          </w:tcPr>
          <w:p w14:paraId="57306340" w14:textId="77777777" w:rsidR="00735A90" w:rsidRPr="00F60599" w:rsidRDefault="00735A90" w:rsidP="00296336">
            <w:pPr>
              <w:spacing w:before="120" w:after="120"/>
              <w:rPr>
                <w:rFonts w:ascii="Arial" w:hAnsi="Arial" w:cs="Arial"/>
                <w:b/>
                <w:color w:val="FFFFFF" w:themeColor="background1"/>
                <w:sz w:val="20"/>
                <w:szCs w:val="20"/>
              </w:rPr>
            </w:pPr>
            <w:r w:rsidRPr="00F60599">
              <w:rPr>
                <w:rFonts w:ascii="Arial" w:hAnsi="Arial" w:cs="Arial"/>
                <w:b/>
                <w:color w:val="FFFFFF" w:themeColor="background1"/>
                <w:sz w:val="20"/>
                <w:szCs w:val="20"/>
              </w:rPr>
              <w:t xml:space="preserve">Aim of </w:t>
            </w:r>
            <w:r>
              <w:rPr>
                <w:rFonts w:ascii="Arial" w:hAnsi="Arial" w:cs="Arial"/>
                <w:b/>
                <w:color w:val="FFFFFF" w:themeColor="background1"/>
                <w:sz w:val="20"/>
                <w:szCs w:val="20"/>
              </w:rPr>
              <w:t>a</w:t>
            </w:r>
            <w:r w:rsidRPr="00F60599">
              <w:rPr>
                <w:rFonts w:ascii="Arial" w:hAnsi="Arial" w:cs="Arial"/>
                <w:b/>
                <w:color w:val="FFFFFF" w:themeColor="background1"/>
                <w:sz w:val="20"/>
                <w:szCs w:val="20"/>
              </w:rPr>
              <w:t>ctivity</w:t>
            </w:r>
          </w:p>
        </w:tc>
        <w:tc>
          <w:tcPr>
            <w:tcW w:w="2920" w:type="pct"/>
            <w:shd w:val="clear" w:color="auto" w:fill="EA5B0C"/>
          </w:tcPr>
          <w:p w14:paraId="765C8130" w14:textId="77777777" w:rsidR="00735A90" w:rsidRPr="00F60599" w:rsidRDefault="00735A90" w:rsidP="00296336">
            <w:pPr>
              <w:spacing w:before="120" w:after="120"/>
              <w:rPr>
                <w:rFonts w:ascii="Arial" w:hAnsi="Arial" w:cs="Arial"/>
                <w:b/>
                <w:color w:val="FFFFFF" w:themeColor="background1"/>
                <w:sz w:val="20"/>
                <w:szCs w:val="20"/>
              </w:rPr>
            </w:pPr>
            <w:r w:rsidRPr="00F60599">
              <w:rPr>
                <w:rFonts w:ascii="Arial" w:hAnsi="Arial" w:cs="Arial"/>
                <w:b/>
                <w:color w:val="FFFFFF" w:themeColor="background1"/>
                <w:sz w:val="20"/>
                <w:szCs w:val="20"/>
              </w:rPr>
              <w:t>Teaching and learning activities</w:t>
            </w:r>
          </w:p>
        </w:tc>
        <w:tc>
          <w:tcPr>
            <w:tcW w:w="1254" w:type="pct"/>
            <w:shd w:val="clear" w:color="auto" w:fill="EA5B0C"/>
          </w:tcPr>
          <w:p w14:paraId="55D500B4" w14:textId="77777777" w:rsidR="00735A90" w:rsidRPr="00F60599" w:rsidRDefault="00735A90" w:rsidP="00296336">
            <w:pPr>
              <w:spacing w:before="120" w:after="120"/>
              <w:rPr>
                <w:color w:val="FFFFFF" w:themeColor="background1"/>
                <w:sz w:val="20"/>
                <w:szCs w:val="20"/>
              </w:rPr>
            </w:pPr>
            <w:r w:rsidRPr="00F60599">
              <w:rPr>
                <w:rFonts w:ascii="Arial" w:hAnsi="Arial" w:cs="Arial"/>
                <w:b/>
                <w:color w:val="FFFFFF" w:themeColor="background1"/>
                <w:sz w:val="20"/>
                <w:szCs w:val="20"/>
              </w:rPr>
              <w:t>Notes</w:t>
            </w:r>
          </w:p>
        </w:tc>
      </w:tr>
      <w:tr w:rsidR="00E46547" w:rsidRPr="00430A2C" w14:paraId="40C6C8FB" w14:textId="77777777" w:rsidTr="00A0452F">
        <w:trPr>
          <w:trHeight w:val="502"/>
        </w:trPr>
        <w:tc>
          <w:tcPr>
            <w:tcW w:w="5000" w:type="pct"/>
            <w:gridSpan w:val="3"/>
          </w:tcPr>
          <w:p w14:paraId="07220FDA"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t>Skills focus:</w:t>
            </w:r>
            <w:r w:rsidR="00296336">
              <w:rPr>
                <w:rFonts w:ascii="Arial" w:hAnsi="Arial" w:cs="Arial"/>
                <w:b/>
                <w:color w:val="EA5B0C"/>
                <w:sz w:val="20"/>
                <w:szCs w:val="20"/>
              </w:rPr>
              <w:t xml:space="preserve"> Teamwork (2)</w:t>
            </w:r>
          </w:p>
        </w:tc>
      </w:tr>
      <w:tr w:rsidR="00735A90" w:rsidRPr="00F60599" w14:paraId="1AB1A10D" w14:textId="77777777" w:rsidTr="00735A90">
        <w:trPr>
          <w:trHeight w:val="502"/>
        </w:trPr>
        <w:tc>
          <w:tcPr>
            <w:tcW w:w="826" w:type="pct"/>
          </w:tcPr>
          <w:p w14:paraId="25191429"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To appreciate that team members have different strengths.</w:t>
            </w:r>
          </w:p>
        </w:tc>
        <w:tc>
          <w:tcPr>
            <w:tcW w:w="2920" w:type="pct"/>
          </w:tcPr>
          <w:p w14:paraId="4E272D9A" w14:textId="074D250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Divide learners into teams of four or five and instruct each learner to share with their team their individual strengths and the positive attributes they feel they would lend to the success of their team.</w:t>
            </w:r>
          </w:p>
          <w:p w14:paraId="500D5C70"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 xml:space="preserve">Each member of the team writes these strengths and attributes down on a piece of paper. </w:t>
            </w:r>
          </w:p>
          <w:p w14:paraId="2BA01951" w14:textId="35923943"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After their team discussion, give each team one large sheet of paper, writing paper, markers, and a pen.</w:t>
            </w:r>
          </w:p>
          <w:p w14:paraId="37F81018" w14:textId="45AB9BC4"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 xml:space="preserve">The teams then make the ‘ultimate team member’ by combining each team member’s strengths and positive attributes into one imaginary person. This ‘person’ should get a name, have a picture drawn of them, and have their different attributes labelled. The team should also write a story about this person, highlighting </w:t>
            </w:r>
            <w:proofErr w:type="gramStart"/>
            <w:r w:rsidRPr="00F60599">
              <w:rPr>
                <w:rFonts w:ascii="Arial" w:hAnsi="Arial" w:cs="Arial"/>
                <w:sz w:val="20"/>
                <w:szCs w:val="20"/>
              </w:rPr>
              <w:t>all of</w:t>
            </w:r>
            <w:proofErr w:type="gramEnd"/>
            <w:r w:rsidRPr="00F60599">
              <w:rPr>
                <w:rFonts w:ascii="Arial" w:hAnsi="Arial" w:cs="Arial"/>
                <w:sz w:val="20"/>
                <w:szCs w:val="20"/>
              </w:rPr>
              <w:t xml:space="preserve"> the things their imaginary person can do with all of their amazing characteristics. At the end of the exercise, each team shares their person with the whole group and reads the accompanying story.</w:t>
            </w:r>
          </w:p>
          <w:p w14:paraId="428E3020" w14:textId="77777777" w:rsidR="00735A90" w:rsidRPr="00F60599" w:rsidRDefault="00735A90" w:rsidP="00A0452F">
            <w:pPr>
              <w:spacing w:before="120" w:after="120"/>
              <w:rPr>
                <w:rFonts w:ascii="Arial" w:hAnsi="Arial" w:cs="Arial"/>
                <w:sz w:val="20"/>
                <w:szCs w:val="20"/>
              </w:rPr>
            </w:pPr>
            <w:r w:rsidRPr="00431180">
              <w:rPr>
                <w:rFonts w:ascii="Arial Bold" w:hAnsi="Arial Bold" w:cs="Arial"/>
                <w:b/>
                <w:sz w:val="20"/>
                <w:szCs w:val="20"/>
              </w:rPr>
              <w:t>(F)</w:t>
            </w:r>
            <w:r w:rsidRPr="00F60599">
              <w:rPr>
                <w:rFonts w:ascii="Arial" w:hAnsi="Arial" w:cs="Arial"/>
                <w:sz w:val="20"/>
                <w:szCs w:val="20"/>
              </w:rPr>
              <w:t xml:space="preserve"> Peer feedback</w:t>
            </w:r>
            <w:r w:rsidR="00676000">
              <w:rPr>
                <w:rFonts w:ascii="Arial" w:hAnsi="Arial" w:cs="Arial"/>
                <w:sz w:val="20"/>
                <w:szCs w:val="20"/>
              </w:rPr>
              <w:t>.</w:t>
            </w:r>
          </w:p>
        </w:tc>
        <w:tc>
          <w:tcPr>
            <w:tcW w:w="1254" w:type="pct"/>
          </w:tcPr>
          <w:p w14:paraId="63D9196F"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 xml:space="preserve">This activity helps learners adapt to weaknesses they feel they or a team member may have by understanding that as a team, they </w:t>
            </w:r>
            <w:proofErr w:type="gramStart"/>
            <w:r w:rsidRPr="00F60599">
              <w:rPr>
                <w:rFonts w:ascii="Arial" w:hAnsi="Arial" w:cs="Arial"/>
                <w:sz w:val="20"/>
                <w:szCs w:val="20"/>
              </w:rPr>
              <w:t>are capable of having</w:t>
            </w:r>
            <w:proofErr w:type="gramEnd"/>
            <w:r w:rsidRPr="00F60599">
              <w:rPr>
                <w:rFonts w:ascii="Arial" w:hAnsi="Arial" w:cs="Arial"/>
                <w:sz w:val="20"/>
                <w:szCs w:val="20"/>
              </w:rPr>
              <w:t xml:space="preserve"> more strengths and positive attributes than they would have working independently.</w:t>
            </w:r>
          </w:p>
        </w:tc>
      </w:tr>
      <w:tr w:rsidR="00E46547" w:rsidRPr="00430A2C" w14:paraId="561139AC" w14:textId="77777777" w:rsidTr="00A0452F">
        <w:trPr>
          <w:trHeight w:val="502"/>
        </w:trPr>
        <w:tc>
          <w:tcPr>
            <w:tcW w:w="5000" w:type="pct"/>
            <w:gridSpan w:val="3"/>
          </w:tcPr>
          <w:p w14:paraId="2B7C2E84"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t>Skills focus:</w:t>
            </w:r>
            <w:r w:rsidR="00296336">
              <w:rPr>
                <w:rFonts w:ascii="Arial" w:hAnsi="Arial" w:cs="Arial"/>
                <w:b/>
                <w:color w:val="EA5B0C"/>
                <w:sz w:val="20"/>
                <w:szCs w:val="20"/>
              </w:rPr>
              <w:t xml:space="preserve"> Communication – Listening (2)</w:t>
            </w:r>
          </w:p>
        </w:tc>
      </w:tr>
      <w:tr w:rsidR="00735A90" w:rsidRPr="00F60599" w14:paraId="7CB01646" w14:textId="77777777" w:rsidTr="00735A90">
        <w:trPr>
          <w:trHeight w:val="502"/>
        </w:trPr>
        <w:tc>
          <w:tcPr>
            <w:tcW w:w="826" w:type="pct"/>
          </w:tcPr>
          <w:p w14:paraId="6DDE4C68"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To understand the importance of listening for communication.</w:t>
            </w:r>
          </w:p>
        </w:tc>
        <w:tc>
          <w:tcPr>
            <w:tcW w:w="2920" w:type="pct"/>
          </w:tcPr>
          <w:p w14:paraId="04261238" w14:textId="77777777" w:rsidR="00735A90" w:rsidRPr="00F60599" w:rsidRDefault="00C05A1A" w:rsidP="00A0452F">
            <w:pPr>
              <w:pStyle w:val="NoSpacing"/>
              <w:spacing w:before="120" w:after="120"/>
              <w:rPr>
                <w:rFonts w:ascii="Arial" w:hAnsi="Arial" w:cs="Arial"/>
                <w:sz w:val="20"/>
                <w:szCs w:val="20"/>
              </w:rPr>
            </w:pPr>
            <w:r>
              <w:rPr>
                <w:rFonts w:ascii="Arial" w:hAnsi="Arial" w:cs="Arial"/>
                <w:sz w:val="20"/>
                <w:szCs w:val="20"/>
              </w:rPr>
              <w:t>L</w:t>
            </w:r>
            <w:r w:rsidR="00735A90" w:rsidRPr="00F60599">
              <w:rPr>
                <w:rFonts w:ascii="Arial" w:hAnsi="Arial" w:cs="Arial"/>
                <w:sz w:val="20"/>
                <w:szCs w:val="20"/>
              </w:rPr>
              <w:t xml:space="preserve">earners will be listening to an interview, </w:t>
            </w:r>
            <w:r>
              <w:rPr>
                <w:rFonts w:ascii="Arial" w:hAnsi="Arial" w:cs="Arial"/>
                <w:sz w:val="20"/>
                <w:szCs w:val="20"/>
              </w:rPr>
              <w:t>e.g.</w:t>
            </w:r>
            <w:r w:rsidR="00735A90" w:rsidRPr="00F60599">
              <w:rPr>
                <w:rFonts w:ascii="Arial" w:hAnsi="Arial" w:cs="Arial"/>
                <w:sz w:val="20"/>
                <w:szCs w:val="20"/>
              </w:rPr>
              <w:t xml:space="preserve"> between a news reporter and the Minister for Health about how people can remain healthy in the twenty-first century.</w:t>
            </w:r>
          </w:p>
          <w:p w14:paraId="43959921" w14:textId="638376E2" w:rsidR="00735A90" w:rsidRPr="00F60599" w:rsidRDefault="00735A90" w:rsidP="00A0452F">
            <w:pPr>
              <w:pStyle w:val="NoSpacing"/>
              <w:spacing w:before="120" w:after="120"/>
              <w:rPr>
                <w:rFonts w:ascii="Arial" w:hAnsi="Arial" w:cs="Arial"/>
                <w:sz w:val="20"/>
                <w:szCs w:val="20"/>
              </w:rPr>
            </w:pPr>
            <w:r w:rsidRPr="00F60599">
              <w:rPr>
                <w:rFonts w:ascii="Arial" w:hAnsi="Arial" w:cs="Arial"/>
                <w:sz w:val="20"/>
                <w:szCs w:val="20"/>
              </w:rPr>
              <w:t xml:space="preserve">Individually, learners note what they might expect to hear (vocabulary as well as ideas). </w:t>
            </w:r>
            <w:r w:rsidR="00174A22">
              <w:rPr>
                <w:rFonts w:ascii="Arial" w:hAnsi="Arial" w:cs="Arial"/>
                <w:sz w:val="20"/>
                <w:szCs w:val="20"/>
              </w:rPr>
              <w:t>G</w:t>
            </w:r>
            <w:r w:rsidRPr="00F60599">
              <w:rPr>
                <w:rFonts w:ascii="Arial" w:hAnsi="Arial" w:cs="Arial"/>
                <w:sz w:val="20"/>
                <w:szCs w:val="20"/>
              </w:rPr>
              <w:t xml:space="preserve">ive </w:t>
            </w:r>
            <w:r w:rsidR="00174A22">
              <w:rPr>
                <w:rFonts w:ascii="Arial" w:hAnsi="Arial" w:cs="Arial"/>
                <w:sz w:val="20"/>
                <w:szCs w:val="20"/>
              </w:rPr>
              <w:t xml:space="preserve">learners </w:t>
            </w:r>
            <w:r w:rsidRPr="00F60599">
              <w:rPr>
                <w:rFonts w:ascii="Arial" w:hAnsi="Arial" w:cs="Arial"/>
                <w:sz w:val="20"/>
                <w:szCs w:val="20"/>
              </w:rPr>
              <w:t>a table with headings to complete as they listen.</w:t>
            </w:r>
          </w:p>
          <w:tbl>
            <w:tblPr>
              <w:tblStyle w:val="TableGrid"/>
              <w:tblW w:w="0" w:type="auto"/>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184"/>
              <w:gridCol w:w="1184"/>
              <w:gridCol w:w="1184"/>
              <w:gridCol w:w="1184"/>
            </w:tblGrid>
            <w:tr w:rsidR="00735A90" w:rsidRPr="00F60599" w14:paraId="521EAB45" w14:textId="77777777" w:rsidTr="00C05A1A">
              <w:trPr>
                <w:jc w:val="center"/>
              </w:trPr>
              <w:tc>
                <w:tcPr>
                  <w:tcW w:w="1184" w:type="dxa"/>
                  <w:shd w:val="clear" w:color="auto" w:fill="EA5B0C"/>
                  <w:vAlign w:val="center"/>
                </w:tcPr>
                <w:p w14:paraId="5D2055F6" w14:textId="77777777" w:rsidR="00735A90" w:rsidRPr="00C05A1A" w:rsidRDefault="00735A90" w:rsidP="00A0452F">
                  <w:pPr>
                    <w:pStyle w:val="NoSpacing"/>
                    <w:spacing w:before="120" w:after="120"/>
                    <w:rPr>
                      <w:rFonts w:ascii="Arial" w:hAnsi="Arial" w:cs="Arial"/>
                      <w:color w:val="FFFFFF" w:themeColor="background1"/>
                      <w:sz w:val="20"/>
                      <w:szCs w:val="20"/>
                    </w:rPr>
                  </w:pPr>
                  <w:r w:rsidRPr="00C05A1A">
                    <w:rPr>
                      <w:rFonts w:ascii="Arial" w:hAnsi="Arial" w:cs="Arial"/>
                      <w:color w:val="FFFFFF" w:themeColor="background1"/>
                      <w:sz w:val="20"/>
                      <w:szCs w:val="20"/>
                    </w:rPr>
                    <w:t>Main idea</w:t>
                  </w:r>
                </w:p>
              </w:tc>
              <w:tc>
                <w:tcPr>
                  <w:tcW w:w="1184" w:type="dxa"/>
                  <w:shd w:val="clear" w:color="auto" w:fill="EA5B0C"/>
                  <w:vAlign w:val="center"/>
                </w:tcPr>
                <w:p w14:paraId="3C8EA971" w14:textId="77777777" w:rsidR="00735A90" w:rsidRPr="00C05A1A" w:rsidRDefault="00735A90" w:rsidP="00A0452F">
                  <w:pPr>
                    <w:pStyle w:val="NoSpacing"/>
                    <w:spacing w:before="120" w:after="120"/>
                    <w:rPr>
                      <w:rFonts w:ascii="Arial" w:hAnsi="Arial" w:cs="Arial"/>
                      <w:color w:val="FFFFFF" w:themeColor="background1"/>
                      <w:sz w:val="20"/>
                      <w:szCs w:val="20"/>
                    </w:rPr>
                  </w:pPr>
                  <w:r w:rsidRPr="00C05A1A">
                    <w:rPr>
                      <w:rFonts w:ascii="Arial" w:hAnsi="Arial" w:cs="Arial"/>
                      <w:color w:val="FFFFFF" w:themeColor="background1"/>
                      <w:sz w:val="20"/>
                      <w:szCs w:val="20"/>
                    </w:rPr>
                    <w:t>Inferences</w:t>
                  </w:r>
                </w:p>
              </w:tc>
              <w:tc>
                <w:tcPr>
                  <w:tcW w:w="1184" w:type="dxa"/>
                  <w:shd w:val="clear" w:color="auto" w:fill="EA5B0C"/>
                  <w:vAlign w:val="center"/>
                </w:tcPr>
                <w:p w14:paraId="48071D2E" w14:textId="77777777" w:rsidR="00735A90" w:rsidRPr="00C05A1A" w:rsidRDefault="00735A90" w:rsidP="00A0452F">
                  <w:pPr>
                    <w:pStyle w:val="NoSpacing"/>
                    <w:spacing w:before="120" w:after="120"/>
                    <w:rPr>
                      <w:rFonts w:ascii="Arial" w:hAnsi="Arial" w:cs="Arial"/>
                      <w:color w:val="FFFFFF" w:themeColor="background1"/>
                      <w:sz w:val="20"/>
                      <w:szCs w:val="20"/>
                    </w:rPr>
                  </w:pPr>
                  <w:r w:rsidRPr="00C05A1A">
                    <w:rPr>
                      <w:rFonts w:ascii="Arial" w:hAnsi="Arial" w:cs="Arial"/>
                      <w:color w:val="FFFFFF" w:themeColor="background1"/>
                      <w:sz w:val="20"/>
                      <w:szCs w:val="20"/>
                    </w:rPr>
                    <w:t>Facts</w:t>
                  </w:r>
                </w:p>
              </w:tc>
              <w:tc>
                <w:tcPr>
                  <w:tcW w:w="1184" w:type="dxa"/>
                  <w:shd w:val="clear" w:color="auto" w:fill="EA5B0C"/>
                  <w:vAlign w:val="center"/>
                </w:tcPr>
                <w:p w14:paraId="53F75257" w14:textId="77777777" w:rsidR="00735A90" w:rsidRPr="00C05A1A" w:rsidRDefault="00735A90" w:rsidP="00A0452F">
                  <w:pPr>
                    <w:pStyle w:val="NoSpacing"/>
                    <w:spacing w:before="120" w:after="120"/>
                    <w:rPr>
                      <w:rFonts w:ascii="Arial" w:hAnsi="Arial" w:cs="Arial"/>
                      <w:color w:val="FFFFFF" w:themeColor="background1"/>
                      <w:sz w:val="20"/>
                      <w:szCs w:val="20"/>
                    </w:rPr>
                  </w:pPr>
                  <w:r w:rsidRPr="00C05A1A">
                    <w:rPr>
                      <w:rFonts w:ascii="Arial" w:hAnsi="Arial" w:cs="Arial"/>
                      <w:color w:val="FFFFFF" w:themeColor="background1"/>
                      <w:sz w:val="20"/>
                      <w:szCs w:val="20"/>
                    </w:rPr>
                    <w:t>Opinions</w:t>
                  </w:r>
                </w:p>
              </w:tc>
            </w:tr>
            <w:tr w:rsidR="00735A90" w:rsidRPr="00F60599" w14:paraId="0D08AB43" w14:textId="77777777" w:rsidTr="00C05A1A">
              <w:trPr>
                <w:jc w:val="center"/>
              </w:trPr>
              <w:tc>
                <w:tcPr>
                  <w:tcW w:w="1184" w:type="dxa"/>
                </w:tcPr>
                <w:p w14:paraId="7D9D63D5" w14:textId="77777777" w:rsidR="00735A90" w:rsidRPr="00F60599" w:rsidRDefault="00735A90" w:rsidP="00A0452F">
                  <w:pPr>
                    <w:pStyle w:val="NoSpacing"/>
                    <w:spacing w:before="120" w:after="120"/>
                    <w:rPr>
                      <w:rFonts w:ascii="Arial" w:hAnsi="Arial" w:cs="Arial"/>
                      <w:sz w:val="20"/>
                      <w:szCs w:val="20"/>
                    </w:rPr>
                  </w:pPr>
                </w:p>
              </w:tc>
              <w:tc>
                <w:tcPr>
                  <w:tcW w:w="1184" w:type="dxa"/>
                </w:tcPr>
                <w:p w14:paraId="1A0BE68E" w14:textId="77777777" w:rsidR="00735A90" w:rsidRPr="00F60599" w:rsidRDefault="00735A90" w:rsidP="00A0452F">
                  <w:pPr>
                    <w:pStyle w:val="NoSpacing"/>
                    <w:spacing w:before="120" w:after="120"/>
                    <w:rPr>
                      <w:rFonts w:ascii="Arial" w:hAnsi="Arial" w:cs="Arial"/>
                      <w:sz w:val="20"/>
                      <w:szCs w:val="20"/>
                    </w:rPr>
                  </w:pPr>
                </w:p>
              </w:tc>
              <w:tc>
                <w:tcPr>
                  <w:tcW w:w="1184" w:type="dxa"/>
                </w:tcPr>
                <w:p w14:paraId="559898F2" w14:textId="77777777" w:rsidR="00735A90" w:rsidRPr="00F60599" w:rsidRDefault="00735A90" w:rsidP="00A0452F">
                  <w:pPr>
                    <w:pStyle w:val="NoSpacing"/>
                    <w:spacing w:before="120" w:after="120"/>
                    <w:rPr>
                      <w:rFonts w:ascii="Arial" w:hAnsi="Arial" w:cs="Arial"/>
                      <w:sz w:val="20"/>
                      <w:szCs w:val="20"/>
                    </w:rPr>
                  </w:pPr>
                </w:p>
              </w:tc>
              <w:tc>
                <w:tcPr>
                  <w:tcW w:w="1184" w:type="dxa"/>
                </w:tcPr>
                <w:p w14:paraId="5A306111" w14:textId="77777777" w:rsidR="00735A90" w:rsidRPr="00F60599" w:rsidRDefault="00735A90" w:rsidP="00A0452F">
                  <w:pPr>
                    <w:pStyle w:val="NoSpacing"/>
                    <w:spacing w:before="120" w:after="120"/>
                    <w:rPr>
                      <w:rFonts w:ascii="Arial" w:hAnsi="Arial" w:cs="Arial"/>
                      <w:sz w:val="20"/>
                      <w:szCs w:val="20"/>
                    </w:rPr>
                  </w:pPr>
                </w:p>
              </w:tc>
            </w:tr>
          </w:tbl>
          <w:p w14:paraId="209ED3E7" w14:textId="77777777" w:rsidR="00735A90" w:rsidRPr="00F60599" w:rsidRDefault="00735A90" w:rsidP="00A0452F">
            <w:pPr>
              <w:pStyle w:val="NoSpacing"/>
              <w:spacing w:before="120" w:after="120"/>
              <w:rPr>
                <w:rFonts w:ascii="Arial" w:hAnsi="Arial" w:cs="Arial"/>
                <w:sz w:val="20"/>
                <w:szCs w:val="20"/>
              </w:rPr>
            </w:pPr>
            <w:r w:rsidRPr="00F60599">
              <w:rPr>
                <w:rFonts w:ascii="Arial" w:hAnsi="Arial" w:cs="Arial"/>
                <w:sz w:val="20"/>
                <w:szCs w:val="20"/>
              </w:rPr>
              <w:t>Allow pair discussion after the first listening</w:t>
            </w:r>
            <w:r w:rsidR="00C05A1A">
              <w:rPr>
                <w:rFonts w:ascii="Arial" w:hAnsi="Arial" w:cs="Arial"/>
                <w:sz w:val="20"/>
                <w:szCs w:val="20"/>
              </w:rPr>
              <w:t>. T</w:t>
            </w:r>
            <w:r w:rsidRPr="00F60599">
              <w:rPr>
                <w:rFonts w:ascii="Arial" w:hAnsi="Arial" w:cs="Arial"/>
                <w:sz w:val="20"/>
                <w:szCs w:val="20"/>
              </w:rPr>
              <w:t xml:space="preserve">hen listen again </w:t>
            </w:r>
            <w:r w:rsidR="00C05A1A">
              <w:rPr>
                <w:rFonts w:ascii="Arial" w:hAnsi="Arial" w:cs="Arial"/>
                <w:sz w:val="20"/>
                <w:szCs w:val="20"/>
              </w:rPr>
              <w:t xml:space="preserve">and </w:t>
            </w:r>
            <w:r w:rsidRPr="00F60599">
              <w:rPr>
                <w:rFonts w:ascii="Arial" w:hAnsi="Arial" w:cs="Arial"/>
                <w:sz w:val="20"/>
                <w:szCs w:val="20"/>
              </w:rPr>
              <w:t>learners add to their tables. Table could include statements of argument. Learners suggest whether the interview is coherent and logical, whether bias exists and why.</w:t>
            </w:r>
          </w:p>
          <w:p w14:paraId="0833FEFE" w14:textId="77777777" w:rsidR="00735A90" w:rsidRPr="00F60599" w:rsidRDefault="00C05A1A" w:rsidP="00A0452F">
            <w:pPr>
              <w:pStyle w:val="NoSpacing"/>
              <w:spacing w:before="120" w:after="120"/>
              <w:rPr>
                <w:rFonts w:ascii="Arial" w:hAnsi="Arial" w:cs="Arial"/>
                <w:sz w:val="20"/>
                <w:szCs w:val="20"/>
              </w:rPr>
            </w:pPr>
            <w:r w:rsidRPr="00C05A1A">
              <w:rPr>
                <w:rFonts w:ascii="Arial" w:hAnsi="Arial" w:cs="Arial"/>
                <w:b/>
                <w:sz w:val="20"/>
                <w:szCs w:val="20"/>
              </w:rPr>
              <w:lastRenderedPageBreak/>
              <w:t>Extension activity:</w:t>
            </w:r>
            <w:r>
              <w:rPr>
                <w:rFonts w:ascii="Arial" w:hAnsi="Arial" w:cs="Arial"/>
                <w:sz w:val="20"/>
                <w:szCs w:val="20"/>
              </w:rPr>
              <w:t xml:space="preserve"> </w:t>
            </w:r>
            <w:r w:rsidR="00735A90" w:rsidRPr="00F60599">
              <w:rPr>
                <w:rFonts w:ascii="Arial" w:hAnsi="Arial" w:cs="Arial"/>
                <w:sz w:val="20"/>
                <w:szCs w:val="20"/>
              </w:rPr>
              <w:t xml:space="preserve">As a follow up, give a </w:t>
            </w:r>
            <w:proofErr w:type="gramStart"/>
            <w:r w:rsidR="00735A90" w:rsidRPr="00F60599">
              <w:rPr>
                <w:rFonts w:ascii="Arial" w:hAnsi="Arial" w:cs="Arial"/>
                <w:sz w:val="20"/>
                <w:szCs w:val="20"/>
              </w:rPr>
              <w:t>cut up</w:t>
            </w:r>
            <w:proofErr w:type="gramEnd"/>
            <w:r w:rsidR="00735A90" w:rsidRPr="00F60599">
              <w:rPr>
                <w:rFonts w:ascii="Arial" w:hAnsi="Arial" w:cs="Arial"/>
                <w:sz w:val="20"/>
                <w:szCs w:val="20"/>
              </w:rPr>
              <w:t xml:space="preserve"> version of the text to small groups to put in order. Learners write a summary </w:t>
            </w:r>
            <w:r>
              <w:rPr>
                <w:rFonts w:ascii="Arial" w:hAnsi="Arial" w:cs="Arial"/>
                <w:sz w:val="20"/>
                <w:szCs w:val="20"/>
              </w:rPr>
              <w:t>(</w:t>
            </w:r>
            <w:r w:rsidR="00735A90" w:rsidRPr="00F60599">
              <w:rPr>
                <w:rFonts w:ascii="Arial" w:hAnsi="Arial" w:cs="Arial"/>
                <w:sz w:val="20"/>
                <w:szCs w:val="20"/>
              </w:rPr>
              <w:t>50 words</w:t>
            </w:r>
            <w:r>
              <w:rPr>
                <w:rFonts w:ascii="Arial" w:hAnsi="Arial" w:cs="Arial"/>
                <w:sz w:val="20"/>
                <w:szCs w:val="20"/>
              </w:rPr>
              <w:t>)</w:t>
            </w:r>
            <w:r w:rsidR="00735A90" w:rsidRPr="00F60599">
              <w:rPr>
                <w:rFonts w:ascii="Arial" w:hAnsi="Arial" w:cs="Arial"/>
                <w:sz w:val="20"/>
                <w:szCs w:val="20"/>
              </w:rPr>
              <w:t xml:space="preserve">. </w:t>
            </w:r>
            <w:r>
              <w:rPr>
                <w:rFonts w:ascii="Arial" w:hAnsi="Arial" w:cs="Arial"/>
                <w:sz w:val="20"/>
                <w:szCs w:val="20"/>
              </w:rPr>
              <w:t>Or</w:t>
            </w:r>
            <w:r w:rsidR="00735A90" w:rsidRPr="00F60599">
              <w:rPr>
                <w:rFonts w:ascii="Arial" w:hAnsi="Arial" w:cs="Arial"/>
                <w:sz w:val="20"/>
                <w:szCs w:val="20"/>
              </w:rPr>
              <w:t xml:space="preserve"> </w:t>
            </w:r>
            <w:r>
              <w:rPr>
                <w:rFonts w:ascii="Arial" w:hAnsi="Arial" w:cs="Arial"/>
                <w:sz w:val="20"/>
                <w:szCs w:val="20"/>
              </w:rPr>
              <w:t xml:space="preserve">use the </w:t>
            </w:r>
            <w:r w:rsidR="00735A90" w:rsidRPr="00F60599">
              <w:rPr>
                <w:rFonts w:ascii="Arial" w:hAnsi="Arial" w:cs="Arial"/>
                <w:sz w:val="20"/>
                <w:szCs w:val="20"/>
              </w:rPr>
              <w:t xml:space="preserve">interview questions </w:t>
            </w:r>
            <w:r>
              <w:rPr>
                <w:rFonts w:ascii="Arial" w:hAnsi="Arial" w:cs="Arial"/>
                <w:sz w:val="20"/>
                <w:szCs w:val="20"/>
              </w:rPr>
              <w:t xml:space="preserve">for a </w:t>
            </w:r>
            <w:r w:rsidR="00735A90" w:rsidRPr="00F60599">
              <w:rPr>
                <w:rFonts w:ascii="Arial" w:hAnsi="Arial" w:cs="Arial"/>
                <w:sz w:val="20"/>
                <w:szCs w:val="20"/>
              </w:rPr>
              <w:t xml:space="preserve">role play from another perspective, </w:t>
            </w:r>
            <w:r>
              <w:rPr>
                <w:rFonts w:ascii="Arial" w:hAnsi="Arial" w:cs="Arial"/>
                <w:sz w:val="20"/>
                <w:szCs w:val="20"/>
              </w:rPr>
              <w:t xml:space="preserve">e.g. </w:t>
            </w:r>
            <w:r w:rsidR="00735A90" w:rsidRPr="00F60599">
              <w:rPr>
                <w:rFonts w:ascii="Arial" w:hAnsi="Arial" w:cs="Arial"/>
                <w:sz w:val="20"/>
                <w:szCs w:val="20"/>
              </w:rPr>
              <w:t>a family with a low income and three teenagers.</w:t>
            </w:r>
          </w:p>
          <w:p w14:paraId="4DCA00FB" w14:textId="77777777" w:rsidR="00735A90" w:rsidRPr="00F60599" w:rsidRDefault="00735A90" w:rsidP="00A0452F">
            <w:pPr>
              <w:pStyle w:val="NoSpacing"/>
              <w:spacing w:before="120" w:after="120"/>
              <w:rPr>
                <w:rFonts w:ascii="Arial" w:hAnsi="Arial" w:cs="Arial"/>
                <w:sz w:val="20"/>
                <w:szCs w:val="20"/>
              </w:rPr>
            </w:pPr>
            <w:r w:rsidRPr="00431180">
              <w:rPr>
                <w:rFonts w:ascii="Arial Bold" w:hAnsi="Arial Bold" w:cs="Arial"/>
                <w:b/>
                <w:sz w:val="20"/>
                <w:szCs w:val="20"/>
              </w:rPr>
              <w:t>(F)</w:t>
            </w:r>
            <w:r w:rsidRPr="00F60599">
              <w:rPr>
                <w:rFonts w:ascii="Arial" w:hAnsi="Arial" w:cs="Arial"/>
                <w:sz w:val="20"/>
                <w:szCs w:val="20"/>
              </w:rPr>
              <w:t xml:space="preserve"> Peer discussion</w:t>
            </w:r>
            <w:r w:rsidR="00974C87">
              <w:rPr>
                <w:rFonts w:ascii="Arial" w:hAnsi="Arial" w:cs="Arial"/>
                <w:sz w:val="20"/>
                <w:szCs w:val="20"/>
              </w:rPr>
              <w:t>.</w:t>
            </w:r>
          </w:p>
        </w:tc>
        <w:tc>
          <w:tcPr>
            <w:tcW w:w="1254" w:type="pct"/>
          </w:tcPr>
          <w:p w14:paraId="59948B8D"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lastRenderedPageBreak/>
              <w:t>Listening text from global topic areas</w:t>
            </w:r>
            <w:r>
              <w:rPr>
                <w:rFonts w:ascii="Arial" w:hAnsi="Arial" w:cs="Arial"/>
                <w:sz w:val="20"/>
                <w:szCs w:val="20"/>
              </w:rPr>
              <w:t>.</w:t>
            </w:r>
          </w:p>
          <w:p w14:paraId="32BA8F6B" w14:textId="77777777" w:rsidR="00735A90" w:rsidRPr="00F60599" w:rsidRDefault="00735A90" w:rsidP="00A0452F">
            <w:pPr>
              <w:pStyle w:val="NoSpacing"/>
              <w:spacing w:before="120" w:after="120"/>
              <w:rPr>
                <w:rFonts w:ascii="Arial" w:hAnsi="Arial" w:cs="Arial"/>
                <w:sz w:val="20"/>
                <w:szCs w:val="20"/>
              </w:rPr>
            </w:pPr>
            <w:r w:rsidRPr="00F60599">
              <w:rPr>
                <w:rFonts w:ascii="Arial" w:hAnsi="Arial" w:cs="Arial"/>
                <w:sz w:val="20"/>
                <w:szCs w:val="20"/>
              </w:rPr>
              <w:t xml:space="preserve">By asking learners to make notes, </w:t>
            </w:r>
            <w:r w:rsidR="00F001DC">
              <w:rPr>
                <w:rFonts w:ascii="Arial" w:hAnsi="Arial" w:cs="Arial"/>
                <w:sz w:val="20"/>
                <w:szCs w:val="20"/>
              </w:rPr>
              <w:t>you are</w:t>
            </w:r>
            <w:r w:rsidRPr="00F60599">
              <w:rPr>
                <w:rFonts w:ascii="Arial" w:hAnsi="Arial" w:cs="Arial"/>
                <w:sz w:val="20"/>
                <w:szCs w:val="20"/>
              </w:rPr>
              <w:t xml:space="preserve"> not only developing the skill of note-making, but also listener-based strategies.</w:t>
            </w:r>
          </w:p>
          <w:p w14:paraId="3A1CC4A1" w14:textId="77777777" w:rsidR="00735A90" w:rsidRPr="00F60599" w:rsidRDefault="00735A90" w:rsidP="00A0452F">
            <w:pPr>
              <w:pStyle w:val="NoSpacing"/>
              <w:spacing w:before="120" w:after="120"/>
              <w:rPr>
                <w:rFonts w:ascii="Arial" w:hAnsi="Arial" w:cs="Arial"/>
                <w:sz w:val="20"/>
                <w:szCs w:val="20"/>
              </w:rPr>
            </w:pPr>
            <w:r w:rsidRPr="00F60599">
              <w:rPr>
                <w:rFonts w:ascii="Arial" w:hAnsi="Arial" w:cs="Arial"/>
                <w:sz w:val="20"/>
                <w:szCs w:val="20"/>
              </w:rPr>
              <w:t xml:space="preserve">The listener can use their background knowledge of the topic, the situation or context, the type of text and the language. This background knowledge activates a set of expectations that help the listener to interpret what is </w:t>
            </w:r>
            <w:r w:rsidRPr="00F60599">
              <w:rPr>
                <w:rFonts w:ascii="Arial" w:hAnsi="Arial" w:cs="Arial"/>
                <w:sz w:val="20"/>
                <w:szCs w:val="20"/>
              </w:rPr>
              <w:lastRenderedPageBreak/>
              <w:t xml:space="preserve">heard and anticipate what will come next. </w:t>
            </w:r>
          </w:p>
        </w:tc>
      </w:tr>
      <w:tr w:rsidR="00E46547" w:rsidRPr="00430A2C" w14:paraId="3CBE2A00" w14:textId="77777777" w:rsidTr="00A0452F">
        <w:trPr>
          <w:trHeight w:val="502"/>
        </w:trPr>
        <w:tc>
          <w:tcPr>
            <w:tcW w:w="5000" w:type="pct"/>
            <w:gridSpan w:val="3"/>
          </w:tcPr>
          <w:p w14:paraId="0A5367B4"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A0452F">
              <w:rPr>
                <w:rFonts w:ascii="Arial" w:hAnsi="Arial" w:cs="Arial"/>
                <w:b/>
                <w:color w:val="EA5B0C"/>
                <w:sz w:val="20"/>
                <w:szCs w:val="20"/>
              </w:rPr>
              <w:t xml:space="preserve"> Communication – Speaking (2)</w:t>
            </w:r>
          </w:p>
        </w:tc>
      </w:tr>
      <w:tr w:rsidR="00735A90" w:rsidRPr="00F60599" w14:paraId="4146272C" w14:textId="77777777" w:rsidTr="00735A90">
        <w:trPr>
          <w:trHeight w:val="502"/>
        </w:trPr>
        <w:tc>
          <w:tcPr>
            <w:tcW w:w="826" w:type="pct"/>
          </w:tcPr>
          <w:p w14:paraId="665E1205"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To be able to communicate with others and justify opinions and viewpoints.</w:t>
            </w:r>
          </w:p>
        </w:tc>
        <w:tc>
          <w:tcPr>
            <w:tcW w:w="2920" w:type="pct"/>
          </w:tcPr>
          <w:p w14:paraId="41E649B8" w14:textId="45749D49" w:rsidR="00735A90" w:rsidRPr="00F60599" w:rsidRDefault="00735A90" w:rsidP="00B27CDE">
            <w:pPr>
              <w:widowControl w:val="0"/>
              <w:autoSpaceDE w:val="0"/>
              <w:autoSpaceDN w:val="0"/>
              <w:adjustRightInd w:val="0"/>
              <w:spacing w:before="120" w:after="120"/>
              <w:rPr>
                <w:rFonts w:ascii="Arial" w:eastAsia="Times New Roman" w:hAnsi="Arial" w:cs="Arial"/>
                <w:sz w:val="20"/>
                <w:szCs w:val="20"/>
              </w:rPr>
            </w:pPr>
            <w:r w:rsidRPr="00F60599">
              <w:rPr>
                <w:rFonts w:ascii="Arial" w:eastAsia="Times New Roman" w:hAnsi="Arial" w:cs="Arial"/>
                <w:sz w:val="20"/>
                <w:szCs w:val="20"/>
              </w:rPr>
              <w:t>Divide the whole class in half for a class debate. Present a statement connected to a global topic, such as ‘It is important that everyone learns to speak English’ or ‘Tradition and culture have no place in the twenty-first century’.</w:t>
            </w:r>
          </w:p>
          <w:p w14:paraId="3AA6F402" w14:textId="77777777" w:rsidR="00735A90" w:rsidRPr="00F60599" w:rsidRDefault="00735A90" w:rsidP="00B27CDE">
            <w:pPr>
              <w:widowControl w:val="0"/>
              <w:autoSpaceDE w:val="0"/>
              <w:autoSpaceDN w:val="0"/>
              <w:adjustRightInd w:val="0"/>
              <w:spacing w:before="120" w:after="120"/>
              <w:rPr>
                <w:rFonts w:ascii="Arial" w:eastAsia="Times New Roman" w:hAnsi="Arial" w:cs="Arial"/>
                <w:sz w:val="20"/>
                <w:szCs w:val="20"/>
              </w:rPr>
            </w:pPr>
            <w:r w:rsidRPr="00F60599">
              <w:rPr>
                <w:rFonts w:ascii="Arial" w:eastAsia="Times New Roman" w:hAnsi="Arial" w:cs="Arial"/>
                <w:sz w:val="20"/>
                <w:szCs w:val="20"/>
              </w:rPr>
              <w:t>Half the class will argue for the statement and half against it. You might give cards ‘for’ and ‘against’ so that learners might be arguing a view they disagree with.</w:t>
            </w:r>
          </w:p>
          <w:p w14:paraId="31EBB43D" w14:textId="77777777" w:rsidR="00735A90" w:rsidRPr="00F60599" w:rsidRDefault="00735A90" w:rsidP="00B27CDE">
            <w:pPr>
              <w:widowControl w:val="0"/>
              <w:autoSpaceDE w:val="0"/>
              <w:autoSpaceDN w:val="0"/>
              <w:adjustRightInd w:val="0"/>
              <w:spacing w:before="120" w:after="120"/>
              <w:rPr>
                <w:rFonts w:ascii="Arial" w:eastAsia="Times New Roman" w:hAnsi="Arial" w:cs="Arial"/>
                <w:sz w:val="20"/>
                <w:szCs w:val="20"/>
              </w:rPr>
            </w:pPr>
            <w:r w:rsidRPr="00F60599">
              <w:rPr>
                <w:rFonts w:ascii="Arial" w:eastAsia="Times New Roman" w:hAnsi="Arial" w:cs="Arial"/>
                <w:sz w:val="20"/>
                <w:szCs w:val="20"/>
              </w:rPr>
              <w:t xml:space="preserve">Split the halves into smaller groups and give 10 minutes for preparation. Tell learners that during this time, they should </w:t>
            </w:r>
            <w:proofErr w:type="gramStart"/>
            <w:r w:rsidRPr="00F60599">
              <w:rPr>
                <w:rFonts w:ascii="Arial" w:eastAsia="Times New Roman" w:hAnsi="Arial" w:cs="Arial"/>
                <w:sz w:val="20"/>
                <w:szCs w:val="20"/>
              </w:rPr>
              <w:t>come up with</w:t>
            </w:r>
            <w:proofErr w:type="gramEnd"/>
            <w:r w:rsidRPr="00F60599">
              <w:rPr>
                <w:rFonts w:ascii="Arial" w:eastAsia="Times New Roman" w:hAnsi="Arial" w:cs="Arial"/>
                <w:sz w:val="20"/>
                <w:szCs w:val="20"/>
              </w:rPr>
              <w:t xml:space="preserve"> reasons, evidence and examples to make their case.</w:t>
            </w:r>
          </w:p>
          <w:p w14:paraId="3A6E54E3" w14:textId="25C2C38D" w:rsidR="00735A90" w:rsidRPr="00F60599" w:rsidRDefault="00735A90" w:rsidP="00B27CDE">
            <w:pPr>
              <w:widowControl w:val="0"/>
              <w:autoSpaceDE w:val="0"/>
              <w:autoSpaceDN w:val="0"/>
              <w:adjustRightInd w:val="0"/>
              <w:spacing w:before="120" w:after="120"/>
              <w:rPr>
                <w:rFonts w:ascii="Arial" w:eastAsia="Times New Roman" w:hAnsi="Arial" w:cs="Arial"/>
                <w:sz w:val="20"/>
                <w:szCs w:val="20"/>
              </w:rPr>
            </w:pPr>
            <w:r w:rsidRPr="00F60599">
              <w:rPr>
                <w:rFonts w:ascii="Arial" w:eastAsia="Times New Roman" w:hAnsi="Arial" w:cs="Arial"/>
                <w:sz w:val="20"/>
                <w:szCs w:val="20"/>
              </w:rPr>
              <w:t>Next, invite the learners who ‘agree’ with the statement to stand in a line. The learners who ‘disagree’ should stand opposite them, so that members of the opposing sides are paired. Give the learners who are ‘for’ the statement, one and a half minutes to argue their case while their partners listen and make notes. When the time is up, reverse the roles.</w:t>
            </w:r>
          </w:p>
          <w:p w14:paraId="35BB624E" w14:textId="3BD4BD62" w:rsidR="00735A90" w:rsidRPr="00F60599" w:rsidRDefault="00735A90" w:rsidP="00B27CDE">
            <w:pPr>
              <w:widowControl w:val="0"/>
              <w:autoSpaceDE w:val="0"/>
              <w:autoSpaceDN w:val="0"/>
              <w:adjustRightInd w:val="0"/>
              <w:spacing w:before="120" w:after="120"/>
              <w:rPr>
                <w:rFonts w:ascii="Arial" w:eastAsia="Times New Roman" w:hAnsi="Arial" w:cs="Arial"/>
                <w:sz w:val="20"/>
                <w:szCs w:val="20"/>
              </w:rPr>
            </w:pPr>
            <w:r w:rsidRPr="00F60599">
              <w:rPr>
                <w:rFonts w:ascii="Arial" w:eastAsia="Times New Roman" w:hAnsi="Arial" w:cs="Arial"/>
                <w:sz w:val="20"/>
                <w:szCs w:val="20"/>
              </w:rPr>
              <w:t>Finally, have a one-minute free-for-all in which both sides can argue. During this time, learners should show active listening skills and their points should follow on from their partner’s.</w:t>
            </w:r>
          </w:p>
          <w:p w14:paraId="70B71C01" w14:textId="6B72252D" w:rsidR="00735A90" w:rsidRPr="00F60599" w:rsidRDefault="00735A90" w:rsidP="00B27CDE">
            <w:pPr>
              <w:widowControl w:val="0"/>
              <w:autoSpaceDE w:val="0"/>
              <w:autoSpaceDN w:val="0"/>
              <w:adjustRightInd w:val="0"/>
              <w:spacing w:before="120" w:after="120"/>
              <w:rPr>
                <w:rFonts w:ascii="Arial" w:eastAsia="Times New Roman" w:hAnsi="Arial" w:cs="Arial"/>
                <w:sz w:val="20"/>
                <w:szCs w:val="20"/>
              </w:rPr>
            </w:pPr>
            <w:r w:rsidRPr="00F60599">
              <w:rPr>
                <w:rFonts w:ascii="Arial" w:eastAsia="Times New Roman" w:hAnsi="Arial" w:cs="Arial"/>
                <w:sz w:val="20"/>
                <w:szCs w:val="20"/>
              </w:rPr>
              <w:t xml:space="preserve">As an extension to this activity in class, after the first debate/argument, ask half of the class to find a new partner with a different argument from a different group </w:t>
            </w:r>
            <w:proofErr w:type="gramStart"/>
            <w:r w:rsidRPr="00F60599">
              <w:rPr>
                <w:rFonts w:ascii="Arial" w:eastAsia="Times New Roman" w:hAnsi="Arial" w:cs="Arial"/>
                <w:sz w:val="20"/>
                <w:szCs w:val="20"/>
              </w:rPr>
              <w:t>The</w:t>
            </w:r>
            <w:proofErr w:type="gramEnd"/>
            <w:r w:rsidRPr="00F60599">
              <w:rPr>
                <w:rFonts w:ascii="Arial" w:eastAsia="Times New Roman" w:hAnsi="Arial" w:cs="Arial"/>
                <w:sz w:val="20"/>
                <w:szCs w:val="20"/>
              </w:rPr>
              <w:t xml:space="preserve"> activity can then run again with the new groups.</w:t>
            </w:r>
          </w:p>
          <w:p w14:paraId="3BBA521E" w14:textId="77777777" w:rsidR="00735A90" w:rsidRPr="00F60599" w:rsidRDefault="00735A90" w:rsidP="00B27CDE">
            <w:pPr>
              <w:widowControl w:val="0"/>
              <w:autoSpaceDE w:val="0"/>
              <w:autoSpaceDN w:val="0"/>
              <w:adjustRightInd w:val="0"/>
              <w:spacing w:before="120" w:after="120"/>
              <w:rPr>
                <w:rFonts w:ascii="Arial" w:eastAsia="Times New Roman" w:hAnsi="Arial" w:cs="Arial"/>
                <w:sz w:val="20"/>
                <w:szCs w:val="20"/>
              </w:rPr>
            </w:pPr>
            <w:r w:rsidRPr="00F60599">
              <w:rPr>
                <w:rFonts w:ascii="Arial" w:eastAsia="Times New Roman" w:hAnsi="Arial" w:cs="Arial"/>
                <w:sz w:val="20"/>
                <w:szCs w:val="20"/>
              </w:rPr>
              <w:t>Repeat this one more time. Learners will have three arguments and three counter-arguments and could perhaps end with a piece of extended writing centred on the statement.</w:t>
            </w:r>
          </w:p>
          <w:p w14:paraId="75ED1732" w14:textId="77777777" w:rsidR="00C05A1A" w:rsidRPr="00F60599" w:rsidRDefault="00735A90" w:rsidP="00C05A1A">
            <w:pPr>
              <w:widowControl w:val="0"/>
              <w:autoSpaceDE w:val="0"/>
              <w:autoSpaceDN w:val="0"/>
              <w:adjustRightInd w:val="0"/>
              <w:spacing w:before="120" w:after="120"/>
              <w:rPr>
                <w:rFonts w:ascii="Arial" w:hAnsi="Arial" w:cs="Arial"/>
                <w:sz w:val="20"/>
                <w:szCs w:val="20"/>
              </w:rPr>
            </w:pPr>
            <w:r w:rsidRPr="00431180">
              <w:rPr>
                <w:rFonts w:ascii="Arial Bold" w:eastAsia="Times New Roman" w:hAnsi="Arial Bold" w:cs="Arial"/>
                <w:b/>
                <w:sz w:val="20"/>
                <w:szCs w:val="20"/>
              </w:rPr>
              <w:t>(F)</w:t>
            </w:r>
            <w:r w:rsidRPr="00F60599">
              <w:rPr>
                <w:rFonts w:ascii="Arial" w:eastAsia="Times New Roman" w:hAnsi="Arial" w:cs="Arial"/>
                <w:sz w:val="20"/>
                <w:szCs w:val="20"/>
              </w:rPr>
              <w:t xml:space="preserve"> observation of debate</w:t>
            </w:r>
            <w:r w:rsidR="00974C87">
              <w:rPr>
                <w:rFonts w:ascii="Arial" w:eastAsia="Times New Roman" w:hAnsi="Arial" w:cs="Arial"/>
                <w:sz w:val="20"/>
                <w:szCs w:val="20"/>
              </w:rPr>
              <w:t>.</w:t>
            </w:r>
          </w:p>
        </w:tc>
        <w:tc>
          <w:tcPr>
            <w:tcW w:w="1254" w:type="pct"/>
          </w:tcPr>
          <w:p w14:paraId="239FD240"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‘For’ and ‘against’ cards</w:t>
            </w:r>
          </w:p>
          <w:p w14:paraId="4551A91B"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Statements connected to global topics</w:t>
            </w:r>
          </w:p>
          <w:p w14:paraId="68D15210" w14:textId="77777777" w:rsidR="00735A90" w:rsidRPr="00F60599" w:rsidRDefault="00735A90" w:rsidP="00A0452F">
            <w:pPr>
              <w:spacing w:before="120" w:after="120"/>
              <w:rPr>
                <w:rFonts w:ascii="Arial" w:hAnsi="Arial" w:cs="Arial"/>
                <w:sz w:val="20"/>
                <w:szCs w:val="20"/>
              </w:rPr>
            </w:pPr>
            <w:r>
              <w:rPr>
                <w:rFonts w:ascii="Arial" w:hAnsi="Arial" w:cs="Arial"/>
                <w:sz w:val="20"/>
                <w:szCs w:val="20"/>
              </w:rPr>
              <w:t>C</w:t>
            </w:r>
            <w:r w:rsidRPr="00F60599">
              <w:rPr>
                <w:rFonts w:ascii="Arial" w:hAnsi="Arial" w:cs="Arial"/>
                <w:sz w:val="20"/>
                <w:szCs w:val="20"/>
              </w:rPr>
              <w:t xml:space="preserve">hoose any of the global topics and </w:t>
            </w:r>
            <w:proofErr w:type="gramStart"/>
            <w:r w:rsidRPr="00F60599">
              <w:rPr>
                <w:rFonts w:ascii="Arial" w:hAnsi="Arial" w:cs="Arial"/>
                <w:sz w:val="20"/>
                <w:szCs w:val="20"/>
              </w:rPr>
              <w:t>come up with</w:t>
            </w:r>
            <w:proofErr w:type="gramEnd"/>
            <w:r w:rsidRPr="00F60599">
              <w:rPr>
                <w:rFonts w:ascii="Arial" w:hAnsi="Arial" w:cs="Arial"/>
                <w:sz w:val="20"/>
                <w:szCs w:val="20"/>
              </w:rPr>
              <w:t xml:space="preserve"> statements, or can ask learners to produce their own statements at the start of the activity.</w:t>
            </w:r>
          </w:p>
        </w:tc>
      </w:tr>
      <w:tr w:rsidR="00E46547" w:rsidRPr="00430A2C" w14:paraId="79EA64EA" w14:textId="77777777" w:rsidTr="00A0452F">
        <w:trPr>
          <w:trHeight w:val="502"/>
        </w:trPr>
        <w:tc>
          <w:tcPr>
            <w:tcW w:w="5000" w:type="pct"/>
            <w:gridSpan w:val="3"/>
          </w:tcPr>
          <w:p w14:paraId="3B59AA63"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t>Skills focus:</w:t>
            </w:r>
            <w:r w:rsidR="00A0452F">
              <w:rPr>
                <w:rFonts w:ascii="Arial" w:hAnsi="Arial" w:cs="Arial"/>
                <w:b/>
                <w:color w:val="EA5B0C"/>
                <w:sz w:val="20"/>
                <w:szCs w:val="20"/>
              </w:rPr>
              <w:t xml:space="preserve"> Critical thinking – Problem solving (2)</w:t>
            </w:r>
          </w:p>
        </w:tc>
      </w:tr>
      <w:tr w:rsidR="00735A90" w:rsidRPr="00F60599" w14:paraId="79D0D01E" w14:textId="77777777" w:rsidTr="00735A90">
        <w:trPr>
          <w:trHeight w:val="502"/>
        </w:trPr>
        <w:tc>
          <w:tcPr>
            <w:tcW w:w="826" w:type="pct"/>
          </w:tcPr>
          <w:p w14:paraId="302E53C1"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To understand how to identify and solve problems.</w:t>
            </w:r>
          </w:p>
        </w:tc>
        <w:tc>
          <w:tcPr>
            <w:tcW w:w="2920" w:type="pct"/>
          </w:tcPr>
          <w:p w14:paraId="7C4FD892" w14:textId="77777777" w:rsidR="00735A90" w:rsidRPr="00F60599" w:rsidRDefault="00735A90" w:rsidP="00A0452F">
            <w:pPr>
              <w:pStyle w:val="NoSpacing"/>
              <w:spacing w:before="120" w:after="120"/>
              <w:rPr>
                <w:rFonts w:ascii="Arial" w:hAnsi="Arial" w:cs="Arial"/>
                <w:sz w:val="20"/>
                <w:szCs w:val="20"/>
                <w:lang w:eastAsia="en-GB"/>
              </w:rPr>
            </w:pPr>
            <w:r>
              <w:rPr>
                <w:rFonts w:ascii="Arial" w:hAnsi="Arial" w:cs="Arial"/>
                <w:sz w:val="20"/>
                <w:szCs w:val="20"/>
                <w:lang w:eastAsia="en-GB"/>
              </w:rPr>
              <w:t>Explain</w:t>
            </w:r>
            <w:r w:rsidRPr="00F60599">
              <w:rPr>
                <w:rFonts w:ascii="Arial" w:hAnsi="Arial" w:cs="Arial"/>
                <w:sz w:val="20"/>
                <w:szCs w:val="20"/>
                <w:lang w:eastAsia="en-GB"/>
              </w:rPr>
              <w:t xml:space="preserve"> that when there is a conflict, there is a problem. When trying to resolve conflicts, it helps to have a way to think about the problem and to attempt to solve it.</w:t>
            </w:r>
          </w:p>
          <w:p w14:paraId="1E34417E" w14:textId="77777777" w:rsidR="00735A90" w:rsidRPr="00F60599" w:rsidRDefault="00735A90" w:rsidP="00A0452F">
            <w:pPr>
              <w:pStyle w:val="NoSpacing"/>
              <w:spacing w:before="120" w:after="120"/>
              <w:rPr>
                <w:rFonts w:ascii="Arial" w:hAnsi="Arial" w:cs="Arial"/>
                <w:sz w:val="20"/>
                <w:szCs w:val="20"/>
                <w:lang w:eastAsia="en-GB"/>
              </w:rPr>
            </w:pPr>
            <w:r w:rsidRPr="00F60599">
              <w:rPr>
                <w:rFonts w:ascii="Arial" w:hAnsi="Arial" w:cs="Arial"/>
                <w:sz w:val="20"/>
                <w:szCs w:val="20"/>
                <w:lang w:eastAsia="en-GB"/>
              </w:rPr>
              <w:lastRenderedPageBreak/>
              <w:t>Place the following steps on the board:</w:t>
            </w:r>
          </w:p>
          <w:p w14:paraId="55C13A57" w14:textId="77777777" w:rsidR="00735A90" w:rsidRPr="00F60599" w:rsidRDefault="00735A90" w:rsidP="00A0452F">
            <w:pPr>
              <w:pStyle w:val="NoSpacing"/>
              <w:numPr>
                <w:ilvl w:val="0"/>
                <w:numId w:val="28"/>
              </w:numPr>
              <w:spacing w:before="120" w:after="120"/>
              <w:ind w:left="714" w:hanging="357"/>
              <w:rPr>
                <w:rFonts w:ascii="Arial" w:hAnsi="Arial" w:cs="Arial"/>
                <w:sz w:val="20"/>
                <w:szCs w:val="20"/>
                <w:lang w:eastAsia="en-GB"/>
              </w:rPr>
            </w:pPr>
            <w:r w:rsidRPr="00F60599">
              <w:rPr>
                <w:rFonts w:ascii="Arial" w:hAnsi="Arial" w:cs="Arial"/>
                <w:sz w:val="20"/>
                <w:szCs w:val="20"/>
                <w:lang w:eastAsia="en-GB"/>
              </w:rPr>
              <w:t>Define the problem.</w:t>
            </w:r>
          </w:p>
          <w:p w14:paraId="70E804F4" w14:textId="77777777" w:rsidR="00735A90" w:rsidRPr="00F60599" w:rsidRDefault="00735A90" w:rsidP="00A0452F">
            <w:pPr>
              <w:pStyle w:val="NoSpacing"/>
              <w:numPr>
                <w:ilvl w:val="0"/>
                <w:numId w:val="28"/>
              </w:numPr>
              <w:spacing w:before="120" w:after="120"/>
              <w:ind w:left="714" w:hanging="357"/>
              <w:rPr>
                <w:rFonts w:ascii="Arial" w:hAnsi="Arial" w:cs="Arial"/>
                <w:sz w:val="20"/>
                <w:szCs w:val="20"/>
                <w:lang w:eastAsia="en-GB"/>
              </w:rPr>
            </w:pPr>
            <w:r w:rsidRPr="00F60599">
              <w:rPr>
                <w:rFonts w:ascii="Arial" w:hAnsi="Arial" w:cs="Arial"/>
                <w:sz w:val="20"/>
                <w:szCs w:val="20"/>
                <w:lang w:eastAsia="en-GB"/>
              </w:rPr>
              <w:t>Brainstorm solutions.</w:t>
            </w:r>
          </w:p>
          <w:p w14:paraId="1012ED52" w14:textId="77777777" w:rsidR="00735A90" w:rsidRPr="00F60599" w:rsidRDefault="00735A90" w:rsidP="00A0452F">
            <w:pPr>
              <w:pStyle w:val="NoSpacing"/>
              <w:numPr>
                <w:ilvl w:val="0"/>
                <w:numId w:val="28"/>
              </w:numPr>
              <w:spacing w:before="120" w:after="120"/>
              <w:ind w:left="714" w:hanging="357"/>
              <w:rPr>
                <w:rFonts w:ascii="Arial" w:hAnsi="Arial" w:cs="Arial"/>
                <w:sz w:val="20"/>
                <w:szCs w:val="20"/>
                <w:lang w:eastAsia="en-GB"/>
              </w:rPr>
            </w:pPr>
            <w:r w:rsidRPr="00F60599">
              <w:rPr>
                <w:rFonts w:ascii="Arial" w:hAnsi="Arial" w:cs="Arial"/>
                <w:sz w:val="20"/>
                <w:szCs w:val="20"/>
                <w:lang w:eastAsia="en-GB"/>
              </w:rPr>
              <w:t>Choose a solution and act on it.</w:t>
            </w:r>
          </w:p>
          <w:p w14:paraId="41270CD3" w14:textId="1509219E" w:rsidR="00735A90" w:rsidRPr="00F60599" w:rsidRDefault="00735A90" w:rsidP="00A0452F">
            <w:pPr>
              <w:pStyle w:val="NoSpacing"/>
              <w:spacing w:before="120" w:after="120"/>
              <w:rPr>
                <w:rFonts w:ascii="Arial" w:hAnsi="Arial" w:cs="Arial"/>
                <w:sz w:val="20"/>
                <w:szCs w:val="20"/>
                <w:lang w:eastAsia="en-GB"/>
              </w:rPr>
            </w:pPr>
            <w:r w:rsidRPr="00F60599">
              <w:rPr>
                <w:rFonts w:ascii="Arial" w:hAnsi="Arial" w:cs="Arial"/>
                <w:sz w:val="20"/>
                <w:szCs w:val="20"/>
                <w:lang w:eastAsia="en-GB"/>
              </w:rPr>
              <w:t xml:space="preserve">Go over each step with the class. Point out that before the problem solving begins, the people in the conflict </w:t>
            </w:r>
            <w:proofErr w:type="gramStart"/>
            <w:r w:rsidRPr="00F60599">
              <w:rPr>
                <w:rFonts w:ascii="Arial" w:hAnsi="Arial" w:cs="Arial"/>
                <w:sz w:val="20"/>
                <w:szCs w:val="20"/>
                <w:lang w:eastAsia="en-GB"/>
              </w:rPr>
              <w:t>have to</w:t>
            </w:r>
            <w:proofErr w:type="gramEnd"/>
            <w:r w:rsidRPr="00F60599">
              <w:rPr>
                <w:rFonts w:ascii="Arial" w:hAnsi="Arial" w:cs="Arial"/>
                <w:sz w:val="20"/>
                <w:szCs w:val="20"/>
                <w:lang w:eastAsia="en-GB"/>
              </w:rPr>
              <w:t xml:space="preserve"> agree to work it out. </w:t>
            </w:r>
            <w:proofErr w:type="gramStart"/>
            <w:r w:rsidRPr="00F60599">
              <w:rPr>
                <w:rFonts w:ascii="Arial" w:hAnsi="Arial" w:cs="Arial"/>
                <w:sz w:val="20"/>
                <w:szCs w:val="20"/>
                <w:lang w:eastAsia="en-GB"/>
              </w:rPr>
              <w:t>In order for</w:t>
            </w:r>
            <w:proofErr w:type="gramEnd"/>
            <w:r w:rsidRPr="00F60599">
              <w:rPr>
                <w:rFonts w:ascii="Arial" w:hAnsi="Arial" w:cs="Arial"/>
                <w:sz w:val="20"/>
                <w:szCs w:val="20"/>
                <w:lang w:eastAsia="en-GB"/>
              </w:rPr>
              <w:t xml:space="preserve"> problem solving to work, they have to agree to really try to work it out, and to not yell or call names. Suggest that in step two they want to </w:t>
            </w:r>
            <w:proofErr w:type="gramStart"/>
            <w:r w:rsidRPr="00F60599">
              <w:rPr>
                <w:rFonts w:ascii="Arial" w:hAnsi="Arial" w:cs="Arial"/>
                <w:sz w:val="20"/>
                <w:szCs w:val="20"/>
                <w:lang w:eastAsia="en-GB"/>
              </w:rPr>
              <w:t>come up with</w:t>
            </w:r>
            <w:proofErr w:type="gramEnd"/>
            <w:r w:rsidRPr="00F60599">
              <w:rPr>
                <w:rFonts w:ascii="Arial" w:hAnsi="Arial" w:cs="Arial"/>
                <w:sz w:val="20"/>
                <w:szCs w:val="20"/>
                <w:lang w:eastAsia="en-GB"/>
              </w:rPr>
              <w:t xml:space="preserve"> as many possible solutions as they can. In step three they want to choose a solution(s) that is win-win. Encourage learners to define problems in a way that does not affix blame.</w:t>
            </w:r>
          </w:p>
          <w:p w14:paraId="1223D0AC" w14:textId="1A5B5E07" w:rsidR="00735A90" w:rsidRPr="00F60599" w:rsidRDefault="00735A90" w:rsidP="00A0452F">
            <w:pPr>
              <w:pStyle w:val="NoSpacing"/>
              <w:spacing w:before="120" w:after="120"/>
              <w:rPr>
                <w:rFonts w:ascii="Arial" w:hAnsi="Arial" w:cs="Arial"/>
                <w:sz w:val="20"/>
                <w:szCs w:val="20"/>
              </w:rPr>
            </w:pPr>
            <w:r w:rsidRPr="00F60599">
              <w:rPr>
                <w:rFonts w:ascii="Arial" w:hAnsi="Arial" w:cs="Arial"/>
                <w:sz w:val="20"/>
                <w:szCs w:val="20"/>
                <w:lang w:eastAsia="en-GB"/>
              </w:rPr>
              <w:t xml:space="preserve">After the </w:t>
            </w:r>
            <w:r w:rsidR="0027511A">
              <w:rPr>
                <w:rFonts w:ascii="Arial" w:hAnsi="Arial" w:cs="Arial"/>
                <w:sz w:val="20"/>
                <w:szCs w:val="20"/>
                <w:lang w:eastAsia="en-GB"/>
              </w:rPr>
              <w:t>you have</w:t>
            </w:r>
            <w:r w:rsidRPr="00F60599">
              <w:rPr>
                <w:rFonts w:ascii="Arial" w:hAnsi="Arial" w:cs="Arial"/>
                <w:sz w:val="20"/>
                <w:szCs w:val="20"/>
                <w:lang w:eastAsia="en-GB"/>
              </w:rPr>
              <w:t xml:space="preserve"> discussed the steps with learners, they can act out a conflict role play.</w:t>
            </w:r>
            <w:r w:rsidRPr="00F60599">
              <w:rPr>
                <w:rFonts w:ascii="Arial" w:eastAsia="Times New Roman" w:hAnsi="Arial" w:cs="Arial"/>
                <w:color w:val="000000"/>
                <w:sz w:val="20"/>
                <w:szCs w:val="20"/>
                <w:lang w:eastAsia="en-GB"/>
              </w:rPr>
              <w:t xml:space="preserve"> </w:t>
            </w:r>
            <w:r w:rsidRPr="00F60599">
              <w:rPr>
                <w:rFonts w:ascii="Arial" w:hAnsi="Arial" w:cs="Arial"/>
                <w:sz w:val="20"/>
                <w:szCs w:val="20"/>
              </w:rPr>
              <w:t xml:space="preserve">Learners work in small groups and each group </w:t>
            </w:r>
            <w:proofErr w:type="gramStart"/>
            <w:r w:rsidRPr="00F60599">
              <w:rPr>
                <w:rFonts w:ascii="Arial" w:hAnsi="Arial" w:cs="Arial"/>
                <w:sz w:val="20"/>
                <w:szCs w:val="20"/>
              </w:rPr>
              <w:t>comes up with</w:t>
            </w:r>
            <w:proofErr w:type="gramEnd"/>
            <w:r w:rsidRPr="00F60599">
              <w:rPr>
                <w:rFonts w:ascii="Arial" w:hAnsi="Arial" w:cs="Arial"/>
                <w:sz w:val="20"/>
                <w:szCs w:val="20"/>
              </w:rPr>
              <w:t xml:space="preserve"> a different solution which they act out.</w:t>
            </w:r>
          </w:p>
          <w:p w14:paraId="03091E0C" w14:textId="77777777" w:rsidR="00735A90" w:rsidRPr="00F60599" w:rsidRDefault="00735A90" w:rsidP="00A0452F">
            <w:pPr>
              <w:pStyle w:val="NoSpacing"/>
              <w:spacing w:before="120" w:after="120"/>
              <w:rPr>
                <w:rFonts w:ascii="Arial" w:eastAsia="Times New Roman" w:hAnsi="Arial" w:cs="Arial"/>
                <w:color w:val="000000"/>
                <w:sz w:val="20"/>
                <w:szCs w:val="20"/>
                <w:lang w:eastAsia="en-GB"/>
              </w:rPr>
            </w:pPr>
            <w:r w:rsidRPr="00F60599">
              <w:rPr>
                <w:rFonts w:ascii="Arial" w:eastAsia="Times New Roman" w:hAnsi="Arial" w:cs="Arial"/>
                <w:color w:val="000000"/>
                <w:sz w:val="20"/>
                <w:szCs w:val="20"/>
                <w:lang w:eastAsia="en-GB"/>
              </w:rPr>
              <w:t xml:space="preserve">They can present these to the class. </w:t>
            </w:r>
            <w:r w:rsidRPr="00F60599">
              <w:rPr>
                <w:rFonts w:ascii="Arial" w:hAnsi="Arial" w:cs="Arial"/>
                <w:sz w:val="20"/>
                <w:szCs w:val="20"/>
              </w:rPr>
              <w:t xml:space="preserve">The class decides on the solution they think works best. </w:t>
            </w:r>
            <w:r w:rsidRPr="00F60599">
              <w:rPr>
                <w:rFonts w:ascii="Arial" w:eastAsia="Times New Roman" w:hAnsi="Arial" w:cs="Arial"/>
                <w:color w:val="000000"/>
                <w:sz w:val="20"/>
                <w:szCs w:val="20"/>
                <w:lang w:eastAsia="en-GB"/>
              </w:rPr>
              <w:t xml:space="preserve">When </w:t>
            </w:r>
            <w:proofErr w:type="gramStart"/>
            <w:r w:rsidRPr="00F60599">
              <w:rPr>
                <w:rFonts w:ascii="Arial" w:eastAsia="Times New Roman" w:hAnsi="Arial" w:cs="Arial"/>
                <w:color w:val="000000"/>
                <w:sz w:val="20"/>
                <w:szCs w:val="20"/>
                <w:lang w:eastAsia="en-GB"/>
              </w:rPr>
              <w:t>all of</w:t>
            </w:r>
            <w:proofErr w:type="gramEnd"/>
            <w:r w:rsidRPr="00F60599">
              <w:rPr>
                <w:rFonts w:ascii="Arial" w:eastAsia="Times New Roman" w:hAnsi="Arial" w:cs="Arial"/>
                <w:color w:val="000000"/>
                <w:sz w:val="20"/>
                <w:szCs w:val="20"/>
                <w:lang w:eastAsia="en-GB"/>
              </w:rPr>
              <w:t xml:space="preserve"> the role plays have been performed, conduct a class discussion using the following questions:</w:t>
            </w:r>
          </w:p>
          <w:p w14:paraId="0FD25162" w14:textId="77777777" w:rsidR="00735A90" w:rsidRPr="00F60599" w:rsidRDefault="00735A90" w:rsidP="00B42612">
            <w:pPr>
              <w:numPr>
                <w:ilvl w:val="0"/>
                <w:numId w:val="29"/>
              </w:numPr>
              <w:shd w:val="clear" w:color="auto" w:fill="FFFFFF"/>
              <w:ind w:left="723"/>
              <w:rPr>
                <w:rFonts w:ascii="Arial" w:eastAsia="Times New Roman" w:hAnsi="Arial" w:cs="Arial"/>
                <w:color w:val="000000"/>
                <w:sz w:val="20"/>
                <w:szCs w:val="20"/>
                <w:lang w:eastAsia="en-GB"/>
              </w:rPr>
            </w:pPr>
            <w:r w:rsidRPr="00F60599">
              <w:rPr>
                <w:rFonts w:ascii="Arial" w:eastAsia="Times New Roman" w:hAnsi="Arial" w:cs="Arial"/>
                <w:color w:val="000000"/>
                <w:sz w:val="20"/>
                <w:szCs w:val="20"/>
                <w:lang w:eastAsia="en-GB"/>
              </w:rPr>
              <w:t>What makes the conflicts in the role plays escalate?</w:t>
            </w:r>
          </w:p>
          <w:p w14:paraId="1288D7BA" w14:textId="77777777" w:rsidR="00735A90" w:rsidRPr="00F60599" w:rsidRDefault="00735A90" w:rsidP="00B42612">
            <w:pPr>
              <w:numPr>
                <w:ilvl w:val="0"/>
                <w:numId w:val="29"/>
              </w:numPr>
              <w:shd w:val="clear" w:color="auto" w:fill="FFFFFF"/>
              <w:ind w:left="723"/>
              <w:rPr>
                <w:rFonts w:ascii="Arial" w:eastAsia="Times New Roman" w:hAnsi="Arial" w:cs="Arial"/>
                <w:color w:val="000000"/>
                <w:sz w:val="20"/>
                <w:szCs w:val="20"/>
                <w:lang w:eastAsia="en-GB"/>
              </w:rPr>
            </w:pPr>
            <w:r w:rsidRPr="00F60599">
              <w:rPr>
                <w:rFonts w:ascii="Arial" w:eastAsia="Times New Roman" w:hAnsi="Arial" w:cs="Arial"/>
                <w:color w:val="000000"/>
                <w:sz w:val="20"/>
                <w:szCs w:val="20"/>
                <w:lang w:eastAsia="en-GB"/>
              </w:rPr>
              <w:t>What words can people say to indicate that they want to stop the fight and try to solve the problem?</w:t>
            </w:r>
          </w:p>
          <w:p w14:paraId="26C8AAC0" w14:textId="77777777" w:rsidR="00735A90" w:rsidRPr="00F60599" w:rsidRDefault="00735A90" w:rsidP="00B42612">
            <w:pPr>
              <w:numPr>
                <w:ilvl w:val="0"/>
                <w:numId w:val="29"/>
              </w:numPr>
              <w:shd w:val="clear" w:color="auto" w:fill="FFFFFF"/>
              <w:ind w:left="723"/>
              <w:rPr>
                <w:rFonts w:ascii="Arial" w:hAnsi="Arial" w:cs="Arial"/>
                <w:sz w:val="20"/>
                <w:szCs w:val="20"/>
              </w:rPr>
            </w:pPr>
            <w:r w:rsidRPr="00F60599">
              <w:rPr>
                <w:rFonts w:ascii="Arial" w:eastAsia="Times New Roman" w:hAnsi="Arial" w:cs="Arial"/>
                <w:color w:val="000000"/>
                <w:sz w:val="20"/>
                <w:szCs w:val="20"/>
                <w:lang w:eastAsia="en-GB"/>
              </w:rPr>
              <w:t>Have you ever had a conflict like this one? How did you resolve it?</w:t>
            </w:r>
          </w:p>
          <w:p w14:paraId="7B4B59B8" w14:textId="77777777" w:rsidR="00735A90" w:rsidRPr="00F60599" w:rsidRDefault="00735A90" w:rsidP="00A0452F">
            <w:pPr>
              <w:pStyle w:val="NoSpacing"/>
              <w:spacing w:before="120" w:after="120"/>
              <w:rPr>
                <w:rFonts w:ascii="Arial" w:eastAsia="Times New Roman" w:hAnsi="Arial" w:cs="Arial"/>
                <w:color w:val="000000"/>
                <w:sz w:val="20"/>
                <w:szCs w:val="20"/>
                <w:lang w:eastAsia="en-GB"/>
              </w:rPr>
            </w:pPr>
            <w:r w:rsidRPr="00431180">
              <w:rPr>
                <w:rFonts w:ascii="Arial Bold" w:eastAsia="Times New Roman" w:hAnsi="Arial Bold" w:cs="Arial"/>
                <w:b/>
                <w:color w:val="000000"/>
                <w:sz w:val="20"/>
                <w:szCs w:val="20"/>
                <w:lang w:eastAsia="en-GB"/>
              </w:rPr>
              <w:t>(F)</w:t>
            </w:r>
            <w:r w:rsidRPr="00F60599">
              <w:rPr>
                <w:rFonts w:ascii="Arial" w:eastAsia="Times New Roman" w:hAnsi="Arial" w:cs="Arial"/>
                <w:color w:val="000000"/>
                <w:sz w:val="20"/>
                <w:szCs w:val="20"/>
                <w:lang w:eastAsia="en-GB"/>
              </w:rPr>
              <w:t xml:space="preserve"> Peer feedback</w:t>
            </w:r>
            <w:r w:rsidR="00676000">
              <w:rPr>
                <w:rFonts w:ascii="Arial" w:eastAsia="Times New Roman" w:hAnsi="Arial" w:cs="Arial"/>
                <w:color w:val="000000"/>
                <w:sz w:val="20"/>
                <w:szCs w:val="20"/>
                <w:lang w:eastAsia="en-GB"/>
              </w:rPr>
              <w:t>.</w:t>
            </w:r>
          </w:p>
        </w:tc>
        <w:tc>
          <w:tcPr>
            <w:tcW w:w="1254" w:type="pct"/>
          </w:tcPr>
          <w:p w14:paraId="14BDDD1C" w14:textId="77777777" w:rsidR="00735A90" w:rsidRPr="00F60599" w:rsidRDefault="00735A90" w:rsidP="00A0452F">
            <w:pPr>
              <w:spacing w:before="120" w:after="120"/>
              <w:rPr>
                <w:rFonts w:ascii="Arial" w:hAnsi="Arial" w:cs="Arial"/>
                <w:sz w:val="20"/>
                <w:szCs w:val="20"/>
              </w:rPr>
            </w:pPr>
            <w:r>
              <w:rPr>
                <w:rFonts w:ascii="Arial" w:hAnsi="Arial" w:cs="Arial"/>
                <w:sz w:val="20"/>
                <w:szCs w:val="20"/>
              </w:rPr>
              <w:lastRenderedPageBreak/>
              <w:t>R</w:t>
            </w:r>
            <w:r w:rsidRPr="00F60599">
              <w:rPr>
                <w:rFonts w:ascii="Arial" w:hAnsi="Arial" w:cs="Arial"/>
                <w:sz w:val="20"/>
                <w:szCs w:val="20"/>
              </w:rPr>
              <w:t xml:space="preserve">elate this to any problems that occur with collaboration, particularly in relation to working together on the </w:t>
            </w:r>
            <w:r w:rsidRPr="00F60599">
              <w:rPr>
                <w:rFonts w:ascii="Arial" w:hAnsi="Arial" w:cs="Arial"/>
                <w:sz w:val="20"/>
                <w:szCs w:val="20"/>
              </w:rPr>
              <w:lastRenderedPageBreak/>
              <w:t>Team Project. The activity also fits with the topic of conflict and peace in the syllabus.</w:t>
            </w:r>
          </w:p>
          <w:p w14:paraId="52D838FD"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Groups of learners might perform their role plays to younger learners in a class assembly to highlight issues of conflict resolution.</w:t>
            </w:r>
          </w:p>
          <w:p w14:paraId="4C0F1621"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Make links to working collaboratively: things might not always go smoothly but that is to be expected as there are always different personalities in teams. Stress that effective teamwork resolves issues.</w:t>
            </w:r>
          </w:p>
        </w:tc>
      </w:tr>
      <w:tr w:rsidR="00E46547" w:rsidRPr="00430A2C" w14:paraId="080B474C" w14:textId="77777777" w:rsidTr="00A0452F">
        <w:trPr>
          <w:trHeight w:val="502"/>
        </w:trPr>
        <w:tc>
          <w:tcPr>
            <w:tcW w:w="5000" w:type="pct"/>
            <w:gridSpan w:val="3"/>
          </w:tcPr>
          <w:p w14:paraId="5ACD10D3"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w:t>
            </w:r>
            <w:r w:rsidRPr="00A0452F">
              <w:rPr>
                <w:rFonts w:ascii="Arial" w:hAnsi="Arial" w:cs="Arial"/>
                <w:b/>
                <w:color w:val="EA5B0C"/>
                <w:sz w:val="20"/>
                <w:szCs w:val="20"/>
              </w:rPr>
              <w:t>cus</w:t>
            </w:r>
            <w:r w:rsidRPr="0090467B">
              <w:rPr>
                <w:rFonts w:ascii="Arial" w:hAnsi="Arial" w:cs="Arial"/>
                <w:b/>
                <w:color w:val="EA5B0C"/>
                <w:sz w:val="20"/>
                <w:szCs w:val="20"/>
              </w:rPr>
              <w:t>:</w:t>
            </w:r>
            <w:r w:rsidR="00A0452F">
              <w:rPr>
                <w:rFonts w:ascii="Arial" w:hAnsi="Arial" w:cs="Arial"/>
                <w:b/>
                <w:color w:val="EA5B0C"/>
                <w:sz w:val="20"/>
                <w:szCs w:val="20"/>
              </w:rPr>
              <w:t xml:space="preserve"> Imagination and creativity (2)</w:t>
            </w:r>
          </w:p>
        </w:tc>
      </w:tr>
      <w:tr w:rsidR="00735A90" w:rsidRPr="00F60599" w14:paraId="040F513A" w14:textId="77777777" w:rsidTr="00735A90">
        <w:trPr>
          <w:trHeight w:val="502"/>
        </w:trPr>
        <w:tc>
          <w:tcPr>
            <w:tcW w:w="826" w:type="pct"/>
          </w:tcPr>
          <w:p w14:paraId="33BADD84"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To understand how imagination is used to solve problems in new ways.</w:t>
            </w:r>
          </w:p>
        </w:tc>
        <w:tc>
          <w:tcPr>
            <w:tcW w:w="2920" w:type="pct"/>
          </w:tcPr>
          <w:p w14:paraId="22D0DF8E" w14:textId="77777777" w:rsidR="00735A90" w:rsidRPr="00F60599" w:rsidRDefault="0027511A" w:rsidP="00A0452F">
            <w:pPr>
              <w:spacing w:before="120" w:after="120"/>
              <w:rPr>
                <w:rFonts w:ascii="Arial" w:hAnsi="Arial" w:cs="Arial"/>
                <w:sz w:val="20"/>
                <w:szCs w:val="20"/>
              </w:rPr>
            </w:pPr>
            <w:r>
              <w:rPr>
                <w:rFonts w:ascii="Arial" w:hAnsi="Arial" w:cs="Arial"/>
                <w:sz w:val="20"/>
                <w:szCs w:val="20"/>
              </w:rPr>
              <w:t>C</w:t>
            </w:r>
            <w:r w:rsidR="00735A90" w:rsidRPr="00F60599">
              <w:rPr>
                <w:rFonts w:ascii="Arial" w:hAnsi="Arial" w:cs="Arial"/>
                <w:sz w:val="20"/>
                <w:szCs w:val="20"/>
              </w:rPr>
              <w:t>hoose an inspirational quote. Ask learners to work in pairs to reflect on it and how it relates to their own experience. For example, from the topic of ‘sport and recreation’, Muhammad Ali: ‘I hated every minute of training, but I said, “</w:t>
            </w:r>
            <w:proofErr w:type="gramStart"/>
            <w:r w:rsidR="00735A90" w:rsidRPr="00F60599">
              <w:rPr>
                <w:rFonts w:ascii="Arial" w:hAnsi="Arial" w:cs="Arial"/>
                <w:sz w:val="20"/>
                <w:szCs w:val="20"/>
              </w:rPr>
              <w:t>Don’t</w:t>
            </w:r>
            <w:proofErr w:type="gramEnd"/>
            <w:r w:rsidR="00735A90" w:rsidRPr="00F60599">
              <w:rPr>
                <w:rFonts w:ascii="Arial" w:hAnsi="Arial" w:cs="Arial"/>
                <w:sz w:val="20"/>
                <w:szCs w:val="20"/>
              </w:rPr>
              <w:t xml:space="preserve"> quit. Suffer now and live the rest of your life as a champion.”</w:t>
            </w:r>
          </w:p>
          <w:p w14:paraId="421D12D1" w14:textId="77777777" w:rsidR="00735A90" w:rsidRPr="00F60599" w:rsidRDefault="00735A90" w:rsidP="00A0452F">
            <w:pPr>
              <w:pStyle w:val="NoSpacing"/>
              <w:spacing w:before="120" w:after="120"/>
              <w:rPr>
                <w:rFonts w:ascii="Arial" w:eastAsia="Times New Roman" w:hAnsi="Arial" w:cs="Arial"/>
                <w:color w:val="000000"/>
                <w:sz w:val="20"/>
                <w:szCs w:val="20"/>
                <w:lang w:eastAsia="en-GB"/>
              </w:rPr>
            </w:pPr>
            <w:r w:rsidRPr="00F60599">
              <w:rPr>
                <w:rFonts w:ascii="Arial" w:hAnsi="Arial" w:cs="Arial"/>
                <w:sz w:val="20"/>
                <w:szCs w:val="20"/>
              </w:rPr>
              <w:t xml:space="preserve">Learners work in groups to define ‘imagination’ in their own words and share their definitions. </w:t>
            </w:r>
            <w:r w:rsidRPr="00F60599">
              <w:rPr>
                <w:rFonts w:ascii="Arial" w:eastAsia="Times New Roman" w:hAnsi="Arial" w:cs="Arial"/>
                <w:color w:val="000000"/>
                <w:sz w:val="20"/>
                <w:szCs w:val="20"/>
                <w:lang w:eastAsia="en-GB"/>
              </w:rPr>
              <w:t xml:space="preserve">They then brainstorm anything they know that uses imagination – books </w:t>
            </w:r>
            <w:proofErr w:type="gramStart"/>
            <w:r w:rsidRPr="00F60599">
              <w:rPr>
                <w:rFonts w:ascii="Arial" w:eastAsia="Times New Roman" w:hAnsi="Arial" w:cs="Arial"/>
                <w:color w:val="000000"/>
                <w:sz w:val="20"/>
                <w:szCs w:val="20"/>
                <w:lang w:eastAsia="en-GB"/>
              </w:rPr>
              <w:t>they've</w:t>
            </w:r>
            <w:proofErr w:type="gramEnd"/>
            <w:r w:rsidRPr="00F60599">
              <w:rPr>
                <w:rFonts w:ascii="Arial" w:eastAsia="Times New Roman" w:hAnsi="Arial" w:cs="Arial"/>
                <w:color w:val="000000"/>
                <w:sz w:val="20"/>
                <w:szCs w:val="20"/>
                <w:lang w:eastAsia="en-GB"/>
              </w:rPr>
              <w:t xml:space="preserve"> read, movies they've watched, or games they've played. Learners might also mention conversations </w:t>
            </w:r>
            <w:proofErr w:type="gramStart"/>
            <w:r w:rsidRPr="00F60599">
              <w:rPr>
                <w:rFonts w:ascii="Arial" w:eastAsia="Times New Roman" w:hAnsi="Arial" w:cs="Arial"/>
                <w:color w:val="000000"/>
                <w:sz w:val="20"/>
                <w:szCs w:val="20"/>
                <w:lang w:eastAsia="en-GB"/>
              </w:rPr>
              <w:t>they’ve</w:t>
            </w:r>
            <w:proofErr w:type="gramEnd"/>
            <w:r w:rsidRPr="00F60599">
              <w:rPr>
                <w:rFonts w:ascii="Arial" w:eastAsia="Times New Roman" w:hAnsi="Arial" w:cs="Arial"/>
                <w:color w:val="000000"/>
                <w:sz w:val="20"/>
                <w:szCs w:val="20"/>
                <w:lang w:eastAsia="en-GB"/>
              </w:rPr>
              <w:t xml:space="preserve"> had with creative people, or spending time in places that trigger their imagination and inspire creativity.</w:t>
            </w:r>
          </w:p>
          <w:p w14:paraId="7067B9A9" w14:textId="3C700DA6" w:rsidR="00735A90" w:rsidRPr="00F60599" w:rsidRDefault="00735A90" w:rsidP="00A0452F">
            <w:pPr>
              <w:pStyle w:val="NoSpacing"/>
              <w:spacing w:before="120" w:after="120"/>
              <w:rPr>
                <w:rFonts w:ascii="Arial" w:eastAsia="Times New Roman" w:hAnsi="Arial" w:cs="Arial"/>
                <w:color w:val="000000"/>
                <w:sz w:val="20"/>
                <w:szCs w:val="20"/>
                <w:lang w:eastAsia="en-GB"/>
              </w:rPr>
            </w:pPr>
            <w:r w:rsidRPr="00F60599">
              <w:rPr>
                <w:rFonts w:ascii="Arial" w:eastAsia="Times New Roman" w:hAnsi="Arial" w:cs="Arial"/>
                <w:color w:val="000000"/>
                <w:sz w:val="20"/>
                <w:szCs w:val="20"/>
                <w:lang w:eastAsia="en-GB"/>
              </w:rPr>
              <w:lastRenderedPageBreak/>
              <w:t xml:space="preserve">Challenge learners to use their imagination to solve a problem or create a solution related to a global topic area, e.g. create a visual representation of a global issue or a poem/song lyrics to raise an issue (e.g. a </w:t>
            </w:r>
            <w:r w:rsidR="0027511A" w:rsidRPr="00F60599">
              <w:rPr>
                <w:rFonts w:ascii="Arial" w:eastAsia="Times New Roman" w:hAnsi="Arial" w:cs="Arial"/>
                <w:color w:val="000000"/>
                <w:sz w:val="20"/>
                <w:szCs w:val="20"/>
                <w:lang w:eastAsia="en-GB"/>
              </w:rPr>
              <w:t>role-play</w:t>
            </w:r>
            <w:r w:rsidRPr="00F60599">
              <w:rPr>
                <w:rFonts w:ascii="Arial" w:eastAsia="Times New Roman" w:hAnsi="Arial" w:cs="Arial"/>
                <w:color w:val="000000"/>
                <w:sz w:val="20"/>
                <w:szCs w:val="20"/>
                <w:lang w:eastAsia="en-GB"/>
              </w:rPr>
              <w:t xml:space="preserve"> to highlight the importance of language/communication). Provide time in class for learners to complete their project.</w:t>
            </w:r>
          </w:p>
          <w:p w14:paraId="564A6B26" w14:textId="77777777" w:rsidR="00735A90" w:rsidRPr="00F60599" w:rsidRDefault="0027511A" w:rsidP="00A0452F">
            <w:pPr>
              <w:pStyle w:val="NoSpacing"/>
              <w:spacing w:before="120" w:after="120"/>
              <w:rPr>
                <w:rFonts w:ascii="Arial" w:eastAsia="Times New Roman" w:hAnsi="Arial" w:cs="Arial"/>
                <w:color w:val="000000"/>
                <w:sz w:val="20"/>
                <w:szCs w:val="20"/>
                <w:lang w:eastAsia="en-GB"/>
              </w:rPr>
            </w:pPr>
            <w:r>
              <w:rPr>
                <w:rFonts w:ascii="Arial" w:eastAsia="Times New Roman" w:hAnsi="Arial" w:cs="Arial"/>
                <w:color w:val="000000"/>
                <w:sz w:val="20"/>
                <w:szCs w:val="20"/>
                <w:lang w:eastAsia="en-GB"/>
              </w:rPr>
              <w:t xml:space="preserve">You </w:t>
            </w:r>
            <w:r w:rsidR="00735A90" w:rsidRPr="00F60599">
              <w:rPr>
                <w:rFonts w:ascii="Arial" w:eastAsia="Times New Roman" w:hAnsi="Arial" w:cs="Arial"/>
                <w:color w:val="000000"/>
                <w:sz w:val="20"/>
                <w:szCs w:val="20"/>
                <w:lang w:eastAsia="en-GB"/>
              </w:rPr>
              <w:t xml:space="preserve">could </w:t>
            </w:r>
            <w:r>
              <w:rPr>
                <w:rFonts w:ascii="Arial" w:eastAsia="Times New Roman" w:hAnsi="Arial" w:cs="Arial"/>
                <w:color w:val="000000"/>
                <w:sz w:val="20"/>
                <w:szCs w:val="20"/>
                <w:lang w:eastAsia="en-GB"/>
              </w:rPr>
              <w:t>ask</w:t>
            </w:r>
            <w:r w:rsidR="00735A90" w:rsidRPr="00F60599">
              <w:rPr>
                <w:rFonts w:ascii="Arial" w:eastAsia="Times New Roman" w:hAnsi="Arial" w:cs="Arial"/>
                <w:color w:val="000000"/>
                <w:sz w:val="20"/>
                <w:szCs w:val="20"/>
                <w:lang w:eastAsia="en-GB"/>
              </w:rPr>
              <w:t xml:space="preserve"> learners </w:t>
            </w:r>
            <w:r>
              <w:rPr>
                <w:rFonts w:ascii="Arial" w:eastAsia="Times New Roman" w:hAnsi="Arial" w:cs="Arial"/>
                <w:color w:val="000000"/>
                <w:sz w:val="20"/>
                <w:szCs w:val="20"/>
                <w:lang w:eastAsia="en-GB"/>
              </w:rPr>
              <w:t xml:space="preserve">to </w:t>
            </w:r>
            <w:r w:rsidR="00735A90" w:rsidRPr="00F60599">
              <w:rPr>
                <w:rFonts w:ascii="Arial" w:eastAsia="Times New Roman" w:hAnsi="Arial" w:cs="Arial"/>
                <w:color w:val="000000"/>
                <w:sz w:val="20"/>
                <w:szCs w:val="20"/>
                <w:lang w:eastAsia="en-GB"/>
              </w:rPr>
              <w:t>display their work in an ‘Imagination fair’. This works like a gallery walk (groups take turns explaining their creations and walking around to see and hear about their peers’ work). They could also showcase the work to other learners lower down the school.</w:t>
            </w:r>
          </w:p>
          <w:p w14:paraId="7FFD7A3A" w14:textId="77777777" w:rsidR="00735A90" w:rsidRPr="00F60599" w:rsidRDefault="00735A90" w:rsidP="00A0452F">
            <w:pPr>
              <w:pStyle w:val="NoSpacing"/>
              <w:spacing w:before="120" w:after="120"/>
              <w:rPr>
                <w:rFonts w:ascii="Arial" w:eastAsia="Times New Roman" w:hAnsi="Arial" w:cs="Arial"/>
                <w:b/>
                <w:color w:val="000000"/>
                <w:sz w:val="20"/>
                <w:szCs w:val="20"/>
                <w:lang w:eastAsia="en-GB"/>
              </w:rPr>
            </w:pPr>
            <w:r w:rsidRPr="00F60599">
              <w:rPr>
                <w:rFonts w:ascii="Arial" w:eastAsia="Times New Roman" w:hAnsi="Arial" w:cs="Arial"/>
                <w:color w:val="000000"/>
                <w:sz w:val="20"/>
                <w:szCs w:val="20"/>
                <w:lang w:eastAsia="en-GB"/>
              </w:rPr>
              <w:t>Ask learners to reflect on how differing imaginations allowed them to approach the problem-solving process in a unique way. Hold a short class discussion and connect this with how teams will approach their Team Project.</w:t>
            </w:r>
          </w:p>
          <w:p w14:paraId="3A46F2B7" w14:textId="77777777" w:rsidR="00735A90" w:rsidRPr="00F60599" w:rsidRDefault="00735A90" w:rsidP="00A0452F">
            <w:pPr>
              <w:pStyle w:val="NoSpacing"/>
              <w:spacing w:before="120" w:after="120"/>
              <w:rPr>
                <w:rFonts w:ascii="Arial" w:hAnsi="Arial" w:cs="Arial"/>
                <w:sz w:val="20"/>
                <w:szCs w:val="20"/>
              </w:rPr>
            </w:pPr>
            <w:r w:rsidRPr="00431180">
              <w:rPr>
                <w:rFonts w:ascii="Arial Bold" w:eastAsia="Times New Roman" w:hAnsi="Arial Bold" w:cs="Arial"/>
                <w:b/>
                <w:color w:val="000000"/>
                <w:sz w:val="20"/>
                <w:szCs w:val="20"/>
                <w:lang w:eastAsia="en-GB"/>
              </w:rPr>
              <w:t>(F)</w:t>
            </w:r>
            <w:r w:rsidRPr="00F60599">
              <w:rPr>
                <w:rFonts w:ascii="Arial" w:eastAsia="Times New Roman" w:hAnsi="Arial" w:cs="Arial"/>
                <w:color w:val="000000"/>
                <w:sz w:val="20"/>
                <w:szCs w:val="20"/>
                <w:lang w:eastAsia="en-GB"/>
              </w:rPr>
              <w:t xml:space="preserve"> Groups share their creations with the class</w:t>
            </w:r>
            <w:r w:rsidR="00974C87">
              <w:rPr>
                <w:rFonts w:ascii="Arial" w:eastAsia="Times New Roman" w:hAnsi="Arial" w:cs="Arial"/>
                <w:color w:val="000000"/>
                <w:sz w:val="20"/>
                <w:szCs w:val="20"/>
                <w:lang w:eastAsia="en-GB"/>
              </w:rPr>
              <w:t>.</w:t>
            </w:r>
          </w:p>
        </w:tc>
        <w:tc>
          <w:tcPr>
            <w:tcW w:w="1254" w:type="pct"/>
          </w:tcPr>
          <w:p w14:paraId="4EDA22D5" w14:textId="77777777" w:rsidR="00735A90" w:rsidRPr="00F60599" w:rsidRDefault="00735A90" w:rsidP="00735A90">
            <w:pPr>
              <w:spacing w:before="120" w:after="120"/>
              <w:rPr>
                <w:rFonts w:ascii="Arial" w:hAnsi="Arial" w:cs="Arial"/>
                <w:sz w:val="20"/>
                <w:szCs w:val="20"/>
              </w:rPr>
            </w:pPr>
            <w:r>
              <w:rPr>
                <w:rFonts w:ascii="Arial" w:hAnsi="Arial" w:cs="Arial"/>
                <w:sz w:val="20"/>
                <w:szCs w:val="20"/>
              </w:rPr>
              <w:lastRenderedPageBreak/>
              <w:t>Inspirational quotes.</w:t>
            </w:r>
          </w:p>
          <w:p w14:paraId="217722BE" w14:textId="77777777" w:rsidR="00735A90" w:rsidRPr="00F60599" w:rsidRDefault="00735A90" w:rsidP="00A0452F">
            <w:pPr>
              <w:pStyle w:val="NoSpacing"/>
              <w:spacing w:before="120" w:after="120"/>
              <w:rPr>
                <w:rFonts w:ascii="Arial" w:eastAsia="Times New Roman" w:hAnsi="Arial" w:cs="Arial"/>
                <w:color w:val="000000"/>
                <w:sz w:val="20"/>
                <w:szCs w:val="20"/>
                <w:lang w:eastAsia="en-GB"/>
              </w:rPr>
            </w:pPr>
            <w:r w:rsidRPr="00F60599">
              <w:rPr>
                <w:rFonts w:ascii="Arial" w:eastAsia="Times New Roman" w:hAnsi="Arial" w:cs="Arial"/>
                <w:color w:val="000000"/>
                <w:sz w:val="20"/>
                <w:szCs w:val="20"/>
                <w:lang w:eastAsia="en-GB"/>
              </w:rPr>
              <w:t>When working on their ideas for a creative outcome, give broad parameters to start with, and then provide more specific details or even ideas to learners who need more structure.</w:t>
            </w:r>
          </w:p>
          <w:p w14:paraId="727C92EF" w14:textId="77777777" w:rsidR="00735A90" w:rsidRPr="00F60599" w:rsidRDefault="00735A90" w:rsidP="00A0452F">
            <w:pPr>
              <w:pStyle w:val="NoSpacing"/>
              <w:spacing w:before="120" w:after="120"/>
              <w:rPr>
                <w:rFonts w:ascii="Arial" w:eastAsia="Times New Roman" w:hAnsi="Arial" w:cs="Arial"/>
                <w:color w:val="000000"/>
                <w:sz w:val="20"/>
                <w:szCs w:val="20"/>
                <w:lang w:eastAsia="en-GB"/>
              </w:rPr>
            </w:pPr>
            <w:r w:rsidRPr="00F60599">
              <w:rPr>
                <w:rFonts w:ascii="Arial" w:eastAsia="Times New Roman" w:hAnsi="Arial" w:cs="Arial"/>
                <w:color w:val="000000"/>
                <w:sz w:val="20"/>
                <w:szCs w:val="20"/>
                <w:lang w:eastAsia="en-GB"/>
              </w:rPr>
              <w:t xml:space="preserve">Think about how learners are grouped and prior knowledge of learners, e.g. </w:t>
            </w:r>
            <w:r w:rsidRPr="00F60599">
              <w:rPr>
                <w:rFonts w:ascii="Arial" w:eastAsia="Times New Roman" w:hAnsi="Arial" w:cs="Arial"/>
                <w:color w:val="000000"/>
                <w:sz w:val="20"/>
                <w:szCs w:val="20"/>
                <w:lang w:eastAsia="en-GB"/>
              </w:rPr>
              <w:lastRenderedPageBreak/>
              <w:t>place more creative learners with those that lack creativity.</w:t>
            </w:r>
          </w:p>
          <w:p w14:paraId="301DD8B4" w14:textId="77777777" w:rsidR="00735A90" w:rsidRPr="00F60599" w:rsidRDefault="00735A90" w:rsidP="0027511A">
            <w:pPr>
              <w:pStyle w:val="NoSpacing"/>
              <w:spacing w:before="120" w:after="120"/>
              <w:rPr>
                <w:rFonts w:ascii="Arial" w:hAnsi="Arial" w:cs="Arial"/>
                <w:sz w:val="20"/>
                <w:szCs w:val="20"/>
              </w:rPr>
            </w:pPr>
            <w:r w:rsidRPr="00F60599">
              <w:rPr>
                <w:rFonts w:ascii="Arial" w:eastAsia="Times New Roman" w:hAnsi="Arial" w:cs="Arial"/>
                <w:color w:val="000000"/>
                <w:sz w:val="20"/>
                <w:szCs w:val="20"/>
                <w:lang w:eastAsia="en-GB"/>
              </w:rPr>
              <w:t>Encourage learners to ‘think outside the box’, i.e. use their imagination to approach the topic in a different way.</w:t>
            </w:r>
          </w:p>
        </w:tc>
      </w:tr>
      <w:tr w:rsidR="00E46547" w:rsidRPr="00430A2C" w14:paraId="0E674474" w14:textId="77777777" w:rsidTr="00A0452F">
        <w:trPr>
          <w:trHeight w:val="502"/>
        </w:trPr>
        <w:tc>
          <w:tcPr>
            <w:tcW w:w="5000" w:type="pct"/>
            <w:gridSpan w:val="3"/>
          </w:tcPr>
          <w:p w14:paraId="5AABDDC2"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A0452F">
              <w:rPr>
                <w:rFonts w:ascii="Arial" w:hAnsi="Arial" w:cs="Arial"/>
                <w:b/>
                <w:color w:val="EA5B0C"/>
                <w:sz w:val="20"/>
                <w:szCs w:val="20"/>
              </w:rPr>
              <w:t xml:space="preserve"> Planning (2)</w:t>
            </w:r>
          </w:p>
        </w:tc>
      </w:tr>
      <w:tr w:rsidR="00735A90" w:rsidRPr="00F60599" w14:paraId="3D7C9781" w14:textId="77777777" w:rsidTr="00735A90">
        <w:trPr>
          <w:trHeight w:val="502"/>
        </w:trPr>
        <w:tc>
          <w:tcPr>
            <w:tcW w:w="826" w:type="pct"/>
          </w:tcPr>
          <w:p w14:paraId="2AB9DBFA"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To be able to create a plan of action.</w:t>
            </w:r>
          </w:p>
        </w:tc>
        <w:tc>
          <w:tcPr>
            <w:tcW w:w="2920" w:type="pct"/>
          </w:tcPr>
          <w:p w14:paraId="3738C463"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Revisit why it is important to plan, linking the idea to something personal to learners, like planning a birthday party or a holiday.</w:t>
            </w:r>
          </w:p>
          <w:p w14:paraId="17D2D725" w14:textId="737D1286"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Learners work in small groups to investigate some templates that they could use for planning. They evaluate them, i.e. consider their strengths and weakness for their purpose (to plan a Team Project).</w:t>
            </w:r>
          </w:p>
          <w:p w14:paraId="0E945D5E" w14:textId="31C87D56"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 xml:space="preserve">When working on a Team Project, learners need to put together a plan of action. In groups, they consider what needs to go in this plan and why. They put the ingredients of their plan onto an A3 sheet of paper and in a different colour or a post-it explain why they have included each item. </w:t>
            </w:r>
            <w:r w:rsidR="0027511A">
              <w:rPr>
                <w:rFonts w:ascii="Arial" w:hAnsi="Arial" w:cs="Arial"/>
                <w:sz w:val="20"/>
                <w:szCs w:val="20"/>
              </w:rPr>
              <w:t xml:space="preserve">You </w:t>
            </w:r>
            <w:r w:rsidRPr="00F60599">
              <w:rPr>
                <w:rFonts w:ascii="Arial" w:hAnsi="Arial" w:cs="Arial"/>
                <w:sz w:val="20"/>
                <w:szCs w:val="20"/>
              </w:rPr>
              <w:t>can circulate to give ideas if needed.</w:t>
            </w:r>
          </w:p>
          <w:p w14:paraId="6CCE9817"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All plans and explanations can be placed on the wall at the end of the activity for all learners to consider before they start to work on their Team Project.</w:t>
            </w:r>
          </w:p>
          <w:p w14:paraId="4CADAC5B" w14:textId="77777777" w:rsidR="00735A90" w:rsidRPr="00F60599" w:rsidRDefault="00735A90" w:rsidP="00A0452F">
            <w:pPr>
              <w:spacing w:before="120" w:after="120"/>
              <w:rPr>
                <w:rFonts w:ascii="Arial" w:hAnsi="Arial" w:cs="Arial"/>
                <w:sz w:val="20"/>
                <w:szCs w:val="20"/>
              </w:rPr>
            </w:pPr>
            <w:r w:rsidRPr="00431180">
              <w:rPr>
                <w:rFonts w:ascii="Arial Bold" w:hAnsi="Arial Bold" w:cs="Arial"/>
                <w:b/>
                <w:sz w:val="20"/>
                <w:szCs w:val="20"/>
              </w:rPr>
              <w:t>(F)</w:t>
            </w:r>
            <w:r w:rsidRPr="00F60599">
              <w:rPr>
                <w:rFonts w:ascii="Arial" w:hAnsi="Arial" w:cs="Arial"/>
                <w:sz w:val="20"/>
                <w:szCs w:val="20"/>
              </w:rPr>
              <w:t xml:space="preserve"> Peer feedback</w:t>
            </w:r>
            <w:r w:rsidR="00676000">
              <w:rPr>
                <w:rFonts w:ascii="Arial" w:hAnsi="Arial" w:cs="Arial"/>
                <w:sz w:val="20"/>
                <w:szCs w:val="20"/>
              </w:rPr>
              <w:t>.</w:t>
            </w:r>
            <w:r w:rsidRPr="00F60599">
              <w:rPr>
                <w:rFonts w:ascii="Arial" w:hAnsi="Arial" w:cs="Arial"/>
                <w:sz w:val="20"/>
                <w:szCs w:val="20"/>
              </w:rPr>
              <w:t xml:space="preserve"> </w:t>
            </w:r>
          </w:p>
        </w:tc>
        <w:tc>
          <w:tcPr>
            <w:tcW w:w="1254" w:type="pct"/>
          </w:tcPr>
          <w:p w14:paraId="3DB9FE98" w14:textId="77777777" w:rsidR="00735A90" w:rsidRPr="00F60599" w:rsidRDefault="00735A90" w:rsidP="00A0452F">
            <w:pPr>
              <w:spacing w:before="120" w:after="120"/>
              <w:rPr>
                <w:rFonts w:ascii="Arial" w:hAnsi="Arial" w:cs="Arial"/>
                <w:sz w:val="20"/>
                <w:szCs w:val="20"/>
              </w:rPr>
            </w:pPr>
            <w:r w:rsidRPr="00F60599">
              <w:rPr>
                <w:rFonts w:ascii="Arial" w:hAnsi="Arial" w:cs="Arial"/>
                <w:sz w:val="20"/>
                <w:szCs w:val="20"/>
              </w:rPr>
              <w:t>Internet to research templates and gain ideas for what goes in a plan</w:t>
            </w:r>
            <w:r>
              <w:rPr>
                <w:rFonts w:ascii="Arial" w:hAnsi="Arial" w:cs="Arial"/>
                <w:sz w:val="20"/>
                <w:szCs w:val="20"/>
              </w:rPr>
              <w:t>.</w:t>
            </w:r>
          </w:p>
          <w:p w14:paraId="2368D766" w14:textId="77777777" w:rsidR="00735A90" w:rsidRPr="00F60599" w:rsidRDefault="00174A22" w:rsidP="00A0452F">
            <w:pPr>
              <w:spacing w:before="120" w:after="120"/>
              <w:rPr>
                <w:rFonts w:ascii="Arial" w:hAnsi="Arial" w:cs="Arial"/>
                <w:sz w:val="20"/>
                <w:szCs w:val="20"/>
              </w:rPr>
            </w:pPr>
            <w:r>
              <w:rPr>
                <w:rFonts w:ascii="Arial" w:hAnsi="Arial" w:cs="Arial"/>
                <w:sz w:val="20"/>
                <w:szCs w:val="20"/>
              </w:rPr>
              <w:t>A</w:t>
            </w:r>
            <w:r w:rsidR="00735A90" w:rsidRPr="00F60599">
              <w:rPr>
                <w:rFonts w:ascii="Arial" w:hAnsi="Arial" w:cs="Arial"/>
                <w:sz w:val="20"/>
                <w:szCs w:val="20"/>
              </w:rPr>
              <w:t xml:space="preserve"> plan is no</w:t>
            </w:r>
            <w:r>
              <w:rPr>
                <w:rFonts w:ascii="Arial" w:hAnsi="Arial" w:cs="Arial"/>
                <w:sz w:val="20"/>
                <w:szCs w:val="20"/>
              </w:rPr>
              <w:t>t</w:t>
            </w:r>
            <w:r w:rsidR="00735A90" w:rsidRPr="00F60599">
              <w:rPr>
                <w:rFonts w:ascii="Arial" w:hAnsi="Arial" w:cs="Arial"/>
                <w:sz w:val="20"/>
                <w:szCs w:val="20"/>
              </w:rPr>
              <w:t xml:space="preserve"> part of the assessment requirement,</w:t>
            </w:r>
            <w:r>
              <w:rPr>
                <w:rFonts w:ascii="Arial" w:hAnsi="Arial" w:cs="Arial"/>
                <w:sz w:val="20"/>
                <w:szCs w:val="20"/>
              </w:rPr>
              <w:t xml:space="preserve"> but </w:t>
            </w:r>
            <w:r w:rsidR="00735A90" w:rsidRPr="00F60599">
              <w:rPr>
                <w:rFonts w:ascii="Arial" w:hAnsi="Arial" w:cs="Arial"/>
                <w:sz w:val="20"/>
                <w:szCs w:val="20"/>
              </w:rPr>
              <w:t xml:space="preserve">it is good practice for learners to work in teams and plan the Team Project. </w:t>
            </w:r>
          </w:p>
          <w:p w14:paraId="081C3727" w14:textId="77777777" w:rsidR="00735A90" w:rsidRPr="00F60599" w:rsidRDefault="00174A22" w:rsidP="00174A22">
            <w:pPr>
              <w:spacing w:before="120" w:after="120"/>
              <w:rPr>
                <w:rFonts w:ascii="Arial" w:hAnsi="Arial" w:cs="Arial"/>
                <w:sz w:val="20"/>
                <w:szCs w:val="20"/>
              </w:rPr>
            </w:pPr>
            <w:r>
              <w:rPr>
                <w:rFonts w:ascii="Arial" w:hAnsi="Arial" w:cs="Arial"/>
                <w:sz w:val="20"/>
                <w:szCs w:val="20"/>
              </w:rPr>
              <w:t>L</w:t>
            </w:r>
            <w:r w:rsidR="00735A90" w:rsidRPr="00F60599">
              <w:rPr>
                <w:rFonts w:ascii="Arial" w:hAnsi="Arial" w:cs="Arial"/>
                <w:sz w:val="20"/>
                <w:szCs w:val="20"/>
              </w:rPr>
              <w:t xml:space="preserve">earners </w:t>
            </w:r>
            <w:proofErr w:type="gramStart"/>
            <w:r w:rsidR="00735A90" w:rsidRPr="00F60599">
              <w:rPr>
                <w:rFonts w:ascii="Arial" w:hAnsi="Arial" w:cs="Arial"/>
                <w:sz w:val="20"/>
                <w:szCs w:val="20"/>
              </w:rPr>
              <w:t>come up with</w:t>
            </w:r>
            <w:proofErr w:type="gramEnd"/>
            <w:r w:rsidR="00735A90" w:rsidRPr="00F60599">
              <w:rPr>
                <w:rFonts w:ascii="Arial" w:hAnsi="Arial" w:cs="Arial"/>
                <w:sz w:val="20"/>
                <w:szCs w:val="20"/>
              </w:rPr>
              <w:t xml:space="preserve"> things they need to include before giving them ideas (aim of outcome, rationale, type of outcome, tasks, including finding out about different cultural perspectives, deadlines, reasons for different members’ roles, etc.)</w:t>
            </w:r>
          </w:p>
        </w:tc>
      </w:tr>
      <w:tr w:rsidR="00E46547" w:rsidRPr="00430A2C" w14:paraId="260026D3" w14:textId="77777777" w:rsidTr="00A0452F">
        <w:trPr>
          <w:trHeight w:val="502"/>
        </w:trPr>
        <w:tc>
          <w:tcPr>
            <w:tcW w:w="5000" w:type="pct"/>
            <w:gridSpan w:val="3"/>
          </w:tcPr>
          <w:p w14:paraId="6FCCFC83"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t>Skills focus:</w:t>
            </w:r>
            <w:r w:rsidR="00A0452F">
              <w:rPr>
                <w:rFonts w:ascii="Arial" w:hAnsi="Arial" w:cs="Arial"/>
                <w:b/>
                <w:color w:val="EA5B0C"/>
                <w:sz w:val="20"/>
                <w:szCs w:val="20"/>
              </w:rPr>
              <w:t xml:space="preserve"> Decision making (1)</w:t>
            </w:r>
          </w:p>
        </w:tc>
      </w:tr>
      <w:tr w:rsidR="00735A90" w:rsidRPr="00303144" w14:paraId="36D38764" w14:textId="77777777" w:rsidTr="00735A90">
        <w:trPr>
          <w:trHeight w:val="274"/>
        </w:trPr>
        <w:tc>
          <w:tcPr>
            <w:tcW w:w="826" w:type="pct"/>
          </w:tcPr>
          <w:p w14:paraId="6EDE4298"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To be able to give reasons and resolve arguments to reach a decision.</w:t>
            </w:r>
          </w:p>
        </w:tc>
        <w:tc>
          <w:tcPr>
            <w:tcW w:w="2920" w:type="pct"/>
          </w:tcPr>
          <w:p w14:paraId="5FADA82B"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Learners work in small groups. Tell learners that they are going to decide who should win the next Nobel Peace Prize. Each member of the group should decide who to do their individual research about first. The group decide which member of the group is researching which person so that different people are investigated.</w:t>
            </w:r>
          </w:p>
          <w:p w14:paraId="241969A4"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lastRenderedPageBreak/>
              <w:t xml:space="preserve">When </w:t>
            </w:r>
            <w:proofErr w:type="gramStart"/>
            <w:r w:rsidRPr="00303144">
              <w:rPr>
                <w:rFonts w:ascii="Arial" w:hAnsi="Arial" w:cs="Arial"/>
                <w:sz w:val="20"/>
                <w:szCs w:val="20"/>
              </w:rPr>
              <w:t>each individual</w:t>
            </w:r>
            <w:proofErr w:type="gramEnd"/>
            <w:r w:rsidRPr="00303144">
              <w:rPr>
                <w:rFonts w:ascii="Arial" w:hAnsi="Arial" w:cs="Arial"/>
                <w:sz w:val="20"/>
                <w:szCs w:val="20"/>
              </w:rPr>
              <w:t xml:space="preserve"> has done their research, they present their person to the rest of their group justifying why this person should be nominated for the Nobel Peace Prize. A decision is made in the group about the best choice and more reasons are given. Each group presents its findings to the rest of the class. The people are then placed in rank order starting with the </w:t>
            </w:r>
            <w:proofErr w:type="gramStart"/>
            <w:r w:rsidRPr="00303144">
              <w:rPr>
                <w:rFonts w:ascii="Arial" w:hAnsi="Arial" w:cs="Arial"/>
                <w:sz w:val="20"/>
                <w:szCs w:val="20"/>
              </w:rPr>
              <w:t>most worthy</w:t>
            </w:r>
            <w:proofErr w:type="gramEnd"/>
            <w:r w:rsidRPr="00303144">
              <w:rPr>
                <w:rFonts w:ascii="Arial" w:hAnsi="Arial" w:cs="Arial"/>
                <w:sz w:val="20"/>
                <w:szCs w:val="20"/>
              </w:rPr>
              <w:t>, according to the reasons given.</w:t>
            </w:r>
          </w:p>
          <w:p w14:paraId="7DF68141"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Individual group members can then summarise whether they agree with the rank order and why/why not and how they would change it and why.</w:t>
            </w:r>
          </w:p>
          <w:p w14:paraId="74C9A228" w14:textId="77777777" w:rsidR="00735A90" w:rsidRPr="00303144" w:rsidRDefault="00735A90" w:rsidP="00A0452F">
            <w:pPr>
              <w:spacing w:before="120" w:after="120"/>
              <w:rPr>
                <w:rFonts w:ascii="Arial" w:hAnsi="Arial" w:cs="Arial"/>
                <w:sz w:val="20"/>
                <w:szCs w:val="20"/>
              </w:rPr>
            </w:pPr>
            <w:r w:rsidRPr="00431180">
              <w:rPr>
                <w:rFonts w:ascii="Arial Bold" w:hAnsi="Arial Bold" w:cs="Arial"/>
                <w:b/>
                <w:sz w:val="20"/>
                <w:szCs w:val="20"/>
              </w:rPr>
              <w:t>(F)</w:t>
            </w:r>
            <w:r w:rsidRPr="00303144">
              <w:rPr>
                <w:rFonts w:ascii="Arial" w:hAnsi="Arial" w:cs="Arial"/>
                <w:sz w:val="20"/>
                <w:szCs w:val="20"/>
              </w:rPr>
              <w:t xml:space="preserve"> Peer feedback judging the best nomination</w:t>
            </w:r>
            <w:r w:rsidR="00676000">
              <w:rPr>
                <w:rFonts w:ascii="Arial" w:hAnsi="Arial" w:cs="Arial"/>
                <w:sz w:val="20"/>
                <w:szCs w:val="20"/>
              </w:rPr>
              <w:t>,</w:t>
            </w:r>
            <w:r w:rsidRPr="00303144">
              <w:rPr>
                <w:rFonts w:ascii="Arial" w:hAnsi="Arial" w:cs="Arial"/>
                <w:sz w:val="20"/>
                <w:szCs w:val="20"/>
              </w:rPr>
              <w:t xml:space="preserve"> and why</w:t>
            </w:r>
            <w:r w:rsidR="00676000">
              <w:rPr>
                <w:rFonts w:ascii="Arial" w:hAnsi="Arial" w:cs="Arial"/>
                <w:sz w:val="20"/>
                <w:szCs w:val="20"/>
              </w:rPr>
              <w:t>.</w:t>
            </w:r>
          </w:p>
        </w:tc>
        <w:tc>
          <w:tcPr>
            <w:tcW w:w="1254" w:type="pct"/>
          </w:tcPr>
          <w:p w14:paraId="765EC8FF"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lastRenderedPageBreak/>
              <w:t>Internet access and suggestions for possible nominees</w:t>
            </w:r>
            <w:r>
              <w:rPr>
                <w:rFonts w:ascii="Arial" w:hAnsi="Arial" w:cs="Arial"/>
                <w:sz w:val="20"/>
                <w:szCs w:val="20"/>
              </w:rPr>
              <w:t>.</w:t>
            </w:r>
            <w:r w:rsidRPr="00303144">
              <w:rPr>
                <w:rFonts w:ascii="Arial" w:hAnsi="Arial" w:cs="Arial"/>
                <w:sz w:val="20"/>
                <w:szCs w:val="20"/>
              </w:rPr>
              <w:t xml:space="preserve"> </w:t>
            </w:r>
          </w:p>
          <w:p w14:paraId="2D51D134"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 xml:space="preserve">This activity could be done with nominations for the person who would </w:t>
            </w:r>
            <w:r w:rsidRPr="00303144">
              <w:rPr>
                <w:rFonts w:ascii="Arial" w:hAnsi="Arial" w:cs="Arial"/>
                <w:sz w:val="20"/>
                <w:szCs w:val="20"/>
              </w:rPr>
              <w:lastRenderedPageBreak/>
              <w:t xml:space="preserve">be most effective in leading the country, or what money should be spent on within a country (e.g. education, healthcare, employment opportunities). The </w:t>
            </w:r>
            <w:proofErr w:type="gramStart"/>
            <w:r w:rsidRPr="00303144">
              <w:rPr>
                <w:rFonts w:ascii="Arial" w:hAnsi="Arial" w:cs="Arial"/>
                <w:sz w:val="20"/>
                <w:szCs w:val="20"/>
              </w:rPr>
              <w:t>main focus</w:t>
            </w:r>
            <w:proofErr w:type="gramEnd"/>
            <w:r w:rsidRPr="00303144">
              <w:rPr>
                <w:rFonts w:ascii="Arial" w:hAnsi="Arial" w:cs="Arial"/>
                <w:sz w:val="20"/>
                <w:szCs w:val="20"/>
              </w:rPr>
              <w:t xml:space="preserve"> is that the groups reach a decision based on the arguments presented for each.</w:t>
            </w:r>
          </w:p>
        </w:tc>
      </w:tr>
      <w:tr w:rsidR="00E46547" w:rsidRPr="00430A2C" w14:paraId="0418F2CA" w14:textId="77777777" w:rsidTr="00A0452F">
        <w:trPr>
          <w:trHeight w:val="502"/>
        </w:trPr>
        <w:tc>
          <w:tcPr>
            <w:tcW w:w="5000" w:type="pct"/>
            <w:gridSpan w:val="3"/>
          </w:tcPr>
          <w:p w14:paraId="6BFDD673"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A0452F">
              <w:rPr>
                <w:rFonts w:ascii="Arial" w:hAnsi="Arial" w:cs="Arial"/>
                <w:b/>
                <w:color w:val="EA5B0C"/>
                <w:sz w:val="20"/>
                <w:szCs w:val="20"/>
              </w:rPr>
              <w:t xml:space="preserve"> Goal setting (2)</w:t>
            </w:r>
          </w:p>
        </w:tc>
      </w:tr>
      <w:tr w:rsidR="00735A90" w:rsidRPr="00303144" w14:paraId="26845E42" w14:textId="77777777" w:rsidTr="00735A90">
        <w:trPr>
          <w:trHeight w:val="502"/>
        </w:trPr>
        <w:tc>
          <w:tcPr>
            <w:tcW w:w="826" w:type="pct"/>
          </w:tcPr>
          <w:p w14:paraId="4C26F058"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To be able to set effective and achievable goals</w:t>
            </w:r>
          </w:p>
        </w:tc>
        <w:tc>
          <w:tcPr>
            <w:tcW w:w="2920" w:type="pct"/>
          </w:tcPr>
          <w:p w14:paraId="0CDF4C52"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Ask each group of learners to think about their Team project in terms of SMART objectives:</w:t>
            </w:r>
          </w:p>
          <w:p w14:paraId="6D7F8BED" w14:textId="77777777" w:rsidR="00735A90" w:rsidRPr="00303144" w:rsidRDefault="00735A90" w:rsidP="00A0452F">
            <w:pPr>
              <w:pStyle w:val="ListParagraph"/>
              <w:numPr>
                <w:ilvl w:val="0"/>
                <w:numId w:val="30"/>
              </w:numPr>
              <w:spacing w:before="120" w:after="120"/>
              <w:rPr>
                <w:rFonts w:cs="Arial"/>
              </w:rPr>
            </w:pPr>
            <w:r w:rsidRPr="00303144">
              <w:rPr>
                <w:rFonts w:cs="Arial"/>
              </w:rPr>
              <w:t>Specific – define the goal of the project and specify how this will be accomplished</w:t>
            </w:r>
          </w:p>
          <w:p w14:paraId="5127EE65" w14:textId="77777777" w:rsidR="00735A90" w:rsidRPr="00303144" w:rsidRDefault="00735A90" w:rsidP="00A0452F">
            <w:pPr>
              <w:pStyle w:val="ListParagraph"/>
              <w:numPr>
                <w:ilvl w:val="0"/>
                <w:numId w:val="30"/>
              </w:numPr>
              <w:spacing w:before="120" w:after="120"/>
              <w:rPr>
                <w:rFonts w:cs="Arial"/>
              </w:rPr>
            </w:pPr>
            <w:r w:rsidRPr="00303144">
              <w:rPr>
                <w:rFonts w:cs="Arial"/>
              </w:rPr>
              <w:t>Measurable – define how success will be measured and progress quantified</w:t>
            </w:r>
          </w:p>
          <w:p w14:paraId="03F176BB" w14:textId="77777777" w:rsidR="00735A90" w:rsidRPr="00303144" w:rsidRDefault="00735A90" w:rsidP="00A0452F">
            <w:pPr>
              <w:pStyle w:val="ListParagraph"/>
              <w:numPr>
                <w:ilvl w:val="0"/>
                <w:numId w:val="30"/>
              </w:numPr>
              <w:spacing w:before="120" w:after="120"/>
              <w:rPr>
                <w:rFonts w:cs="Arial"/>
              </w:rPr>
            </w:pPr>
            <w:r w:rsidRPr="00303144">
              <w:rPr>
                <w:rFonts w:cs="Arial"/>
              </w:rPr>
              <w:t>Assignable – indicate who will be responsible for each element of the project or process</w:t>
            </w:r>
          </w:p>
          <w:p w14:paraId="616495D6" w14:textId="77777777" w:rsidR="00735A90" w:rsidRPr="00303144" w:rsidRDefault="00735A90" w:rsidP="00A0452F">
            <w:pPr>
              <w:pStyle w:val="ListParagraph"/>
              <w:numPr>
                <w:ilvl w:val="0"/>
                <w:numId w:val="30"/>
              </w:numPr>
              <w:spacing w:before="120" w:after="120"/>
              <w:rPr>
                <w:rFonts w:cs="Arial"/>
              </w:rPr>
            </w:pPr>
            <w:r w:rsidRPr="00303144">
              <w:rPr>
                <w:rFonts w:cs="Arial"/>
              </w:rPr>
              <w:t>Realistic – ensure that goals (short and long-term) are achievable, that resources, team skills and other constraints are considered</w:t>
            </w:r>
          </w:p>
          <w:p w14:paraId="6AD50B88" w14:textId="77777777" w:rsidR="00735A90" w:rsidRPr="00303144" w:rsidRDefault="00735A90" w:rsidP="00A0452F">
            <w:pPr>
              <w:pStyle w:val="ListParagraph"/>
              <w:numPr>
                <w:ilvl w:val="0"/>
                <w:numId w:val="30"/>
              </w:numPr>
              <w:spacing w:before="120" w:after="120"/>
              <w:rPr>
                <w:rFonts w:cs="Arial"/>
              </w:rPr>
            </w:pPr>
            <w:r w:rsidRPr="00303144">
              <w:rPr>
                <w:rFonts w:cs="Arial"/>
              </w:rPr>
              <w:t>Timely – set out schedules for each goal leading to the project goal, ensuring that these are achievable, but not so long that they could result in lack of focus.</w:t>
            </w:r>
          </w:p>
          <w:p w14:paraId="0A28439D"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Each group completes a SMART plan for their Team project in poster format.</w:t>
            </w:r>
          </w:p>
        </w:tc>
        <w:tc>
          <w:tcPr>
            <w:tcW w:w="1254" w:type="pct"/>
          </w:tcPr>
          <w:p w14:paraId="45B6A465"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SMART is a commonly used model within businesses and organisations worldwide.</w:t>
            </w:r>
          </w:p>
          <w:p w14:paraId="0ACD7FAD"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There are many variations on the SMART acronym, but the one chosen here is one of the original versions and is applicable to both group and individual use.</w:t>
            </w:r>
          </w:p>
          <w:p w14:paraId="08A7C02E" w14:textId="77777777" w:rsidR="00735A90" w:rsidRPr="00303144" w:rsidRDefault="00735A90" w:rsidP="00C7303C">
            <w:pPr>
              <w:spacing w:before="120" w:after="120"/>
              <w:rPr>
                <w:rFonts w:ascii="Arial" w:hAnsi="Arial" w:cs="Arial"/>
                <w:sz w:val="20"/>
                <w:szCs w:val="20"/>
              </w:rPr>
            </w:pPr>
            <w:r w:rsidRPr="00303144">
              <w:rPr>
                <w:rFonts w:ascii="Arial" w:hAnsi="Arial" w:cs="Arial"/>
                <w:sz w:val="20"/>
                <w:szCs w:val="20"/>
              </w:rPr>
              <w:t>You might consider the SMARTER acronym, which adds Evaluation and Review into the criteria.</w:t>
            </w:r>
          </w:p>
        </w:tc>
      </w:tr>
      <w:tr w:rsidR="00A0452F" w:rsidRPr="00A0452F" w14:paraId="68F0BBB4" w14:textId="77777777" w:rsidTr="00A0452F">
        <w:trPr>
          <w:trHeight w:val="502"/>
        </w:trPr>
        <w:tc>
          <w:tcPr>
            <w:tcW w:w="5000" w:type="pct"/>
            <w:gridSpan w:val="3"/>
          </w:tcPr>
          <w:p w14:paraId="3F20D0A2" w14:textId="77777777" w:rsidR="00E46547" w:rsidRPr="00A0452F" w:rsidRDefault="00E46547" w:rsidP="00A0452F">
            <w:pPr>
              <w:spacing w:before="120" w:after="120"/>
              <w:rPr>
                <w:rFonts w:ascii="Arial" w:hAnsi="Arial" w:cs="Arial"/>
                <w:b/>
                <w:color w:val="EA5B0C"/>
                <w:sz w:val="20"/>
                <w:szCs w:val="20"/>
              </w:rPr>
            </w:pPr>
            <w:r w:rsidRPr="00A0452F">
              <w:rPr>
                <w:rFonts w:ascii="Arial" w:hAnsi="Arial" w:cs="Arial"/>
                <w:b/>
                <w:color w:val="EA5B0C"/>
                <w:sz w:val="20"/>
                <w:szCs w:val="20"/>
              </w:rPr>
              <w:t>Skills focus:</w:t>
            </w:r>
            <w:r w:rsidR="00A0452F" w:rsidRPr="00A0452F">
              <w:rPr>
                <w:rFonts w:ascii="Arial" w:hAnsi="Arial" w:cs="Arial"/>
                <w:b/>
                <w:color w:val="EA5B0C"/>
                <w:sz w:val="20"/>
                <w:szCs w:val="20"/>
              </w:rPr>
              <w:t xml:space="preserve"> Brainstorming or Thought Showers (2)</w:t>
            </w:r>
          </w:p>
        </w:tc>
      </w:tr>
      <w:tr w:rsidR="00735A90" w:rsidRPr="00303144" w14:paraId="6ECC2038" w14:textId="77777777" w:rsidTr="00735A90">
        <w:trPr>
          <w:trHeight w:val="502"/>
        </w:trPr>
        <w:tc>
          <w:tcPr>
            <w:tcW w:w="826" w:type="pct"/>
          </w:tcPr>
          <w:p w14:paraId="765DD4F5"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To support the development of large numbers of ideas</w:t>
            </w:r>
          </w:p>
        </w:tc>
        <w:tc>
          <w:tcPr>
            <w:tcW w:w="2920" w:type="pct"/>
          </w:tcPr>
          <w:p w14:paraId="08BFC2C7"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Learners use the ideas tree format to put ideas they have about their Team project into a format that will allow them to organise and prioritise them.</w:t>
            </w:r>
          </w:p>
          <w:p w14:paraId="3FA004DD"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Learners conduct a brainstorming/Thought shower activity as on their project topic, writing down individual ideas on post-it notes. Five minutes should suffice for initial ideas.</w:t>
            </w:r>
          </w:p>
          <w:p w14:paraId="78E77171"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 xml:space="preserve">Once </w:t>
            </w:r>
            <w:proofErr w:type="gramStart"/>
            <w:r w:rsidRPr="00303144">
              <w:rPr>
                <w:rFonts w:ascii="Arial" w:hAnsi="Arial" w:cs="Arial"/>
                <w:sz w:val="20"/>
                <w:szCs w:val="20"/>
              </w:rPr>
              <w:t>the ideas have been generated by the group of learners</w:t>
            </w:r>
            <w:proofErr w:type="gramEnd"/>
            <w:r w:rsidRPr="00303144">
              <w:rPr>
                <w:rFonts w:ascii="Arial" w:hAnsi="Arial" w:cs="Arial"/>
                <w:sz w:val="20"/>
                <w:szCs w:val="20"/>
              </w:rPr>
              <w:t>, using a wall or whiteboard on which to stick the post-it notes, the ideas are placed into groups of related ideas. It might be worth suggesting here that the project groups can only choose four or five relationships as this will make the next stage of this process easier. Do not give too much time to this stage so that the learners are forced to make decisions about idea relationships quickly and efficiently. Five minutes should suffice.</w:t>
            </w:r>
          </w:p>
          <w:p w14:paraId="61F7F01D"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lastRenderedPageBreak/>
              <w:t>Finally, taking a large sheet of paper, as the learners to draw a tree on the paper. The tree should display a trunk and branches developing off the trunk. The trunk represents the core ideas for the project, with those that are the most important nearest the bottom of the trunk. The branches represent the various relationships decided upon in the stage mentioned above. Those ideas placed nearest the trunk are the most key, with less important ideas placed toward the end of the branches. Lower level branches should represent relational groups that are deemed the most important, so that ideas placed towards the ends of the upper branches are considered the least important ideas. Learners can annotate their tree with further information as required.</w:t>
            </w:r>
          </w:p>
          <w:p w14:paraId="7FC3704F" w14:textId="77777777" w:rsidR="00735A90" w:rsidRPr="00303144" w:rsidRDefault="00174A22" w:rsidP="00174A22">
            <w:pPr>
              <w:spacing w:before="120" w:after="120"/>
              <w:rPr>
                <w:rFonts w:ascii="Arial" w:hAnsi="Arial" w:cs="Arial"/>
                <w:sz w:val="20"/>
                <w:szCs w:val="20"/>
              </w:rPr>
            </w:pPr>
            <w:r>
              <w:rPr>
                <w:rFonts w:ascii="Arial" w:hAnsi="Arial" w:cs="Arial"/>
                <w:sz w:val="20"/>
                <w:szCs w:val="20"/>
              </w:rPr>
              <w:t>G</w:t>
            </w:r>
            <w:r w:rsidR="00735A90" w:rsidRPr="00303144">
              <w:rPr>
                <w:rFonts w:ascii="Arial" w:hAnsi="Arial" w:cs="Arial"/>
                <w:sz w:val="20"/>
                <w:szCs w:val="20"/>
              </w:rPr>
              <w:t>roups present their tree to the wider class to gather further support or different perspectives which they can use to adapt their tree. The groups can then use their tree as the basis for defining and planning their project.</w:t>
            </w:r>
          </w:p>
        </w:tc>
        <w:tc>
          <w:tcPr>
            <w:tcW w:w="1254" w:type="pct"/>
          </w:tcPr>
          <w:p w14:paraId="07B8767F"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lastRenderedPageBreak/>
              <w:t>This is a simple three stage process:</w:t>
            </w:r>
          </w:p>
          <w:p w14:paraId="4AA699E9" w14:textId="77777777" w:rsidR="00735A90" w:rsidRPr="00303144" w:rsidRDefault="00735A90" w:rsidP="00A0452F">
            <w:pPr>
              <w:pStyle w:val="ListParagraph"/>
              <w:numPr>
                <w:ilvl w:val="0"/>
                <w:numId w:val="31"/>
              </w:numPr>
              <w:spacing w:before="120" w:after="120"/>
              <w:rPr>
                <w:rFonts w:cs="Arial"/>
              </w:rPr>
            </w:pPr>
            <w:r w:rsidRPr="00303144">
              <w:rPr>
                <w:rFonts w:cs="Arial"/>
              </w:rPr>
              <w:t>Developing ideas</w:t>
            </w:r>
          </w:p>
          <w:p w14:paraId="746B6D30" w14:textId="77777777" w:rsidR="00735A90" w:rsidRPr="00303144" w:rsidRDefault="00735A90" w:rsidP="00A0452F">
            <w:pPr>
              <w:pStyle w:val="ListParagraph"/>
              <w:numPr>
                <w:ilvl w:val="0"/>
                <w:numId w:val="31"/>
              </w:numPr>
              <w:spacing w:before="120" w:after="120"/>
              <w:rPr>
                <w:rFonts w:cs="Arial"/>
              </w:rPr>
            </w:pPr>
            <w:r w:rsidRPr="00303144">
              <w:rPr>
                <w:rFonts w:cs="Arial"/>
              </w:rPr>
              <w:t>Grouping similar ideas</w:t>
            </w:r>
          </w:p>
          <w:p w14:paraId="5848B9B4" w14:textId="77777777" w:rsidR="00735A90" w:rsidRPr="00303144" w:rsidRDefault="00735A90" w:rsidP="00A0452F">
            <w:pPr>
              <w:pStyle w:val="ListParagraph"/>
              <w:numPr>
                <w:ilvl w:val="0"/>
                <w:numId w:val="31"/>
              </w:numPr>
              <w:spacing w:before="120" w:after="120"/>
              <w:rPr>
                <w:rFonts w:cs="Arial"/>
              </w:rPr>
            </w:pPr>
            <w:r w:rsidRPr="00303144">
              <w:rPr>
                <w:rFonts w:cs="Arial"/>
              </w:rPr>
              <w:t>Organising ideas and groups</w:t>
            </w:r>
          </w:p>
          <w:p w14:paraId="7909248D" w14:textId="77777777" w:rsidR="00735A90" w:rsidRPr="00303144" w:rsidRDefault="00735A90" w:rsidP="00A0452F">
            <w:pPr>
              <w:spacing w:before="120" w:after="120"/>
              <w:rPr>
                <w:rFonts w:ascii="Arial" w:hAnsi="Arial" w:cs="Arial"/>
                <w:sz w:val="20"/>
                <w:szCs w:val="20"/>
              </w:rPr>
            </w:pPr>
            <w:r w:rsidRPr="00303144">
              <w:rPr>
                <w:rFonts w:ascii="Arial" w:hAnsi="Arial" w:cs="Arial"/>
                <w:sz w:val="20"/>
                <w:szCs w:val="20"/>
              </w:rPr>
              <w:t>It is a useful to start any new project and can be adapted as necessary.</w:t>
            </w:r>
          </w:p>
        </w:tc>
      </w:tr>
    </w:tbl>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14601"/>
      </w:tblGrid>
      <w:tr w:rsidR="00173ECD" w:rsidRPr="004A4E17" w14:paraId="2D17E979" w14:textId="77777777" w:rsidTr="00173ECD">
        <w:trPr>
          <w:trHeight w:hRule="exact" w:val="440"/>
          <w:tblHeader/>
        </w:trPr>
        <w:tc>
          <w:tcPr>
            <w:tcW w:w="14601" w:type="dxa"/>
            <w:shd w:val="clear" w:color="auto" w:fill="EA5B0C"/>
            <w:tcMar>
              <w:top w:w="113" w:type="dxa"/>
              <w:bottom w:w="113" w:type="dxa"/>
            </w:tcMar>
            <w:vAlign w:val="center"/>
          </w:tcPr>
          <w:p w14:paraId="27FCECDF" w14:textId="77777777" w:rsidR="00173ECD" w:rsidRPr="00FB2E1E" w:rsidRDefault="00173ECD" w:rsidP="00C05A1A">
            <w:pPr>
              <w:rPr>
                <w:rFonts w:ascii="Arial" w:hAnsi="Arial" w:cs="Arial"/>
                <w:b/>
                <w:color w:val="FFFFFF"/>
                <w:sz w:val="20"/>
                <w:szCs w:val="20"/>
              </w:rPr>
            </w:pPr>
            <w:r w:rsidRPr="00FB2E1E">
              <w:rPr>
                <w:rFonts w:ascii="Arial" w:hAnsi="Arial" w:cs="Arial"/>
                <w:b/>
                <w:color w:val="FFFFFF"/>
                <w:sz w:val="20"/>
                <w:szCs w:val="20"/>
              </w:rPr>
              <w:t>Past and specimen papers</w:t>
            </w:r>
          </w:p>
        </w:tc>
      </w:tr>
      <w:tr w:rsidR="00173ECD" w:rsidRPr="004A4E17" w14:paraId="75231C26" w14:textId="77777777" w:rsidTr="00173ECD">
        <w:tblPrEx>
          <w:tblCellMar>
            <w:top w:w="0" w:type="dxa"/>
            <w:bottom w:w="0" w:type="dxa"/>
          </w:tblCellMar>
        </w:tblPrEx>
        <w:tc>
          <w:tcPr>
            <w:tcW w:w="14601" w:type="dxa"/>
            <w:tcMar>
              <w:top w:w="113" w:type="dxa"/>
              <w:bottom w:w="113" w:type="dxa"/>
            </w:tcMar>
          </w:tcPr>
          <w:p w14:paraId="0964A538" w14:textId="77777777" w:rsidR="00173ECD" w:rsidRPr="004E2FD6" w:rsidRDefault="00173ECD" w:rsidP="00C05A1A">
            <w:pPr>
              <w:pStyle w:val="BodyText"/>
              <w:rPr>
                <w:i/>
              </w:rPr>
            </w:pPr>
            <w:r>
              <w:rPr>
                <w:lang w:eastAsia="en-GB"/>
              </w:rPr>
              <w:t xml:space="preserve">Past/specimen papers and mark schemes are available to download at </w:t>
            </w:r>
            <w:hyperlink r:id="rId37" w:history="1">
              <w:r w:rsidRPr="00C8122F">
                <w:rPr>
                  <w:rStyle w:val="WebLink"/>
                </w:rPr>
                <w:t>www.cambridgeinternational.org/support</w:t>
              </w:r>
            </w:hyperlink>
            <w:r w:rsidRPr="00C8122F">
              <w:rPr>
                <w:rStyle w:val="BodyChar"/>
              </w:rPr>
              <w:t xml:space="preserve"> </w:t>
            </w:r>
            <w:r w:rsidRPr="00C8122F">
              <w:rPr>
                <w:rStyle w:val="Bold"/>
              </w:rPr>
              <w:t>(F)</w:t>
            </w:r>
          </w:p>
        </w:tc>
      </w:tr>
    </w:tbl>
    <w:p w14:paraId="7D7E3B8B" w14:textId="77777777" w:rsidR="00DF2AEF" w:rsidRPr="004A4E17" w:rsidRDefault="00DF2AEF" w:rsidP="00DF2AEF">
      <w:pPr>
        <w:rPr>
          <w:rFonts w:ascii="Arial" w:hAnsi="Arial" w:cs="Arial"/>
          <w:sz w:val="20"/>
          <w:szCs w:val="20"/>
        </w:rPr>
      </w:pPr>
    </w:p>
    <w:p w14:paraId="6EBF4C03" w14:textId="77777777" w:rsidR="00C92F05" w:rsidRPr="004A4E17" w:rsidRDefault="00C92F05" w:rsidP="00C92F05">
      <w:pPr>
        <w:rPr>
          <w:rFonts w:ascii="Arial" w:hAnsi="Arial"/>
          <w:bCs/>
          <w:sz w:val="20"/>
          <w:szCs w:val="20"/>
        </w:rPr>
        <w:sectPr w:rsidR="00C92F05" w:rsidRPr="004A4E17" w:rsidSect="00C25E32">
          <w:pgSz w:w="16840" w:h="11900" w:orient="landscape" w:code="9"/>
          <w:pgMar w:top="1134" w:right="1134" w:bottom="1134" w:left="1134" w:header="567" w:footer="567" w:gutter="0"/>
          <w:cols w:space="708"/>
          <w:docGrid w:linePitch="326"/>
        </w:sectPr>
      </w:pPr>
    </w:p>
    <w:p w14:paraId="3BD40D7F" w14:textId="77777777" w:rsidR="00C25E32" w:rsidRPr="00C25E32" w:rsidRDefault="00C25E32" w:rsidP="00C25E32">
      <w:pPr>
        <w:pBdr>
          <w:top w:val="single" w:sz="8" w:space="8" w:color="EA5B0C"/>
          <w:bottom w:val="single" w:sz="8" w:space="8" w:color="EA5B0C"/>
        </w:pBdr>
        <w:spacing w:before="120" w:after="120"/>
        <w:outlineLvl w:val="0"/>
        <w:rPr>
          <w:rFonts w:ascii="Arial" w:hAnsi="Arial"/>
          <w:bCs/>
          <w:color w:val="EA5B0C"/>
          <w:sz w:val="28"/>
          <w:szCs w:val="28"/>
        </w:rPr>
      </w:pPr>
      <w:bookmarkStart w:id="14" w:name="_Toc55916857"/>
      <w:r>
        <w:rPr>
          <w:rFonts w:ascii="Arial" w:hAnsi="Arial"/>
          <w:bCs/>
          <w:color w:val="EA5B0C"/>
          <w:sz w:val="28"/>
          <w:szCs w:val="28"/>
        </w:rPr>
        <w:lastRenderedPageBreak/>
        <w:t>Year 2 – Developing skills for the Written Examination</w:t>
      </w:r>
      <w:bookmarkEnd w:id="14"/>
    </w:p>
    <w:tbl>
      <w:tblPr>
        <w:tblStyle w:val="TableGrid"/>
        <w:tblW w:w="5000" w:type="pct"/>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2406"/>
        <w:gridCol w:w="8504"/>
        <w:gridCol w:w="3652"/>
      </w:tblGrid>
      <w:tr w:rsidR="00D70D0F" w:rsidRPr="00303144" w14:paraId="45B41746" w14:textId="77777777" w:rsidTr="00C7303C">
        <w:trPr>
          <w:tblHeader/>
        </w:trPr>
        <w:tc>
          <w:tcPr>
            <w:tcW w:w="826" w:type="pct"/>
            <w:shd w:val="clear" w:color="auto" w:fill="E05206"/>
            <w:vAlign w:val="center"/>
          </w:tcPr>
          <w:p w14:paraId="51168519" w14:textId="77777777" w:rsidR="00D70D0F" w:rsidRPr="00303144" w:rsidRDefault="00D70D0F" w:rsidP="00856190">
            <w:pPr>
              <w:spacing w:before="120" w:after="120"/>
              <w:rPr>
                <w:rFonts w:ascii="Arial" w:hAnsi="Arial" w:cs="Arial"/>
                <w:b/>
                <w:color w:val="FFFFFF" w:themeColor="background1"/>
                <w:sz w:val="20"/>
                <w:szCs w:val="20"/>
              </w:rPr>
            </w:pPr>
            <w:r w:rsidRPr="00303144">
              <w:rPr>
                <w:rFonts w:ascii="Arial" w:hAnsi="Arial" w:cs="Arial"/>
                <w:b/>
                <w:color w:val="FFFFFF" w:themeColor="background1"/>
                <w:sz w:val="20"/>
                <w:szCs w:val="20"/>
              </w:rPr>
              <w:t xml:space="preserve">Aim of </w:t>
            </w:r>
            <w:r>
              <w:rPr>
                <w:rFonts w:ascii="Arial" w:hAnsi="Arial" w:cs="Arial"/>
                <w:b/>
                <w:color w:val="FFFFFF" w:themeColor="background1"/>
                <w:sz w:val="20"/>
                <w:szCs w:val="20"/>
              </w:rPr>
              <w:t>a</w:t>
            </w:r>
            <w:r w:rsidRPr="00303144">
              <w:rPr>
                <w:rFonts w:ascii="Arial" w:hAnsi="Arial" w:cs="Arial"/>
                <w:b/>
                <w:color w:val="FFFFFF" w:themeColor="background1"/>
                <w:sz w:val="20"/>
                <w:szCs w:val="20"/>
              </w:rPr>
              <w:t>ctivity</w:t>
            </w:r>
          </w:p>
        </w:tc>
        <w:tc>
          <w:tcPr>
            <w:tcW w:w="2920" w:type="pct"/>
            <w:shd w:val="clear" w:color="auto" w:fill="E05206"/>
            <w:vAlign w:val="center"/>
          </w:tcPr>
          <w:p w14:paraId="67FCE041" w14:textId="77777777" w:rsidR="00D70D0F" w:rsidRPr="00303144" w:rsidRDefault="00D70D0F" w:rsidP="00856190">
            <w:pPr>
              <w:spacing w:before="120" w:after="120"/>
              <w:rPr>
                <w:rFonts w:ascii="Arial" w:hAnsi="Arial" w:cs="Arial"/>
                <w:b/>
                <w:color w:val="FFFFFF" w:themeColor="background1"/>
                <w:sz w:val="20"/>
                <w:szCs w:val="20"/>
              </w:rPr>
            </w:pPr>
            <w:r w:rsidRPr="00303144">
              <w:rPr>
                <w:rFonts w:ascii="Arial" w:hAnsi="Arial" w:cs="Arial"/>
                <w:b/>
                <w:color w:val="FFFFFF" w:themeColor="background1"/>
                <w:sz w:val="20"/>
                <w:szCs w:val="20"/>
              </w:rPr>
              <w:t>Teaching and learning activities</w:t>
            </w:r>
          </w:p>
        </w:tc>
        <w:tc>
          <w:tcPr>
            <w:tcW w:w="1254" w:type="pct"/>
            <w:shd w:val="clear" w:color="auto" w:fill="E05206"/>
            <w:vAlign w:val="center"/>
          </w:tcPr>
          <w:p w14:paraId="6B340516" w14:textId="77777777" w:rsidR="00D70D0F" w:rsidRPr="00303144" w:rsidRDefault="00D70D0F" w:rsidP="00856190">
            <w:pPr>
              <w:spacing w:before="120" w:after="120"/>
              <w:rPr>
                <w:color w:val="FFFFFF" w:themeColor="background1"/>
                <w:sz w:val="20"/>
                <w:szCs w:val="20"/>
              </w:rPr>
            </w:pPr>
            <w:r w:rsidRPr="00303144">
              <w:rPr>
                <w:rFonts w:ascii="Arial" w:hAnsi="Arial" w:cs="Arial"/>
                <w:b/>
                <w:color w:val="FFFFFF" w:themeColor="background1"/>
                <w:sz w:val="20"/>
                <w:szCs w:val="20"/>
              </w:rPr>
              <w:t>Notes</w:t>
            </w:r>
          </w:p>
        </w:tc>
      </w:tr>
      <w:tr w:rsidR="00E46547" w:rsidRPr="00430A2C" w14:paraId="4460B5C5" w14:textId="77777777" w:rsidTr="00C7303C">
        <w:trPr>
          <w:trHeight w:val="502"/>
        </w:trPr>
        <w:tc>
          <w:tcPr>
            <w:tcW w:w="5000" w:type="pct"/>
            <w:gridSpan w:val="3"/>
          </w:tcPr>
          <w:p w14:paraId="28EDC30E" w14:textId="77777777" w:rsidR="00E46547" w:rsidRPr="00430A2C" w:rsidRDefault="00E46547" w:rsidP="00856190">
            <w:pPr>
              <w:spacing w:before="120" w:after="120"/>
              <w:rPr>
                <w:rFonts w:ascii="Arial" w:hAnsi="Arial" w:cs="Arial"/>
                <w:sz w:val="20"/>
                <w:szCs w:val="20"/>
              </w:rPr>
            </w:pPr>
            <w:r w:rsidRPr="0090467B">
              <w:rPr>
                <w:rFonts w:ascii="Arial" w:hAnsi="Arial" w:cs="Arial"/>
                <w:b/>
                <w:color w:val="EA5B0C"/>
                <w:sz w:val="20"/>
                <w:szCs w:val="20"/>
              </w:rPr>
              <w:t>Skills focus:</w:t>
            </w:r>
            <w:r w:rsidR="00856190">
              <w:rPr>
                <w:rFonts w:ascii="Arial" w:hAnsi="Arial" w:cs="Arial"/>
                <w:b/>
                <w:color w:val="EA5B0C"/>
                <w:sz w:val="20"/>
                <w:szCs w:val="20"/>
              </w:rPr>
              <w:t xml:space="preserve"> Information – Bias (2)</w:t>
            </w:r>
          </w:p>
        </w:tc>
      </w:tr>
      <w:tr w:rsidR="00735A90" w:rsidRPr="00303144" w14:paraId="4AD8DD81" w14:textId="77777777" w:rsidTr="00C7303C">
        <w:trPr>
          <w:trHeight w:val="502"/>
        </w:trPr>
        <w:tc>
          <w:tcPr>
            <w:tcW w:w="826" w:type="pct"/>
          </w:tcPr>
          <w:p w14:paraId="4D2A1D8F" w14:textId="77777777" w:rsidR="00735A90" w:rsidRPr="00303144" w:rsidRDefault="00735A90" w:rsidP="00B27CDE">
            <w:pPr>
              <w:spacing w:before="120" w:after="120"/>
              <w:rPr>
                <w:rFonts w:ascii="Arial" w:hAnsi="Arial" w:cs="Arial"/>
                <w:sz w:val="20"/>
                <w:szCs w:val="20"/>
              </w:rPr>
            </w:pPr>
            <w:r w:rsidRPr="00303144">
              <w:rPr>
                <w:rFonts w:ascii="Arial" w:hAnsi="Arial" w:cs="Arial"/>
                <w:sz w:val="20"/>
                <w:szCs w:val="20"/>
              </w:rPr>
              <w:t>To understand how to analyse for bias.</w:t>
            </w:r>
          </w:p>
        </w:tc>
        <w:tc>
          <w:tcPr>
            <w:tcW w:w="2920" w:type="pct"/>
          </w:tcPr>
          <w:p w14:paraId="63BCCC5E" w14:textId="77777777" w:rsidR="00735A90" w:rsidRPr="00B27CDE" w:rsidRDefault="00735A90" w:rsidP="00B27CDE">
            <w:pPr>
              <w:spacing w:before="120" w:after="120"/>
              <w:rPr>
                <w:rFonts w:ascii="Arial" w:hAnsi="Arial" w:cs="Arial"/>
                <w:sz w:val="20"/>
                <w:szCs w:val="20"/>
              </w:rPr>
            </w:pPr>
            <w:r w:rsidRPr="00B27CDE">
              <w:rPr>
                <w:rFonts w:ascii="Arial" w:hAnsi="Arial" w:cs="Arial"/>
                <w:sz w:val="20"/>
                <w:szCs w:val="20"/>
              </w:rPr>
              <w:t xml:space="preserve">Give learners statements to practise analysing for bias (see Notes). Ask learners to work in pairs and consider the statements </w:t>
            </w:r>
            <w:proofErr w:type="gramStart"/>
            <w:r w:rsidRPr="00B27CDE">
              <w:rPr>
                <w:rFonts w:ascii="Arial" w:hAnsi="Arial" w:cs="Arial"/>
                <w:sz w:val="20"/>
                <w:szCs w:val="20"/>
              </w:rPr>
              <w:t>in light of</w:t>
            </w:r>
            <w:proofErr w:type="gramEnd"/>
            <w:r w:rsidRPr="00B27CDE">
              <w:rPr>
                <w:rFonts w:ascii="Arial" w:hAnsi="Arial" w:cs="Arial"/>
                <w:sz w:val="20"/>
                <w:szCs w:val="20"/>
              </w:rPr>
              <w:t xml:space="preserve"> the following:</w:t>
            </w:r>
          </w:p>
          <w:p w14:paraId="5CF90EAF" w14:textId="77777777" w:rsidR="00735A90" w:rsidRPr="00B27CDE" w:rsidRDefault="00735A90" w:rsidP="00B27CDE">
            <w:pPr>
              <w:pStyle w:val="ListParagraph"/>
              <w:numPr>
                <w:ilvl w:val="0"/>
                <w:numId w:val="32"/>
              </w:numPr>
              <w:spacing w:before="120" w:after="120"/>
              <w:rPr>
                <w:rFonts w:cs="Arial"/>
              </w:rPr>
            </w:pPr>
            <w:r w:rsidRPr="00B27CDE">
              <w:rPr>
                <w:rFonts w:cs="Arial"/>
              </w:rPr>
              <w:t>exaggeration and/or understatement</w:t>
            </w:r>
          </w:p>
          <w:p w14:paraId="59B535ED" w14:textId="77777777" w:rsidR="00735A90" w:rsidRPr="00B27CDE" w:rsidRDefault="00735A90" w:rsidP="00B27CDE">
            <w:pPr>
              <w:pStyle w:val="ListParagraph"/>
              <w:numPr>
                <w:ilvl w:val="0"/>
                <w:numId w:val="32"/>
              </w:numPr>
              <w:spacing w:before="120" w:after="120"/>
              <w:rPr>
                <w:rFonts w:cs="Arial"/>
              </w:rPr>
            </w:pPr>
            <w:r w:rsidRPr="00B27CDE">
              <w:rPr>
                <w:rFonts w:cs="Arial"/>
              </w:rPr>
              <w:t>emotive words</w:t>
            </w:r>
          </w:p>
          <w:p w14:paraId="17E2A396" w14:textId="77777777" w:rsidR="00735A90" w:rsidRPr="00B27CDE" w:rsidRDefault="00735A90" w:rsidP="00B27CDE">
            <w:pPr>
              <w:pStyle w:val="ListParagraph"/>
              <w:numPr>
                <w:ilvl w:val="0"/>
                <w:numId w:val="32"/>
              </w:numPr>
              <w:spacing w:before="120" w:after="120"/>
              <w:rPr>
                <w:rFonts w:cs="Arial"/>
              </w:rPr>
            </w:pPr>
            <w:r w:rsidRPr="00B27CDE">
              <w:rPr>
                <w:rFonts w:cs="Arial"/>
              </w:rPr>
              <w:t>generalisation</w:t>
            </w:r>
          </w:p>
          <w:p w14:paraId="6CAA66D7" w14:textId="77777777" w:rsidR="00735A90" w:rsidRPr="00B27CDE" w:rsidRDefault="00735A90" w:rsidP="00B27CDE">
            <w:pPr>
              <w:pStyle w:val="ListParagraph"/>
              <w:numPr>
                <w:ilvl w:val="0"/>
                <w:numId w:val="32"/>
              </w:numPr>
              <w:spacing w:before="120" w:after="120"/>
              <w:rPr>
                <w:rFonts w:cs="Arial"/>
              </w:rPr>
            </w:pPr>
            <w:r w:rsidRPr="00B27CDE">
              <w:rPr>
                <w:rFonts w:cs="Arial"/>
              </w:rPr>
              <w:t>selection of specific examples to support a general outlook</w:t>
            </w:r>
          </w:p>
          <w:p w14:paraId="60382C88" w14:textId="77777777" w:rsidR="00735A90" w:rsidRPr="00B27CDE" w:rsidRDefault="00735A90" w:rsidP="00B27CDE">
            <w:pPr>
              <w:pStyle w:val="ListParagraph"/>
              <w:numPr>
                <w:ilvl w:val="0"/>
                <w:numId w:val="32"/>
              </w:numPr>
              <w:spacing w:before="120" w:after="120"/>
              <w:rPr>
                <w:rFonts w:cs="Arial"/>
              </w:rPr>
            </w:pPr>
            <w:r w:rsidRPr="00B27CDE">
              <w:rPr>
                <w:rFonts w:cs="Arial"/>
              </w:rPr>
              <w:t>opinion disguised as truth</w:t>
            </w:r>
          </w:p>
          <w:p w14:paraId="661142EF" w14:textId="77777777" w:rsidR="00735A90" w:rsidRPr="00B27CDE" w:rsidRDefault="00735A90" w:rsidP="00B27CDE">
            <w:pPr>
              <w:pStyle w:val="ListParagraph"/>
              <w:numPr>
                <w:ilvl w:val="0"/>
                <w:numId w:val="32"/>
              </w:numPr>
              <w:spacing w:before="120" w:after="120"/>
              <w:rPr>
                <w:rFonts w:cs="Arial"/>
              </w:rPr>
            </w:pPr>
            <w:r w:rsidRPr="00B27CDE">
              <w:rPr>
                <w:rFonts w:cs="Arial"/>
              </w:rPr>
              <w:t>lack of or inadequate evidence</w:t>
            </w:r>
          </w:p>
          <w:p w14:paraId="3F41A962" w14:textId="77777777" w:rsidR="00735A90" w:rsidRPr="00B27CDE" w:rsidRDefault="00735A90" w:rsidP="00B27CDE">
            <w:pPr>
              <w:pStyle w:val="ListParagraph"/>
              <w:numPr>
                <w:ilvl w:val="0"/>
                <w:numId w:val="32"/>
              </w:numPr>
              <w:spacing w:before="120" w:after="120"/>
              <w:rPr>
                <w:rFonts w:cs="Arial"/>
              </w:rPr>
            </w:pPr>
            <w:r w:rsidRPr="00B27CDE">
              <w:rPr>
                <w:rFonts w:cs="Arial"/>
              </w:rPr>
              <w:t>lack of or inadequate reasoned argument and judgement.</w:t>
            </w:r>
          </w:p>
          <w:p w14:paraId="550BF748" w14:textId="77777777" w:rsidR="00735A90" w:rsidRPr="00B27CDE" w:rsidRDefault="00735A90" w:rsidP="00B27CDE">
            <w:pPr>
              <w:spacing w:before="120" w:after="120"/>
              <w:rPr>
                <w:rFonts w:ascii="Arial" w:hAnsi="Arial" w:cs="Arial"/>
                <w:sz w:val="20"/>
                <w:szCs w:val="20"/>
              </w:rPr>
            </w:pPr>
            <w:r w:rsidRPr="00B27CDE">
              <w:rPr>
                <w:rFonts w:ascii="Arial" w:hAnsi="Arial" w:cs="Arial"/>
                <w:sz w:val="20"/>
                <w:szCs w:val="20"/>
              </w:rPr>
              <w:t>Share and discuss answers as a class.</w:t>
            </w:r>
          </w:p>
          <w:p w14:paraId="471A6776" w14:textId="77777777" w:rsidR="00735A90" w:rsidRPr="00303144" w:rsidRDefault="00174A22" w:rsidP="00B27CDE">
            <w:pPr>
              <w:spacing w:before="120" w:after="120"/>
              <w:rPr>
                <w:rFonts w:ascii="Arial" w:hAnsi="Arial" w:cs="Arial"/>
                <w:sz w:val="20"/>
                <w:szCs w:val="20"/>
              </w:rPr>
            </w:pPr>
            <w:r>
              <w:rPr>
                <w:rFonts w:ascii="Arial" w:hAnsi="Arial" w:cs="Arial"/>
                <w:sz w:val="20"/>
                <w:szCs w:val="20"/>
              </w:rPr>
              <w:t>L</w:t>
            </w:r>
            <w:r w:rsidR="00735A90" w:rsidRPr="00B27CDE">
              <w:rPr>
                <w:rFonts w:ascii="Arial" w:hAnsi="Arial" w:cs="Arial"/>
                <w:sz w:val="20"/>
                <w:szCs w:val="20"/>
              </w:rPr>
              <w:t xml:space="preserve">earners find articles from different newspapers about the same issue or give learners articles, and they analyse for bias using the bullet points above. </w:t>
            </w:r>
            <w:r>
              <w:rPr>
                <w:rFonts w:ascii="Arial" w:hAnsi="Arial" w:cs="Arial"/>
                <w:sz w:val="20"/>
                <w:szCs w:val="20"/>
              </w:rPr>
              <w:t xml:space="preserve">Discuss </w:t>
            </w:r>
            <w:r w:rsidR="00735A90" w:rsidRPr="00303144">
              <w:rPr>
                <w:rFonts w:ascii="Arial" w:hAnsi="Arial" w:cs="Arial"/>
                <w:sz w:val="20"/>
                <w:szCs w:val="20"/>
              </w:rPr>
              <w:t>findings in groups.</w:t>
            </w:r>
          </w:p>
          <w:p w14:paraId="5AFFFFB2" w14:textId="77777777" w:rsidR="00735A90" w:rsidRPr="00303144" w:rsidRDefault="00735A90" w:rsidP="00B27CDE">
            <w:pPr>
              <w:spacing w:before="120" w:after="120"/>
              <w:rPr>
                <w:rFonts w:ascii="Arial" w:hAnsi="Arial" w:cs="Arial"/>
                <w:sz w:val="20"/>
                <w:szCs w:val="20"/>
              </w:rPr>
            </w:pPr>
            <w:r w:rsidRPr="00431180">
              <w:rPr>
                <w:rFonts w:ascii="Arial Bold" w:hAnsi="Arial Bold" w:cs="Arial"/>
                <w:b/>
                <w:sz w:val="20"/>
                <w:szCs w:val="20"/>
              </w:rPr>
              <w:t>(F)</w:t>
            </w:r>
            <w:r w:rsidRPr="00303144">
              <w:rPr>
                <w:rFonts w:ascii="Arial" w:hAnsi="Arial" w:cs="Arial"/>
                <w:sz w:val="20"/>
                <w:szCs w:val="20"/>
              </w:rPr>
              <w:t xml:space="preserve"> Peer feedback</w:t>
            </w:r>
            <w:r w:rsidR="00676000">
              <w:rPr>
                <w:rFonts w:ascii="Arial" w:hAnsi="Arial" w:cs="Arial"/>
                <w:sz w:val="20"/>
                <w:szCs w:val="20"/>
              </w:rPr>
              <w:t>.</w:t>
            </w:r>
          </w:p>
        </w:tc>
        <w:tc>
          <w:tcPr>
            <w:tcW w:w="1254" w:type="pct"/>
          </w:tcPr>
          <w:p w14:paraId="2A0123BC" w14:textId="77777777" w:rsidR="00735A90" w:rsidRPr="00303144" w:rsidRDefault="00735A90" w:rsidP="00B27CDE">
            <w:pPr>
              <w:spacing w:before="120" w:after="120"/>
              <w:rPr>
                <w:rFonts w:ascii="Arial" w:hAnsi="Arial" w:cs="Arial"/>
                <w:sz w:val="20"/>
                <w:szCs w:val="20"/>
              </w:rPr>
            </w:pPr>
            <w:r w:rsidRPr="00303144">
              <w:rPr>
                <w:rFonts w:ascii="Arial" w:hAnsi="Arial" w:cs="Arial"/>
                <w:sz w:val="20"/>
                <w:szCs w:val="20"/>
              </w:rPr>
              <w:t>Examples of statements:</w:t>
            </w:r>
          </w:p>
          <w:p w14:paraId="08C4B57F" w14:textId="77777777" w:rsidR="00735A90" w:rsidRPr="00C7303C" w:rsidRDefault="00735A90" w:rsidP="00B27CDE">
            <w:pPr>
              <w:pStyle w:val="ListParagraph"/>
              <w:numPr>
                <w:ilvl w:val="0"/>
                <w:numId w:val="33"/>
              </w:numPr>
              <w:spacing w:before="120" w:after="120"/>
              <w:rPr>
                <w:rFonts w:cs="Arial"/>
                <w:i/>
              </w:rPr>
            </w:pPr>
            <w:r w:rsidRPr="00C7303C">
              <w:rPr>
                <w:rFonts w:cs="Arial"/>
                <w:i/>
              </w:rPr>
              <w:t xml:space="preserve">Technology </w:t>
            </w:r>
            <w:proofErr w:type="gramStart"/>
            <w:r w:rsidRPr="00C7303C">
              <w:rPr>
                <w:rFonts w:cs="Arial"/>
                <w:i/>
              </w:rPr>
              <w:t>has got</w:t>
            </w:r>
            <w:proofErr w:type="gramEnd"/>
            <w:r w:rsidRPr="00C7303C">
              <w:rPr>
                <w:rFonts w:cs="Arial"/>
                <w:i/>
              </w:rPr>
              <w:t xml:space="preserve"> us into this mess and technology will get us out of it.</w:t>
            </w:r>
          </w:p>
          <w:p w14:paraId="7D738693" w14:textId="77777777" w:rsidR="00735A90" w:rsidRPr="00C7303C" w:rsidRDefault="00735A90" w:rsidP="00B27CDE">
            <w:pPr>
              <w:pStyle w:val="ListParagraph"/>
              <w:numPr>
                <w:ilvl w:val="0"/>
                <w:numId w:val="33"/>
              </w:numPr>
              <w:spacing w:before="120" w:after="120"/>
              <w:rPr>
                <w:rFonts w:cs="Arial"/>
                <w:i/>
              </w:rPr>
            </w:pPr>
            <w:r w:rsidRPr="00C7303C">
              <w:rPr>
                <w:rFonts w:cs="Arial"/>
                <w:i/>
              </w:rPr>
              <w:t>Statistics show that more students are going into higher education than ever before.</w:t>
            </w:r>
          </w:p>
          <w:p w14:paraId="53FEB381" w14:textId="77777777" w:rsidR="00735A90" w:rsidRPr="00C7303C" w:rsidRDefault="00735A90" w:rsidP="00B27CDE">
            <w:pPr>
              <w:pStyle w:val="ListParagraph"/>
              <w:numPr>
                <w:ilvl w:val="0"/>
                <w:numId w:val="33"/>
              </w:numPr>
              <w:spacing w:before="120" w:after="120"/>
              <w:rPr>
                <w:rFonts w:cs="Arial"/>
                <w:i/>
              </w:rPr>
            </w:pPr>
            <w:r w:rsidRPr="00C7303C">
              <w:rPr>
                <w:rFonts w:cs="Arial"/>
                <w:i/>
              </w:rPr>
              <w:t>In the last decade, the popularity of reality TV has coincided with the fall in intelligence of the population.</w:t>
            </w:r>
          </w:p>
          <w:p w14:paraId="6D3950AD" w14:textId="77777777" w:rsidR="00735A90" w:rsidRPr="00303144" w:rsidRDefault="00D70D0F" w:rsidP="00D70D0F">
            <w:pPr>
              <w:spacing w:before="120" w:after="120"/>
              <w:rPr>
                <w:rFonts w:ascii="Arial" w:hAnsi="Arial" w:cs="Arial"/>
                <w:sz w:val="20"/>
                <w:szCs w:val="20"/>
              </w:rPr>
            </w:pPr>
            <w:r>
              <w:rPr>
                <w:rFonts w:ascii="Arial" w:hAnsi="Arial" w:cs="Arial"/>
                <w:sz w:val="20"/>
                <w:szCs w:val="20"/>
              </w:rPr>
              <w:t>P</w:t>
            </w:r>
            <w:r w:rsidR="00735A90" w:rsidRPr="00303144">
              <w:rPr>
                <w:rFonts w:ascii="Arial" w:hAnsi="Arial" w:cs="Arial"/>
                <w:sz w:val="20"/>
                <w:szCs w:val="20"/>
              </w:rPr>
              <w:t>oint out that learners should not believe everything they read as newspapers tend to be biased. Consider what other things are biased and ask for feedback from learners.</w:t>
            </w:r>
          </w:p>
        </w:tc>
      </w:tr>
      <w:tr w:rsidR="00E46547" w:rsidRPr="00430A2C" w14:paraId="00F270DB" w14:textId="77777777" w:rsidTr="00C7303C">
        <w:trPr>
          <w:trHeight w:val="502"/>
        </w:trPr>
        <w:tc>
          <w:tcPr>
            <w:tcW w:w="5000" w:type="pct"/>
            <w:gridSpan w:val="3"/>
          </w:tcPr>
          <w:p w14:paraId="7CB683FD"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t>Skills focus:</w:t>
            </w:r>
            <w:r w:rsidR="00296336">
              <w:rPr>
                <w:rFonts w:ascii="Arial" w:hAnsi="Arial" w:cs="Arial"/>
                <w:b/>
                <w:color w:val="EA5B0C"/>
                <w:sz w:val="20"/>
                <w:szCs w:val="20"/>
              </w:rPr>
              <w:t xml:space="preserve"> Critical thinking _ Claims (2)</w:t>
            </w:r>
          </w:p>
        </w:tc>
      </w:tr>
      <w:tr w:rsidR="00735A90" w:rsidRPr="00303144" w14:paraId="3EF6770E" w14:textId="77777777" w:rsidTr="00C7303C">
        <w:trPr>
          <w:trHeight w:val="502"/>
        </w:trPr>
        <w:tc>
          <w:tcPr>
            <w:tcW w:w="826" w:type="pct"/>
          </w:tcPr>
          <w:p w14:paraId="6FE0436B" w14:textId="77777777" w:rsidR="00735A90" w:rsidRPr="00303144" w:rsidRDefault="00735A90" w:rsidP="00B27CDE">
            <w:pPr>
              <w:spacing w:before="120" w:after="120"/>
              <w:rPr>
                <w:rFonts w:ascii="Arial" w:hAnsi="Arial" w:cs="Arial"/>
                <w:sz w:val="20"/>
                <w:szCs w:val="20"/>
              </w:rPr>
            </w:pPr>
            <w:r w:rsidRPr="00303144">
              <w:rPr>
                <w:rFonts w:ascii="Arial" w:hAnsi="Arial" w:cs="Arial"/>
                <w:sz w:val="20"/>
                <w:szCs w:val="20"/>
              </w:rPr>
              <w:t>To be able to evaluate claims and give evidence.</w:t>
            </w:r>
          </w:p>
        </w:tc>
        <w:tc>
          <w:tcPr>
            <w:tcW w:w="2920" w:type="pct"/>
          </w:tcPr>
          <w:p w14:paraId="0987531E" w14:textId="77777777" w:rsidR="00735A90" w:rsidRPr="00303144" w:rsidRDefault="00735A90" w:rsidP="00D70D0F">
            <w:pPr>
              <w:spacing w:before="120" w:after="120"/>
              <w:rPr>
                <w:rFonts w:ascii="Arial" w:hAnsi="Arial" w:cs="Arial"/>
                <w:sz w:val="20"/>
                <w:szCs w:val="20"/>
              </w:rPr>
            </w:pPr>
            <w:r w:rsidRPr="00303144">
              <w:rPr>
                <w:rFonts w:ascii="Arial" w:hAnsi="Arial" w:cs="Arial"/>
                <w:sz w:val="20"/>
                <w:szCs w:val="20"/>
              </w:rPr>
              <w:t>Learners work in small groups to discuss and answer the following questions:</w:t>
            </w:r>
          </w:p>
          <w:p w14:paraId="278C4C7D" w14:textId="77777777" w:rsidR="00735A90" w:rsidRPr="00303144" w:rsidRDefault="00735A90" w:rsidP="00B27CDE">
            <w:pPr>
              <w:pStyle w:val="ListParagraph"/>
              <w:numPr>
                <w:ilvl w:val="0"/>
                <w:numId w:val="34"/>
              </w:numPr>
              <w:spacing w:before="120" w:after="120" w:line="259" w:lineRule="auto"/>
              <w:rPr>
                <w:rFonts w:cs="Arial"/>
              </w:rPr>
            </w:pPr>
            <w:r w:rsidRPr="00303144">
              <w:rPr>
                <w:rFonts w:cs="Arial"/>
              </w:rPr>
              <w:t xml:space="preserve">How do we gather information about the world around us? </w:t>
            </w:r>
          </w:p>
          <w:p w14:paraId="4C5F1FCA" w14:textId="77777777" w:rsidR="00735A90" w:rsidRPr="00303144" w:rsidRDefault="00735A90" w:rsidP="00B27CDE">
            <w:pPr>
              <w:pStyle w:val="ListParagraph"/>
              <w:numPr>
                <w:ilvl w:val="0"/>
                <w:numId w:val="34"/>
              </w:numPr>
              <w:spacing w:before="120" w:after="120" w:line="259" w:lineRule="auto"/>
              <w:rPr>
                <w:rFonts w:cs="Arial"/>
              </w:rPr>
            </w:pPr>
            <w:r w:rsidRPr="00303144">
              <w:rPr>
                <w:rFonts w:cs="Arial"/>
              </w:rPr>
              <w:t>What do observations and experimentation provide us with? (data)</w:t>
            </w:r>
          </w:p>
          <w:p w14:paraId="7853740D" w14:textId="77777777" w:rsidR="00735A90" w:rsidRPr="00303144" w:rsidRDefault="00735A90" w:rsidP="00B27CDE">
            <w:pPr>
              <w:pStyle w:val="ListParagraph"/>
              <w:numPr>
                <w:ilvl w:val="0"/>
                <w:numId w:val="34"/>
              </w:numPr>
              <w:spacing w:before="120" w:after="120" w:line="259" w:lineRule="auto"/>
              <w:rPr>
                <w:rFonts w:cs="Arial"/>
              </w:rPr>
            </w:pPr>
            <w:r w:rsidRPr="00303144">
              <w:rPr>
                <w:rFonts w:cs="Arial"/>
              </w:rPr>
              <w:t>What can we do with data? (draw conclusions/make predictions)</w:t>
            </w:r>
          </w:p>
          <w:p w14:paraId="3498179A" w14:textId="77777777" w:rsidR="00735A90" w:rsidRPr="00303144" w:rsidRDefault="00735A90" w:rsidP="00B27CDE">
            <w:pPr>
              <w:pStyle w:val="ListParagraph"/>
              <w:numPr>
                <w:ilvl w:val="0"/>
                <w:numId w:val="34"/>
              </w:numPr>
              <w:spacing w:before="120" w:after="120"/>
              <w:rPr>
                <w:rFonts w:cs="Arial"/>
              </w:rPr>
            </w:pPr>
            <w:r w:rsidRPr="00303144">
              <w:rPr>
                <w:rFonts w:cs="Arial"/>
              </w:rPr>
              <w:t>What is a claim? (a statement of something as a fact)</w:t>
            </w:r>
          </w:p>
          <w:p w14:paraId="49CE329B" w14:textId="77777777" w:rsidR="00735A90" w:rsidRPr="00303144" w:rsidRDefault="00735A90" w:rsidP="00B27CDE">
            <w:pPr>
              <w:spacing w:before="120" w:after="120"/>
              <w:rPr>
                <w:rFonts w:ascii="Arial" w:hAnsi="Arial" w:cs="Arial"/>
                <w:sz w:val="20"/>
                <w:szCs w:val="20"/>
              </w:rPr>
            </w:pPr>
            <w:r w:rsidRPr="00303144">
              <w:rPr>
                <w:rFonts w:ascii="Arial" w:hAnsi="Arial" w:cs="Arial"/>
                <w:sz w:val="20"/>
                <w:szCs w:val="20"/>
              </w:rPr>
              <w:t xml:space="preserve">Discuss answers </w:t>
            </w:r>
            <w:proofErr w:type="gramStart"/>
            <w:r w:rsidRPr="00303144">
              <w:rPr>
                <w:rFonts w:ascii="Arial" w:hAnsi="Arial" w:cs="Arial"/>
                <w:sz w:val="20"/>
                <w:szCs w:val="20"/>
              </w:rPr>
              <w:t>as a whole class</w:t>
            </w:r>
            <w:proofErr w:type="gramEnd"/>
            <w:r w:rsidRPr="00303144">
              <w:rPr>
                <w:rFonts w:ascii="Arial" w:hAnsi="Arial" w:cs="Arial"/>
                <w:sz w:val="20"/>
                <w:szCs w:val="20"/>
              </w:rPr>
              <w:t>.</w:t>
            </w:r>
          </w:p>
          <w:p w14:paraId="06783EFA" w14:textId="77777777" w:rsidR="00735A90" w:rsidRPr="00303144" w:rsidRDefault="00735A90" w:rsidP="00B27CDE">
            <w:pPr>
              <w:spacing w:before="120" w:after="120"/>
              <w:rPr>
                <w:rFonts w:ascii="Arial" w:hAnsi="Arial" w:cs="Arial"/>
                <w:sz w:val="20"/>
                <w:szCs w:val="20"/>
              </w:rPr>
            </w:pPr>
            <w:r w:rsidRPr="00303144">
              <w:rPr>
                <w:rFonts w:ascii="Arial" w:hAnsi="Arial" w:cs="Arial"/>
                <w:sz w:val="20"/>
                <w:szCs w:val="20"/>
              </w:rPr>
              <w:t>Give learners some claims. For example:</w:t>
            </w:r>
          </w:p>
          <w:p w14:paraId="4E14A80E" w14:textId="77777777" w:rsidR="00735A90" w:rsidRPr="00303144" w:rsidRDefault="00735A90" w:rsidP="00C7303C">
            <w:pPr>
              <w:pStyle w:val="NoSpacing"/>
              <w:rPr>
                <w:rFonts w:ascii="Arial" w:hAnsi="Arial" w:cs="Arial"/>
                <w:sz w:val="20"/>
                <w:szCs w:val="20"/>
              </w:rPr>
            </w:pPr>
            <w:r w:rsidRPr="00303144">
              <w:rPr>
                <w:rFonts w:ascii="Arial" w:hAnsi="Arial" w:cs="Arial"/>
                <w:sz w:val="20"/>
                <w:szCs w:val="20"/>
              </w:rPr>
              <w:t>In the United States…</w:t>
            </w:r>
          </w:p>
          <w:p w14:paraId="097FF383" w14:textId="77777777" w:rsidR="00735A90" w:rsidRPr="00303144" w:rsidRDefault="00735A90" w:rsidP="00C7303C">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t>more than twice as many males die in motor vehicle crashes than females</w:t>
            </w:r>
          </w:p>
          <w:p w14:paraId="0CAD9494" w14:textId="77777777" w:rsidR="00735A90" w:rsidRPr="00303144" w:rsidRDefault="00735A90" w:rsidP="00C7303C">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lastRenderedPageBreak/>
              <w:t>more fatal motor vehicle crashes occur during the night time</w:t>
            </w:r>
          </w:p>
          <w:p w14:paraId="7A2996C7" w14:textId="77777777" w:rsidR="00735A90" w:rsidRPr="00303144" w:rsidRDefault="00735A90" w:rsidP="00C7303C">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t xml:space="preserve">more fatal motor vehicle crashes occur when </w:t>
            </w:r>
            <w:proofErr w:type="gramStart"/>
            <w:r w:rsidRPr="00303144">
              <w:rPr>
                <w:rFonts w:ascii="Arial" w:eastAsia="Times New Roman" w:hAnsi="Arial" w:cs="Arial"/>
                <w:sz w:val="20"/>
                <w:szCs w:val="20"/>
                <w:lang w:eastAsia="en-GB"/>
              </w:rPr>
              <w:t>it’s</w:t>
            </w:r>
            <w:proofErr w:type="gramEnd"/>
            <w:r w:rsidRPr="00303144">
              <w:rPr>
                <w:rFonts w:ascii="Arial" w:eastAsia="Times New Roman" w:hAnsi="Arial" w:cs="Arial"/>
                <w:sz w:val="20"/>
                <w:szCs w:val="20"/>
                <w:lang w:eastAsia="en-GB"/>
              </w:rPr>
              <w:t xml:space="preserve"> raining than when it’s snowing or sleeting</w:t>
            </w:r>
          </w:p>
          <w:p w14:paraId="288A4628" w14:textId="77777777" w:rsidR="00735A90" w:rsidRPr="00303144" w:rsidRDefault="00735A90" w:rsidP="00C7303C">
            <w:pPr>
              <w:pStyle w:val="NoSpacing"/>
              <w:numPr>
                <w:ilvl w:val="0"/>
                <w:numId w:val="35"/>
              </w:numPr>
              <w:rPr>
                <w:rFonts w:ascii="Arial" w:eastAsia="Times New Roman" w:hAnsi="Arial" w:cs="Arial"/>
                <w:sz w:val="20"/>
                <w:szCs w:val="20"/>
                <w:lang w:eastAsia="en-GB"/>
              </w:rPr>
            </w:pPr>
            <w:proofErr w:type="gramStart"/>
            <w:r w:rsidRPr="00303144">
              <w:rPr>
                <w:rFonts w:ascii="Arial" w:eastAsia="Times New Roman" w:hAnsi="Arial" w:cs="Arial"/>
                <w:sz w:val="20"/>
                <w:szCs w:val="20"/>
                <w:lang w:eastAsia="en-GB"/>
              </w:rPr>
              <w:t>a majority of</w:t>
            </w:r>
            <w:proofErr w:type="gramEnd"/>
            <w:r w:rsidRPr="00303144">
              <w:rPr>
                <w:rFonts w:ascii="Arial" w:eastAsia="Times New Roman" w:hAnsi="Arial" w:cs="Arial"/>
                <w:sz w:val="20"/>
                <w:szCs w:val="20"/>
                <w:lang w:eastAsia="en-GB"/>
              </w:rPr>
              <w:t xml:space="preserve"> fatal motor vehicle crashes occur when the weather is ‘normal’ outside</w:t>
            </w:r>
          </w:p>
          <w:p w14:paraId="5BB23BBB" w14:textId="77777777" w:rsidR="00735A90" w:rsidRPr="00303144" w:rsidRDefault="00735A90" w:rsidP="00C7303C">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t>fewer older people die in motor vehicle crashes than younger people.</w:t>
            </w:r>
          </w:p>
          <w:p w14:paraId="5FAA4E8C" w14:textId="77777777" w:rsidR="00735A90" w:rsidRPr="00303144" w:rsidRDefault="00735A90" w:rsidP="00B27CDE">
            <w:pPr>
              <w:pStyle w:val="NoSpacing"/>
              <w:spacing w:before="120" w:after="120"/>
              <w:rPr>
                <w:rFonts w:ascii="Arial" w:eastAsia="Times New Roman" w:hAnsi="Arial" w:cs="Arial"/>
                <w:sz w:val="20"/>
                <w:szCs w:val="20"/>
                <w:lang w:eastAsia="en-GB"/>
              </w:rPr>
            </w:pPr>
            <w:r w:rsidRPr="00303144">
              <w:rPr>
                <w:rFonts w:ascii="Arial" w:eastAsia="Times New Roman" w:hAnsi="Arial" w:cs="Arial"/>
                <w:sz w:val="20"/>
                <w:szCs w:val="20"/>
                <w:lang w:eastAsia="en-GB"/>
              </w:rPr>
              <w:t xml:space="preserve">Ask learners to identify which claims they think are the most believable. They can rank their top three. Elicit why they think these are more believable (seen in news, heard from friends, etc.) Each group can research one of the claims to establish whether it is </w:t>
            </w:r>
            <w:proofErr w:type="gramStart"/>
            <w:r w:rsidRPr="00303144">
              <w:rPr>
                <w:rFonts w:ascii="Arial" w:eastAsia="Times New Roman" w:hAnsi="Arial" w:cs="Arial"/>
                <w:sz w:val="20"/>
                <w:szCs w:val="20"/>
                <w:lang w:eastAsia="en-GB"/>
              </w:rPr>
              <w:t>actually true</w:t>
            </w:r>
            <w:proofErr w:type="gramEnd"/>
            <w:r w:rsidRPr="00303144">
              <w:rPr>
                <w:rFonts w:ascii="Arial" w:eastAsia="Times New Roman" w:hAnsi="Arial" w:cs="Arial"/>
                <w:sz w:val="20"/>
                <w:szCs w:val="20"/>
                <w:lang w:eastAsia="en-GB"/>
              </w:rPr>
              <w:t xml:space="preserve"> (what evidence there is). Give a time limit for this and ask groups to report back their findings to the whole class.</w:t>
            </w:r>
          </w:p>
          <w:p w14:paraId="239433FE" w14:textId="77777777" w:rsidR="00735A90" w:rsidRPr="00303144" w:rsidRDefault="00735A90" w:rsidP="00B27CDE">
            <w:pPr>
              <w:pStyle w:val="NoSpacing"/>
              <w:spacing w:before="120" w:after="120"/>
              <w:rPr>
                <w:rFonts w:ascii="Arial" w:eastAsia="Times New Roman" w:hAnsi="Arial" w:cs="Arial"/>
                <w:sz w:val="20"/>
                <w:szCs w:val="20"/>
                <w:lang w:eastAsia="en-GB"/>
              </w:rPr>
            </w:pPr>
            <w:r w:rsidRPr="00303144">
              <w:rPr>
                <w:rFonts w:ascii="Arial" w:eastAsia="Times New Roman" w:hAnsi="Arial" w:cs="Arial"/>
                <w:sz w:val="20"/>
                <w:szCs w:val="20"/>
                <w:lang w:eastAsia="en-GB"/>
              </w:rPr>
              <w:t>Give the whole class the following options for why people believe claims, and see which option is the most popular:</w:t>
            </w:r>
          </w:p>
          <w:p w14:paraId="079B56AB" w14:textId="77777777" w:rsidR="00735A90" w:rsidRPr="00303144" w:rsidRDefault="00735A90" w:rsidP="00516F96">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t>it sounds believable</w:t>
            </w:r>
          </w:p>
          <w:p w14:paraId="6D5884DB" w14:textId="77777777" w:rsidR="00735A90" w:rsidRPr="00303144" w:rsidRDefault="00735A90" w:rsidP="00516F96">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t>they trust the source</w:t>
            </w:r>
          </w:p>
          <w:p w14:paraId="77EDC23C" w14:textId="77777777" w:rsidR="00735A90" w:rsidRPr="00303144" w:rsidRDefault="00735A90" w:rsidP="00516F96">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t>they hear the claim made from various sources</w:t>
            </w:r>
          </w:p>
          <w:p w14:paraId="77418196" w14:textId="77777777" w:rsidR="00735A90" w:rsidRPr="00303144" w:rsidRDefault="00735A90" w:rsidP="00516F96">
            <w:pPr>
              <w:pStyle w:val="NoSpacing"/>
              <w:numPr>
                <w:ilvl w:val="0"/>
                <w:numId w:val="35"/>
              </w:numPr>
              <w:rPr>
                <w:rFonts w:ascii="Arial" w:eastAsia="Times New Roman" w:hAnsi="Arial" w:cs="Arial"/>
                <w:sz w:val="20"/>
                <w:szCs w:val="20"/>
                <w:lang w:eastAsia="en-GB"/>
              </w:rPr>
            </w:pPr>
            <w:r w:rsidRPr="00303144">
              <w:rPr>
                <w:rFonts w:ascii="Arial" w:eastAsia="Times New Roman" w:hAnsi="Arial" w:cs="Arial"/>
                <w:sz w:val="20"/>
                <w:szCs w:val="20"/>
                <w:lang w:eastAsia="en-GB"/>
              </w:rPr>
              <w:t>the claim is supported by experimental data (evidence).</w:t>
            </w:r>
          </w:p>
          <w:p w14:paraId="27155932" w14:textId="5FE37CF5" w:rsidR="00735A90" w:rsidRPr="00303144" w:rsidRDefault="00735A90" w:rsidP="00B27CDE">
            <w:pPr>
              <w:pStyle w:val="NoSpacing"/>
              <w:spacing w:before="120" w:after="120"/>
              <w:rPr>
                <w:rFonts w:ascii="Arial" w:eastAsia="Times New Roman" w:hAnsi="Arial" w:cs="Arial"/>
                <w:sz w:val="20"/>
                <w:szCs w:val="20"/>
                <w:lang w:eastAsia="en-GB"/>
              </w:rPr>
            </w:pPr>
            <w:r w:rsidRPr="00303144">
              <w:rPr>
                <w:rFonts w:ascii="Arial" w:eastAsia="Times New Roman" w:hAnsi="Arial" w:cs="Arial"/>
                <w:sz w:val="20"/>
                <w:szCs w:val="20"/>
                <w:lang w:eastAsia="en-GB"/>
              </w:rPr>
              <w:t>Learners then work in small groups and each group is given a different global topic. Their task is to find some data to make claims about. Each group should make five claims and state the evidence to support their claim – give the website or print off the data. They can complete a table.</w:t>
            </w:r>
          </w:p>
          <w:p w14:paraId="790B96D2" w14:textId="77777777" w:rsidR="00735A90" w:rsidRPr="00303144" w:rsidRDefault="00735A90" w:rsidP="00B27CDE">
            <w:pPr>
              <w:pStyle w:val="NoSpacing"/>
              <w:spacing w:before="120" w:after="120"/>
              <w:rPr>
                <w:rFonts w:ascii="Arial" w:hAnsi="Arial" w:cs="Arial"/>
                <w:sz w:val="20"/>
                <w:szCs w:val="20"/>
              </w:rPr>
            </w:pPr>
            <w:r w:rsidRPr="00431180">
              <w:rPr>
                <w:rFonts w:ascii="Arial Bold" w:hAnsi="Arial Bold" w:cs="Arial"/>
                <w:b/>
                <w:sz w:val="20"/>
                <w:szCs w:val="20"/>
              </w:rPr>
              <w:t>(F)</w:t>
            </w:r>
            <w:r w:rsidRPr="00303144">
              <w:rPr>
                <w:rFonts w:ascii="Arial" w:hAnsi="Arial" w:cs="Arial"/>
                <w:sz w:val="20"/>
                <w:szCs w:val="20"/>
              </w:rPr>
              <w:t xml:space="preserve"> Peer feedback as learners are finding data to make claims</w:t>
            </w:r>
            <w:r w:rsidR="00676000">
              <w:rPr>
                <w:rFonts w:ascii="Arial" w:hAnsi="Arial" w:cs="Arial"/>
                <w:sz w:val="20"/>
                <w:szCs w:val="20"/>
              </w:rPr>
              <w:t>.</w:t>
            </w:r>
          </w:p>
        </w:tc>
        <w:tc>
          <w:tcPr>
            <w:tcW w:w="1254" w:type="pct"/>
          </w:tcPr>
          <w:tbl>
            <w:tblPr>
              <w:tblStyle w:val="TableGrid"/>
              <w:tblW w:w="0" w:type="auto"/>
              <w:jc w:val="center"/>
              <w:tblLook w:val="04A0" w:firstRow="1" w:lastRow="0" w:firstColumn="1" w:lastColumn="0" w:noHBand="0" w:noVBand="1"/>
            </w:tblPr>
            <w:tblGrid>
              <w:gridCol w:w="808"/>
              <w:gridCol w:w="1095"/>
            </w:tblGrid>
            <w:tr w:rsidR="00735A90" w:rsidRPr="00303144" w14:paraId="262C6858" w14:textId="77777777" w:rsidTr="00735A90">
              <w:trPr>
                <w:jc w:val="center"/>
              </w:trPr>
              <w:tc>
                <w:tcPr>
                  <w:tcW w:w="808" w:type="dxa"/>
                </w:tcPr>
                <w:p w14:paraId="4CA5F751" w14:textId="77777777" w:rsidR="00735A90" w:rsidRPr="00303144" w:rsidRDefault="00735A90" w:rsidP="00B27CDE">
                  <w:pPr>
                    <w:spacing w:before="120" w:after="120"/>
                    <w:rPr>
                      <w:rFonts w:ascii="Arial" w:hAnsi="Arial" w:cs="Arial"/>
                      <w:b/>
                      <w:sz w:val="20"/>
                      <w:szCs w:val="20"/>
                    </w:rPr>
                  </w:pPr>
                  <w:r w:rsidRPr="00303144">
                    <w:rPr>
                      <w:rFonts w:ascii="Arial" w:hAnsi="Arial" w:cs="Arial"/>
                      <w:b/>
                      <w:sz w:val="20"/>
                      <w:szCs w:val="20"/>
                    </w:rPr>
                    <w:lastRenderedPageBreak/>
                    <w:t>Claim</w:t>
                  </w:r>
                </w:p>
              </w:tc>
              <w:tc>
                <w:tcPr>
                  <w:tcW w:w="1095" w:type="dxa"/>
                </w:tcPr>
                <w:p w14:paraId="160DB02D" w14:textId="77777777" w:rsidR="00735A90" w:rsidRPr="00303144" w:rsidRDefault="00735A90" w:rsidP="00B27CDE">
                  <w:pPr>
                    <w:spacing w:before="120" w:after="120"/>
                    <w:rPr>
                      <w:rFonts w:ascii="Arial" w:hAnsi="Arial" w:cs="Arial"/>
                      <w:b/>
                      <w:sz w:val="20"/>
                      <w:szCs w:val="20"/>
                    </w:rPr>
                  </w:pPr>
                  <w:r w:rsidRPr="00303144">
                    <w:rPr>
                      <w:rFonts w:ascii="Arial" w:hAnsi="Arial" w:cs="Arial"/>
                      <w:b/>
                      <w:sz w:val="20"/>
                      <w:szCs w:val="20"/>
                    </w:rPr>
                    <w:t>Evidence</w:t>
                  </w:r>
                </w:p>
              </w:tc>
            </w:tr>
            <w:tr w:rsidR="00735A90" w:rsidRPr="00303144" w14:paraId="65503E5C" w14:textId="77777777" w:rsidTr="00735A90">
              <w:trPr>
                <w:jc w:val="center"/>
              </w:trPr>
              <w:tc>
                <w:tcPr>
                  <w:tcW w:w="808" w:type="dxa"/>
                </w:tcPr>
                <w:p w14:paraId="10ABC213" w14:textId="77777777" w:rsidR="00735A90" w:rsidRPr="00303144" w:rsidRDefault="00735A90" w:rsidP="00B27CDE">
                  <w:pPr>
                    <w:spacing w:before="120" w:after="120"/>
                    <w:rPr>
                      <w:rFonts w:ascii="Arial" w:hAnsi="Arial" w:cs="Arial"/>
                      <w:sz w:val="20"/>
                      <w:szCs w:val="20"/>
                    </w:rPr>
                  </w:pPr>
                </w:p>
              </w:tc>
              <w:tc>
                <w:tcPr>
                  <w:tcW w:w="1095" w:type="dxa"/>
                </w:tcPr>
                <w:p w14:paraId="28411F08" w14:textId="77777777" w:rsidR="00735A90" w:rsidRPr="00303144" w:rsidRDefault="00735A90" w:rsidP="00B27CDE">
                  <w:pPr>
                    <w:spacing w:before="120" w:after="120"/>
                    <w:rPr>
                      <w:rFonts w:ascii="Arial" w:hAnsi="Arial" w:cs="Arial"/>
                      <w:sz w:val="20"/>
                      <w:szCs w:val="20"/>
                    </w:rPr>
                  </w:pPr>
                </w:p>
              </w:tc>
            </w:tr>
            <w:tr w:rsidR="00735A90" w:rsidRPr="00303144" w14:paraId="4050534A" w14:textId="77777777" w:rsidTr="00735A90">
              <w:trPr>
                <w:jc w:val="center"/>
              </w:trPr>
              <w:tc>
                <w:tcPr>
                  <w:tcW w:w="808" w:type="dxa"/>
                </w:tcPr>
                <w:p w14:paraId="52754210" w14:textId="77777777" w:rsidR="00735A90" w:rsidRPr="00303144" w:rsidRDefault="00735A90" w:rsidP="00B27CDE">
                  <w:pPr>
                    <w:spacing w:before="120" w:after="120"/>
                    <w:rPr>
                      <w:rFonts w:ascii="Arial" w:hAnsi="Arial" w:cs="Arial"/>
                      <w:sz w:val="20"/>
                      <w:szCs w:val="20"/>
                    </w:rPr>
                  </w:pPr>
                </w:p>
              </w:tc>
              <w:tc>
                <w:tcPr>
                  <w:tcW w:w="1095" w:type="dxa"/>
                </w:tcPr>
                <w:p w14:paraId="77743634" w14:textId="77777777" w:rsidR="00735A90" w:rsidRPr="00303144" w:rsidRDefault="00735A90" w:rsidP="00B27CDE">
                  <w:pPr>
                    <w:spacing w:before="120" w:after="120"/>
                    <w:rPr>
                      <w:rFonts w:ascii="Arial" w:hAnsi="Arial" w:cs="Arial"/>
                      <w:sz w:val="20"/>
                      <w:szCs w:val="20"/>
                    </w:rPr>
                  </w:pPr>
                </w:p>
              </w:tc>
            </w:tr>
            <w:tr w:rsidR="00735A90" w:rsidRPr="00303144" w14:paraId="68E2DE10" w14:textId="77777777" w:rsidTr="00735A90">
              <w:trPr>
                <w:jc w:val="center"/>
              </w:trPr>
              <w:tc>
                <w:tcPr>
                  <w:tcW w:w="808" w:type="dxa"/>
                </w:tcPr>
                <w:p w14:paraId="64981506" w14:textId="77777777" w:rsidR="00735A90" w:rsidRPr="00303144" w:rsidRDefault="00735A90" w:rsidP="00B27CDE">
                  <w:pPr>
                    <w:spacing w:before="120" w:after="120"/>
                    <w:rPr>
                      <w:rFonts w:ascii="Arial" w:hAnsi="Arial" w:cs="Arial"/>
                      <w:sz w:val="20"/>
                      <w:szCs w:val="20"/>
                    </w:rPr>
                  </w:pPr>
                </w:p>
              </w:tc>
              <w:tc>
                <w:tcPr>
                  <w:tcW w:w="1095" w:type="dxa"/>
                </w:tcPr>
                <w:p w14:paraId="396B6A89" w14:textId="77777777" w:rsidR="00735A90" w:rsidRPr="00303144" w:rsidRDefault="00735A90" w:rsidP="00B27CDE">
                  <w:pPr>
                    <w:spacing w:before="120" w:after="120"/>
                    <w:rPr>
                      <w:rFonts w:ascii="Arial" w:hAnsi="Arial" w:cs="Arial"/>
                      <w:sz w:val="20"/>
                      <w:szCs w:val="20"/>
                    </w:rPr>
                  </w:pPr>
                </w:p>
              </w:tc>
            </w:tr>
          </w:tbl>
          <w:p w14:paraId="626DF2E9" w14:textId="77777777" w:rsidR="00D70D0F" w:rsidRDefault="00735A90" w:rsidP="00B27CDE">
            <w:pPr>
              <w:pStyle w:val="NoSpacing"/>
              <w:spacing w:before="120" w:after="120"/>
              <w:rPr>
                <w:rFonts w:ascii="Arial" w:hAnsi="Arial" w:cs="Arial"/>
                <w:sz w:val="20"/>
                <w:szCs w:val="20"/>
              </w:rPr>
            </w:pPr>
            <w:r w:rsidRPr="00303144">
              <w:rPr>
                <w:rFonts w:ascii="Arial" w:hAnsi="Arial" w:cs="Arial"/>
                <w:sz w:val="20"/>
                <w:szCs w:val="20"/>
              </w:rPr>
              <w:t xml:space="preserve">Learners identify that we get information from first-hand experiences, what people tell us, what we read, observation and </w:t>
            </w:r>
            <w:r w:rsidRPr="00303144">
              <w:rPr>
                <w:rFonts w:ascii="Arial" w:hAnsi="Arial" w:cs="Arial"/>
                <w:sz w:val="20"/>
                <w:szCs w:val="20"/>
              </w:rPr>
              <w:lastRenderedPageBreak/>
              <w:t xml:space="preserve">experimentation. </w:t>
            </w:r>
            <w:r w:rsidR="00D70D0F">
              <w:rPr>
                <w:rFonts w:ascii="Arial" w:hAnsi="Arial" w:cs="Arial"/>
                <w:sz w:val="20"/>
                <w:szCs w:val="20"/>
              </w:rPr>
              <w:t>T</w:t>
            </w:r>
            <w:r w:rsidRPr="00303144">
              <w:rPr>
                <w:rFonts w:ascii="Arial" w:hAnsi="Arial" w:cs="Arial"/>
                <w:sz w:val="20"/>
                <w:szCs w:val="20"/>
              </w:rPr>
              <w:t>ell the following anecdote by way of further explanation:</w:t>
            </w:r>
          </w:p>
          <w:p w14:paraId="2F0CD273" w14:textId="77777777" w:rsidR="00735A90" w:rsidRPr="00D70D0F" w:rsidRDefault="00735A90" w:rsidP="00B27CDE">
            <w:pPr>
              <w:pStyle w:val="NoSpacing"/>
              <w:spacing w:before="120" w:after="120"/>
              <w:rPr>
                <w:rFonts w:ascii="Arial" w:eastAsia="Times New Roman" w:hAnsi="Arial" w:cs="Arial"/>
                <w:i/>
                <w:sz w:val="20"/>
                <w:szCs w:val="20"/>
                <w:lang w:eastAsia="en-GB"/>
              </w:rPr>
            </w:pPr>
            <w:r w:rsidRPr="00303144">
              <w:rPr>
                <w:rFonts w:ascii="Arial" w:eastAsia="Times New Roman" w:hAnsi="Arial" w:cs="Arial"/>
                <w:sz w:val="20"/>
                <w:szCs w:val="20"/>
                <w:lang w:eastAsia="en-GB"/>
              </w:rPr>
              <w:t>‘</w:t>
            </w:r>
            <w:r w:rsidRPr="00D70D0F">
              <w:rPr>
                <w:rFonts w:ascii="Arial" w:eastAsia="Times New Roman" w:hAnsi="Arial" w:cs="Arial"/>
                <w:i/>
                <w:sz w:val="20"/>
                <w:szCs w:val="20"/>
                <w:lang w:eastAsia="en-GB"/>
              </w:rPr>
              <w:t>A carpenter, a school teacher, and scientist were travelling by train through Scotland when they saw a black sheep through the window of the train.</w:t>
            </w:r>
            <w:r w:rsidR="00D70D0F" w:rsidRPr="00D70D0F">
              <w:rPr>
                <w:rFonts w:ascii="Arial" w:eastAsia="Times New Roman" w:hAnsi="Arial" w:cs="Arial"/>
                <w:i/>
                <w:sz w:val="20"/>
                <w:szCs w:val="20"/>
                <w:lang w:eastAsia="en-GB"/>
              </w:rPr>
              <w:t>’</w:t>
            </w:r>
          </w:p>
          <w:p w14:paraId="19F25EA5" w14:textId="77777777" w:rsidR="00735A90" w:rsidRPr="00D70D0F" w:rsidRDefault="00735A90" w:rsidP="00B27CDE">
            <w:pPr>
              <w:pStyle w:val="NoSpacing"/>
              <w:spacing w:before="120" w:after="120"/>
              <w:rPr>
                <w:rFonts w:ascii="Arial" w:eastAsia="Times New Roman" w:hAnsi="Arial" w:cs="Arial"/>
                <w:i/>
                <w:sz w:val="20"/>
                <w:szCs w:val="20"/>
                <w:lang w:eastAsia="en-GB"/>
              </w:rPr>
            </w:pPr>
            <w:r w:rsidRPr="00D70D0F">
              <w:rPr>
                <w:rFonts w:ascii="Arial" w:eastAsia="Times New Roman" w:hAnsi="Arial" w:cs="Arial"/>
                <w:i/>
                <w:sz w:val="20"/>
                <w:szCs w:val="20"/>
                <w:lang w:eastAsia="en-GB"/>
              </w:rPr>
              <w:t> “Aha,” said the carpenter with a smile. “I see that Scottish sheep are black.”</w:t>
            </w:r>
          </w:p>
          <w:p w14:paraId="0225A3C1" w14:textId="77777777" w:rsidR="00735A90" w:rsidRPr="00D70D0F" w:rsidRDefault="00735A90" w:rsidP="00B27CDE">
            <w:pPr>
              <w:pStyle w:val="NoSpacing"/>
              <w:spacing w:before="120" w:after="120"/>
              <w:rPr>
                <w:rFonts w:ascii="Arial" w:eastAsia="Times New Roman" w:hAnsi="Arial" w:cs="Arial"/>
                <w:i/>
                <w:sz w:val="20"/>
                <w:szCs w:val="20"/>
                <w:lang w:eastAsia="en-GB"/>
              </w:rPr>
            </w:pPr>
            <w:r w:rsidRPr="00D70D0F">
              <w:rPr>
                <w:rFonts w:ascii="Arial" w:eastAsia="Times New Roman" w:hAnsi="Arial" w:cs="Arial"/>
                <w:i/>
                <w:sz w:val="20"/>
                <w:szCs w:val="20"/>
                <w:lang w:eastAsia="en-GB"/>
              </w:rPr>
              <w:t>“Hmm,” said the school teacher. “You mean that some Scottish sheep are black.”</w:t>
            </w:r>
          </w:p>
          <w:p w14:paraId="7907E559" w14:textId="77777777" w:rsidR="00735A90" w:rsidRPr="00303144" w:rsidRDefault="00735A90" w:rsidP="00735A90">
            <w:pPr>
              <w:pStyle w:val="NoSpacing"/>
              <w:spacing w:before="120" w:after="120"/>
              <w:rPr>
                <w:rFonts w:ascii="Arial" w:hAnsi="Arial" w:cs="Arial"/>
                <w:sz w:val="20"/>
                <w:szCs w:val="20"/>
              </w:rPr>
            </w:pPr>
            <w:r w:rsidRPr="00D70D0F">
              <w:rPr>
                <w:rFonts w:ascii="Arial" w:eastAsia="Times New Roman" w:hAnsi="Arial" w:cs="Arial"/>
                <w:i/>
                <w:sz w:val="20"/>
                <w:szCs w:val="20"/>
                <w:lang w:eastAsia="en-GB"/>
              </w:rPr>
              <w:t xml:space="preserve">“No,” said the scientist glumly. “All we know is that there is at least one sheep in Scotland, and that at least one side of that one sheep is black.” </w:t>
            </w:r>
            <w:r w:rsidRPr="00303144">
              <w:rPr>
                <w:rFonts w:ascii="Arial" w:eastAsia="Times New Roman" w:hAnsi="Arial" w:cs="Arial"/>
                <w:sz w:val="20"/>
                <w:szCs w:val="20"/>
                <w:lang w:eastAsia="en-GB"/>
              </w:rPr>
              <w:t>‘</w:t>
            </w:r>
          </w:p>
        </w:tc>
      </w:tr>
      <w:tr w:rsidR="00B27CDE" w:rsidRPr="00B27CDE" w14:paraId="529B94CA" w14:textId="77777777" w:rsidTr="00C7303C">
        <w:trPr>
          <w:trHeight w:val="502"/>
        </w:trPr>
        <w:tc>
          <w:tcPr>
            <w:tcW w:w="5000" w:type="pct"/>
            <w:gridSpan w:val="3"/>
          </w:tcPr>
          <w:p w14:paraId="104217E6" w14:textId="77777777" w:rsidR="00E46547" w:rsidRPr="00B27CDE" w:rsidRDefault="00E46547" w:rsidP="00A0452F">
            <w:pPr>
              <w:spacing w:before="120" w:after="120"/>
              <w:rPr>
                <w:rFonts w:ascii="Arial" w:hAnsi="Arial" w:cs="Arial"/>
                <w:b/>
                <w:color w:val="EA5B0C"/>
                <w:sz w:val="20"/>
                <w:szCs w:val="20"/>
              </w:rPr>
            </w:pPr>
            <w:r w:rsidRPr="00B27CDE">
              <w:rPr>
                <w:rFonts w:ascii="Arial" w:hAnsi="Arial" w:cs="Arial"/>
                <w:b/>
                <w:color w:val="EA5B0C"/>
                <w:sz w:val="20"/>
                <w:szCs w:val="20"/>
              </w:rPr>
              <w:lastRenderedPageBreak/>
              <w:t>Skills focus:</w:t>
            </w:r>
            <w:r w:rsidR="00B27CDE" w:rsidRPr="00B27CDE">
              <w:rPr>
                <w:rFonts w:ascii="Arial" w:hAnsi="Arial" w:cs="Arial"/>
                <w:b/>
                <w:color w:val="EA5B0C"/>
                <w:sz w:val="20"/>
                <w:szCs w:val="20"/>
              </w:rPr>
              <w:t xml:space="preserve"> Critical thinking –empathy (2)</w:t>
            </w:r>
          </w:p>
        </w:tc>
      </w:tr>
      <w:tr w:rsidR="00D70D0F" w:rsidRPr="00303144" w14:paraId="261174EB" w14:textId="77777777" w:rsidTr="00C7303C">
        <w:trPr>
          <w:trHeight w:val="502"/>
        </w:trPr>
        <w:tc>
          <w:tcPr>
            <w:tcW w:w="826" w:type="pct"/>
          </w:tcPr>
          <w:p w14:paraId="35A7F91A"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To be able to express and understand empathy.</w:t>
            </w:r>
          </w:p>
        </w:tc>
        <w:tc>
          <w:tcPr>
            <w:tcW w:w="2920" w:type="pct"/>
          </w:tcPr>
          <w:p w14:paraId="080C2D9F" w14:textId="77777777" w:rsidR="00D70D0F"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Learners work in pairs. In each pair, one plays the role of a talk-show host. The other plays the role of the guest on the show.</w:t>
            </w:r>
          </w:p>
          <w:p w14:paraId="563ED1B3" w14:textId="77777777" w:rsidR="00D70D0F" w:rsidRPr="00303144" w:rsidRDefault="00D70D0F" w:rsidP="00D70D0F">
            <w:pPr>
              <w:pStyle w:val="NoSpacing"/>
              <w:spacing w:before="120" w:after="120"/>
              <w:rPr>
                <w:rFonts w:ascii="Arial" w:hAnsi="Arial" w:cs="Arial"/>
                <w:sz w:val="20"/>
                <w:szCs w:val="20"/>
                <w:lang w:eastAsia="en-GB"/>
              </w:rPr>
            </w:pPr>
            <w:r>
              <w:rPr>
                <w:rFonts w:ascii="Arial" w:hAnsi="Arial" w:cs="Arial"/>
                <w:sz w:val="20"/>
                <w:szCs w:val="20"/>
                <w:lang w:eastAsia="en-GB"/>
              </w:rPr>
              <w:t>Give</w:t>
            </w:r>
            <w:r w:rsidRPr="00303144">
              <w:rPr>
                <w:rFonts w:ascii="Arial" w:hAnsi="Arial" w:cs="Arial"/>
                <w:sz w:val="20"/>
                <w:szCs w:val="20"/>
                <w:lang w:eastAsia="en-GB"/>
              </w:rPr>
              <w:t xml:space="preserve"> possible scenarios for pairs:</w:t>
            </w:r>
          </w:p>
          <w:p w14:paraId="42FFAEEC" w14:textId="77777777" w:rsidR="00D70D0F" w:rsidRPr="00303144" w:rsidRDefault="00D70D0F" w:rsidP="00827F62">
            <w:pPr>
              <w:pStyle w:val="NoSpacing"/>
              <w:numPr>
                <w:ilvl w:val="0"/>
                <w:numId w:val="37"/>
              </w:numPr>
              <w:rPr>
                <w:rFonts w:ascii="Arial" w:hAnsi="Arial" w:cs="Arial"/>
                <w:sz w:val="20"/>
                <w:szCs w:val="20"/>
                <w:lang w:eastAsia="en-GB"/>
              </w:rPr>
            </w:pPr>
            <w:r w:rsidRPr="00303144">
              <w:rPr>
                <w:rFonts w:ascii="Arial" w:hAnsi="Arial" w:cs="Arial"/>
                <w:sz w:val="20"/>
                <w:szCs w:val="20"/>
                <w:lang w:eastAsia="en-GB"/>
              </w:rPr>
              <w:t>A girl who heard some gossip appears upset.</w:t>
            </w:r>
          </w:p>
          <w:p w14:paraId="65E666FA" w14:textId="77777777" w:rsidR="00D70D0F" w:rsidRPr="00303144" w:rsidRDefault="00D70D0F" w:rsidP="00827F62">
            <w:pPr>
              <w:pStyle w:val="NoSpacing"/>
              <w:numPr>
                <w:ilvl w:val="0"/>
                <w:numId w:val="37"/>
              </w:numPr>
              <w:rPr>
                <w:rFonts w:ascii="Arial" w:hAnsi="Arial" w:cs="Arial"/>
                <w:sz w:val="20"/>
                <w:szCs w:val="20"/>
                <w:lang w:eastAsia="en-GB"/>
              </w:rPr>
            </w:pPr>
            <w:r w:rsidRPr="00303144">
              <w:rPr>
                <w:rFonts w:ascii="Arial" w:hAnsi="Arial" w:cs="Arial"/>
                <w:sz w:val="20"/>
                <w:szCs w:val="20"/>
                <w:lang w:eastAsia="en-GB"/>
              </w:rPr>
              <w:t>A rumour about you is spreading around the school.</w:t>
            </w:r>
          </w:p>
          <w:p w14:paraId="53097D74" w14:textId="77777777" w:rsidR="00D70D0F" w:rsidRPr="00303144" w:rsidRDefault="00D70D0F" w:rsidP="00827F62">
            <w:pPr>
              <w:pStyle w:val="NoSpacing"/>
              <w:numPr>
                <w:ilvl w:val="0"/>
                <w:numId w:val="37"/>
              </w:numPr>
              <w:rPr>
                <w:rFonts w:ascii="Arial" w:hAnsi="Arial" w:cs="Arial"/>
                <w:sz w:val="20"/>
                <w:szCs w:val="20"/>
                <w:lang w:eastAsia="en-GB"/>
              </w:rPr>
            </w:pPr>
            <w:r w:rsidRPr="00303144">
              <w:rPr>
                <w:rFonts w:ascii="Arial" w:hAnsi="Arial" w:cs="Arial"/>
                <w:sz w:val="20"/>
                <w:szCs w:val="20"/>
                <w:lang w:eastAsia="en-GB"/>
              </w:rPr>
              <w:t>You were in a fight with your best friend at lunch today.</w:t>
            </w:r>
          </w:p>
          <w:p w14:paraId="2E1EB5EA" w14:textId="77777777" w:rsidR="00D70D0F" w:rsidRPr="00303144" w:rsidRDefault="00D70D0F" w:rsidP="00827F62">
            <w:pPr>
              <w:pStyle w:val="NoSpacing"/>
              <w:numPr>
                <w:ilvl w:val="0"/>
                <w:numId w:val="37"/>
              </w:numPr>
              <w:rPr>
                <w:rFonts w:ascii="Arial" w:hAnsi="Arial" w:cs="Arial"/>
                <w:sz w:val="20"/>
                <w:szCs w:val="20"/>
                <w:lang w:eastAsia="en-GB"/>
              </w:rPr>
            </w:pPr>
            <w:r w:rsidRPr="00303144">
              <w:rPr>
                <w:rFonts w:ascii="Arial" w:hAnsi="Arial" w:cs="Arial"/>
                <w:sz w:val="20"/>
                <w:szCs w:val="20"/>
                <w:lang w:eastAsia="en-GB"/>
              </w:rPr>
              <w:t>You liked your new shoes when you put them on this morning, but somebody made fun of them.</w:t>
            </w:r>
          </w:p>
          <w:p w14:paraId="6B35A5A0" w14:textId="77777777" w:rsidR="00D70D0F" w:rsidRPr="00303144" w:rsidRDefault="00D70D0F" w:rsidP="00827F62">
            <w:pPr>
              <w:pStyle w:val="NoSpacing"/>
              <w:numPr>
                <w:ilvl w:val="0"/>
                <w:numId w:val="37"/>
              </w:numPr>
              <w:rPr>
                <w:rFonts w:ascii="Arial" w:hAnsi="Arial" w:cs="Arial"/>
                <w:sz w:val="20"/>
                <w:szCs w:val="20"/>
                <w:lang w:eastAsia="en-GB"/>
              </w:rPr>
            </w:pPr>
            <w:r w:rsidRPr="00303144">
              <w:rPr>
                <w:rFonts w:ascii="Arial" w:hAnsi="Arial" w:cs="Arial"/>
                <w:sz w:val="20"/>
                <w:szCs w:val="20"/>
                <w:lang w:eastAsia="en-GB"/>
              </w:rPr>
              <w:t xml:space="preserve">You thought your best friend would have invited you to their party, but they </w:t>
            </w:r>
            <w:proofErr w:type="gramStart"/>
            <w:r w:rsidRPr="00303144">
              <w:rPr>
                <w:rFonts w:ascii="Arial" w:hAnsi="Arial" w:cs="Arial"/>
                <w:sz w:val="20"/>
                <w:szCs w:val="20"/>
                <w:lang w:eastAsia="en-GB"/>
              </w:rPr>
              <w:t>didn’t</w:t>
            </w:r>
            <w:proofErr w:type="gramEnd"/>
            <w:r w:rsidRPr="00303144">
              <w:rPr>
                <w:rFonts w:ascii="Arial" w:hAnsi="Arial" w:cs="Arial"/>
                <w:sz w:val="20"/>
                <w:szCs w:val="20"/>
                <w:lang w:eastAsia="en-GB"/>
              </w:rPr>
              <w:t>.</w:t>
            </w:r>
          </w:p>
          <w:p w14:paraId="041FE03E" w14:textId="77777777" w:rsidR="00D70D0F" w:rsidRPr="00303144"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lastRenderedPageBreak/>
              <w:t>Present each pair with a scenario that challenges the guest to demonstrate empathy for the scenario. The goal is for the host to elicit an empathetic response by drawing ideas from the guest about some of the experiences, feelings, and attitudes associated with that scenario.</w:t>
            </w:r>
          </w:p>
          <w:p w14:paraId="55EA5A67" w14:textId="77777777" w:rsidR="00D70D0F"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The host interviews the guest for one to two minutes. After the time expires, stop the activity, and learners switch roles, and take up a new scenario. The process is repeated: the new roles and topic are used within a one- to two-minute time frame.</w:t>
            </w:r>
          </w:p>
          <w:p w14:paraId="1A9AFDE2" w14:textId="77777777" w:rsidR="00D70D0F" w:rsidRPr="00676000" w:rsidRDefault="00D70D0F" w:rsidP="00D70D0F">
            <w:pPr>
              <w:pStyle w:val="NoSpacing"/>
              <w:spacing w:before="120" w:after="120"/>
              <w:rPr>
                <w:rFonts w:ascii="Arial" w:hAnsi="Arial" w:cs="Arial"/>
                <w:i/>
                <w:sz w:val="20"/>
                <w:szCs w:val="20"/>
                <w:lang w:eastAsia="en-GB"/>
              </w:rPr>
            </w:pPr>
            <w:r w:rsidRPr="00303144">
              <w:rPr>
                <w:rFonts w:ascii="Arial" w:hAnsi="Arial" w:cs="Arial"/>
                <w:b/>
                <w:bCs/>
                <w:sz w:val="20"/>
                <w:szCs w:val="20"/>
                <w:lang w:eastAsia="en-GB"/>
              </w:rPr>
              <w:t>Interview example</w:t>
            </w:r>
            <w:r w:rsidRPr="00303144">
              <w:rPr>
                <w:rFonts w:ascii="Arial" w:hAnsi="Arial" w:cs="Arial"/>
                <w:sz w:val="20"/>
                <w:szCs w:val="20"/>
                <w:lang w:eastAsia="en-GB"/>
              </w:rPr>
              <w:br/>
            </w:r>
            <w:r w:rsidRPr="00676000">
              <w:rPr>
                <w:rFonts w:ascii="Arial" w:hAnsi="Arial" w:cs="Arial"/>
                <w:i/>
                <w:sz w:val="20"/>
                <w:szCs w:val="20"/>
                <w:lang w:eastAsia="en-GB"/>
              </w:rPr>
              <w:t>Scenario: a student does not do well on a test.</w:t>
            </w:r>
            <w:r w:rsidRPr="00676000">
              <w:rPr>
                <w:rFonts w:ascii="Arial" w:hAnsi="Arial" w:cs="Arial"/>
                <w:i/>
                <w:sz w:val="20"/>
                <w:szCs w:val="20"/>
                <w:lang w:eastAsia="en-GB"/>
              </w:rPr>
              <w:br/>
              <w:t>Host: How do you feel about your grade on the test?</w:t>
            </w:r>
            <w:r w:rsidRPr="00676000">
              <w:rPr>
                <w:rFonts w:ascii="Arial" w:hAnsi="Arial" w:cs="Arial"/>
                <w:i/>
                <w:sz w:val="20"/>
                <w:szCs w:val="20"/>
                <w:lang w:eastAsia="en-GB"/>
              </w:rPr>
              <w:br/>
              <w:t>Guest: I am disappointed and mad at myself.</w:t>
            </w:r>
            <w:r w:rsidRPr="00676000">
              <w:rPr>
                <w:rFonts w:ascii="Arial" w:hAnsi="Arial" w:cs="Arial"/>
                <w:i/>
                <w:sz w:val="20"/>
                <w:szCs w:val="20"/>
                <w:lang w:eastAsia="en-GB"/>
              </w:rPr>
              <w:br/>
              <w:t>Host: What grade did you hope to receive?</w:t>
            </w:r>
            <w:r w:rsidRPr="00676000">
              <w:rPr>
                <w:rFonts w:ascii="Arial" w:hAnsi="Arial" w:cs="Arial"/>
                <w:i/>
                <w:sz w:val="20"/>
                <w:szCs w:val="20"/>
                <w:lang w:eastAsia="en-GB"/>
              </w:rPr>
              <w:br/>
              <w:t>Guest: At least a C. </w:t>
            </w:r>
            <w:r w:rsidRPr="00676000">
              <w:rPr>
                <w:rFonts w:ascii="Arial" w:hAnsi="Arial" w:cs="Arial"/>
                <w:i/>
                <w:sz w:val="20"/>
                <w:szCs w:val="20"/>
                <w:lang w:eastAsia="en-GB"/>
              </w:rPr>
              <w:br/>
              <w:t>Host: How does it feel when you're mad? What happens inside you?</w:t>
            </w:r>
            <w:r w:rsidRPr="00676000">
              <w:rPr>
                <w:rFonts w:ascii="Arial" w:hAnsi="Arial" w:cs="Arial"/>
                <w:i/>
                <w:sz w:val="20"/>
                <w:szCs w:val="20"/>
                <w:lang w:eastAsia="en-GB"/>
              </w:rPr>
              <w:br/>
              <w:t xml:space="preserve">Guest: I get tense and angry. Right now, I </w:t>
            </w:r>
            <w:proofErr w:type="gramStart"/>
            <w:r w:rsidRPr="00676000">
              <w:rPr>
                <w:rFonts w:ascii="Arial" w:hAnsi="Arial" w:cs="Arial"/>
                <w:i/>
                <w:sz w:val="20"/>
                <w:szCs w:val="20"/>
                <w:lang w:eastAsia="en-GB"/>
              </w:rPr>
              <w:t>can't</w:t>
            </w:r>
            <w:proofErr w:type="gramEnd"/>
            <w:r w:rsidRPr="00676000">
              <w:rPr>
                <w:rFonts w:ascii="Arial" w:hAnsi="Arial" w:cs="Arial"/>
                <w:i/>
                <w:sz w:val="20"/>
                <w:szCs w:val="20"/>
                <w:lang w:eastAsia="en-GB"/>
              </w:rPr>
              <w:t xml:space="preserve"> think about anything but that test.</w:t>
            </w:r>
            <w:r w:rsidRPr="00676000">
              <w:rPr>
                <w:rFonts w:ascii="Arial" w:hAnsi="Arial" w:cs="Arial"/>
                <w:i/>
                <w:sz w:val="20"/>
                <w:szCs w:val="20"/>
                <w:lang w:eastAsia="en-GB"/>
              </w:rPr>
              <w:br/>
              <w:t>Host: Have you felt this way before?</w:t>
            </w:r>
            <w:r w:rsidRPr="00676000">
              <w:rPr>
                <w:rFonts w:ascii="Arial" w:hAnsi="Arial" w:cs="Arial"/>
                <w:i/>
                <w:sz w:val="20"/>
                <w:szCs w:val="20"/>
                <w:lang w:eastAsia="en-GB"/>
              </w:rPr>
              <w:br/>
              <w:t>Guest: Yes – every time I get a bad grade.</w:t>
            </w:r>
            <w:r w:rsidRPr="00676000">
              <w:rPr>
                <w:rFonts w:ascii="Arial" w:hAnsi="Arial" w:cs="Arial"/>
                <w:i/>
                <w:sz w:val="20"/>
                <w:szCs w:val="20"/>
                <w:lang w:eastAsia="en-GB"/>
              </w:rPr>
              <w:br/>
              <w:t>Host: What do you say to yourself or think about yourself?</w:t>
            </w:r>
          </w:p>
          <w:p w14:paraId="470A801F" w14:textId="77777777" w:rsidR="00D70D0F" w:rsidRPr="00303144"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After both learners in each pair have played both roles, give them a few minutes to reflect with each other about the activity: how easy/difficult they found it to empathise and why.</w:t>
            </w:r>
          </w:p>
          <w:p w14:paraId="78E207DD" w14:textId="77777777" w:rsidR="00D70D0F" w:rsidRPr="00303144" w:rsidRDefault="00D70D0F" w:rsidP="00B27CDE">
            <w:pPr>
              <w:pStyle w:val="NoSpacing"/>
              <w:spacing w:before="120" w:after="120"/>
              <w:rPr>
                <w:rFonts w:ascii="Arial" w:hAnsi="Arial" w:cs="Arial"/>
                <w:sz w:val="20"/>
                <w:szCs w:val="20"/>
                <w:lang w:eastAsia="en-GB"/>
              </w:rPr>
            </w:pPr>
            <w:r w:rsidRPr="00431180">
              <w:rPr>
                <w:rFonts w:ascii="Arial Bold" w:hAnsi="Arial Bold" w:cs="Arial"/>
                <w:b/>
                <w:sz w:val="20"/>
                <w:szCs w:val="20"/>
                <w:lang w:eastAsia="en-GB"/>
              </w:rPr>
              <w:t>(F)</w:t>
            </w:r>
            <w:r w:rsidRPr="00303144">
              <w:rPr>
                <w:rFonts w:ascii="Arial" w:hAnsi="Arial" w:cs="Arial"/>
                <w:sz w:val="20"/>
                <w:szCs w:val="20"/>
                <w:lang w:eastAsia="en-GB"/>
              </w:rPr>
              <w:t xml:space="preserve"> Peer feedback</w:t>
            </w:r>
            <w:r w:rsidR="00676000">
              <w:rPr>
                <w:rFonts w:ascii="Arial" w:hAnsi="Arial" w:cs="Arial"/>
                <w:sz w:val="20"/>
                <w:szCs w:val="20"/>
                <w:lang w:eastAsia="en-GB"/>
              </w:rPr>
              <w:t>.</w:t>
            </w:r>
          </w:p>
          <w:p w14:paraId="1254AAFD" w14:textId="77777777" w:rsidR="00D70D0F" w:rsidRPr="00303144"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Extend the activity by showing/playing an interview with someone that is being discriminated against because of their race/gender (global topic of Poverty and inequality). Ask learners to listen out for whether the interviewer is empathetic to the person being interviewed and to give examples of what they say.</w:t>
            </w:r>
          </w:p>
          <w:p w14:paraId="55306F92" w14:textId="77777777" w:rsidR="00D70D0F" w:rsidRPr="00303144"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Discuss findings as a class. Then ask learners to work in pairs to discuss how they might be more empathetic to the situation in the interview.</w:t>
            </w:r>
          </w:p>
          <w:p w14:paraId="3E350EB4" w14:textId="353DAF6D" w:rsidR="00D70D0F" w:rsidRPr="00303144" w:rsidRDefault="00D70D0F" w:rsidP="00B27CDE">
            <w:pPr>
              <w:pStyle w:val="NoSpacing"/>
              <w:spacing w:before="120" w:after="120"/>
              <w:rPr>
                <w:sz w:val="20"/>
                <w:szCs w:val="20"/>
              </w:rPr>
            </w:pPr>
            <w:r w:rsidRPr="00431180">
              <w:rPr>
                <w:rFonts w:ascii="Arial Bold" w:hAnsi="Arial Bold" w:cs="Arial"/>
                <w:b/>
                <w:sz w:val="20"/>
                <w:szCs w:val="20"/>
                <w:lang w:eastAsia="en-GB"/>
              </w:rPr>
              <w:t>(F)</w:t>
            </w:r>
            <w:r w:rsidRPr="00303144">
              <w:rPr>
                <w:rFonts w:ascii="Arial" w:hAnsi="Arial" w:cs="Arial"/>
                <w:sz w:val="20"/>
                <w:szCs w:val="20"/>
                <w:lang w:eastAsia="en-GB"/>
              </w:rPr>
              <w:t xml:space="preserve"> Peer feedback</w:t>
            </w:r>
            <w:r w:rsidR="00676000">
              <w:rPr>
                <w:rFonts w:ascii="Arial" w:hAnsi="Arial" w:cs="Arial"/>
                <w:sz w:val="20"/>
                <w:szCs w:val="20"/>
                <w:lang w:eastAsia="en-GB"/>
              </w:rPr>
              <w:t>.</w:t>
            </w:r>
          </w:p>
        </w:tc>
        <w:tc>
          <w:tcPr>
            <w:tcW w:w="1254" w:type="pct"/>
          </w:tcPr>
          <w:p w14:paraId="1481E0FE" w14:textId="77777777" w:rsidR="00D70D0F" w:rsidRDefault="00D70D0F" w:rsidP="00B27CDE">
            <w:pPr>
              <w:pStyle w:val="NoSpacing"/>
              <w:spacing w:before="120" w:after="120"/>
              <w:rPr>
                <w:rFonts w:ascii="Arial" w:hAnsi="Arial" w:cs="Arial"/>
                <w:sz w:val="20"/>
                <w:szCs w:val="20"/>
                <w:lang w:eastAsia="en-GB"/>
              </w:rPr>
            </w:pPr>
            <w:r>
              <w:rPr>
                <w:rFonts w:ascii="Arial" w:hAnsi="Arial" w:cs="Arial"/>
                <w:sz w:val="20"/>
                <w:szCs w:val="20"/>
                <w:lang w:eastAsia="en-GB"/>
              </w:rPr>
              <w:lastRenderedPageBreak/>
              <w:t>G</w:t>
            </w:r>
            <w:r w:rsidRPr="00303144">
              <w:rPr>
                <w:rFonts w:ascii="Arial" w:hAnsi="Arial" w:cs="Arial"/>
                <w:sz w:val="20"/>
                <w:szCs w:val="20"/>
                <w:lang w:eastAsia="en-GB"/>
              </w:rPr>
              <w:t>ive guidance and model a role play with another learner</w:t>
            </w:r>
            <w:r>
              <w:rPr>
                <w:rFonts w:ascii="Arial" w:hAnsi="Arial" w:cs="Arial"/>
                <w:sz w:val="20"/>
                <w:szCs w:val="20"/>
                <w:lang w:eastAsia="en-GB"/>
              </w:rPr>
              <w:t>: It is the guest who is practis</w:t>
            </w:r>
            <w:r w:rsidRPr="00303144">
              <w:rPr>
                <w:rFonts w:ascii="Arial" w:hAnsi="Arial" w:cs="Arial"/>
                <w:sz w:val="20"/>
                <w:szCs w:val="20"/>
                <w:lang w:eastAsia="en-GB"/>
              </w:rPr>
              <w:t xml:space="preserve">ing empathy by imagining himself or herself in the specific situation and trying to identify what it would feel like. </w:t>
            </w:r>
          </w:p>
          <w:p w14:paraId="55A11C55" w14:textId="77777777" w:rsidR="00D70D0F"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 xml:space="preserve">The host should not give advice, but should try to ask questions that assist the guest in </w:t>
            </w:r>
            <w:proofErr w:type="gramStart"/>
            <w:r w:rsidRPr="00303144">
              <w:rPr>
                <w:rFonts w:ascii="Arial" w:hAnsi="Arial" w:cs="Arial"/>
                <w:sz w:val="20"/>
                <w:szCs w:val="20"/>
                <w:lang w:eastAsia="en-GB"/>
              </w:rPr>
              <w:t>getting in touch with</w:t>
            </w:r>
            <w:proofErr w:type="gramEnd"/>
            <w:r w:rsidRPr="00303144">
              <w:rPr>
                <w:rFonts w:ascii="Arial" w:hAnsi="Arial" w:cs="Arial"/>
                <w:sz w:val="20"/>
                <w:szCs w:val="20"/>
                <w:lang w:eastAsia="en-GB"/>
              </w:rPr>
              <w:t xml:space="preserve"> what it might be like to be involved in the given scenario. Hosts can ask </w:t>
            </w:r>
            <w:r w:rsidRPr="00303144">
              <w:rPr>
                <w:rFonts w:ascii="Arial" w:hAnsi="Arial" w:cs="Arial"/>
                <w:sz w:val="20"/>
                <w:szCs w:val="20"/>
                <w:lang w:eastAsia="en-GB"/>
              </w:rPr>
              <w:lastRenderedPageBreak/>
              <w:t xml:space="preserve">questions which </w:t>
            </w:r>
            <w:r>
              <w:rPr>
                <w:rFonts w:ascii="Arial" w:hAnsi="Arial" w:cs="Arial"/>
                <w:sz w:val="20"/>
                <w:szCs w:val="20"/>
                <w:lang w:eastAsia="en-GB"/>
              </w:rPr>
              <w:t>probe the details of a feeling.</w:t>
            </w:r>
          </w:p>
          <w:p w14:paraId="20C8BB3A" w14:textId="77777777" w:rsidR="00D70D0F"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Because this is a challenging line of questioning, in the beginning interviews are likely to be short, composed of perhaps four or five questions. As learners' skills develop, they will extend the questioning period.</w:t>
            </w:r>
          </w:p>
          <w:p w14:paraId="4FC36B73" w14:textId="77777777" w:rsidR="00D70D0F" w:rsidRDefault="00D70D0F" w:rsidP="00B27CDE">
            <w:pPr>
              <w:pStyle w:val="NoSpacing"/>
              <w:spacing w:before="120" w:after="120"/>
              <w:rPr>
                <w:rFonts w:ascii="Arial" w:hAnsi="Arial" w:cs="Arial"/>
                <w:sz w:val="20"/>
                <w:szCs w:val="20"/>
                <w:lang w:eastAsia="en-GB"/>
              </w:rPr>
            </w:pPr>
            <w:r w:rsidRPr="00303144">
              <w:rPr>
                <w:rFonts w:ascii="Arial" w:hAnsi="Arial" w:cs="Arial"/>
                <w:sz w:val="20"/>
                <w:szCs w:val="20"/>
                <w:lang w:eastAsia="en-GB"/>
              </w:rPr>
              <w:t>Encourage the hosts not to use ‘why’ questions during the interview process. Often when we ask others to explain why they feel a certain way, we are asking them to rationalise a non-rational experience. This can be confusing and may not advance the empathic experience.</w:t>
            </w:r>
          </w:p>
          <w:p w14:paraId="16FDEA47" w14:textId="77777777" w:rsidR="00D70D0F" w:rsidRPr="00303144" w:rsidRDefault="00D70D0F" w:rsidP="00D70D0F">
            <w:pPr>
              <w:pStyle w:val="NoSpacing"/>
              <w:spacing w:before="120" w:after="120"/>
              <w:rPr>
                <w:sz w:val="20"/>
                <w:szCs w:val="20"/>
              </w:rPr>
            </w:pPr>
            <w:r w:rsidRPr="00303144">
              <w:rPr>
                <w:rFonts w:ascii="Arial" w:eastAsia="Times New Roman" w:hAnsi="Arial" w:cs="Arial"/>
                <w:color w:val="141414"/>
                <w:sz w:val="20"/>
                <w:szCs w:val="20"/>
                <w:lang w:eastAsia="en-GB"/>
              </w:rPr>
              <w:t xml:space="preserve">When learners have role played empathy, </w:t>
            </w:r>
            <w:r>
              <w:rPr>
                <w:rFonts w:ascii="Arial" w:eastAsia="Times New Roman" w:hAnsi="Arial" w:cs="Arial"/>
                <w:color w:val="141414"/>
                <w:sz w:val="20"/>
                <w:szCs w:val="20"/>
                <w:lang w:eastAsia="en-GB"/>
              </w:rPr>
              <w:t>a</w:t>
            </w:r>
            <w:r w:rsidRPr="00303144">
              <w:rPr>
                <w:rFonts w:ascii="Arial" w:eastAsia="Times New Roman" w:hAnsi="Arial" w:cs="Arial"/>
                <w:color w:val="141414"/>
                <w:sz w:val="20"/>
                <w:szCs w:val="20"/>
                <w:lang w:eastAsia="en-GB"/>
              </w:rPr>
              <w:t>sk them to listen to an interview from one of the global topics and decide whether the interviewer was empathetic, or not, to the situation of the person being interviewed.</w:t>
            </w:r>
            <w:r w:rsidRPr="00303144">
              <w:rPr>
                <w:rFonts w:eastAsia="Times New Roman"/>
                <w:color w:val="141414"/>
                <w:sz w:val="20"/>
                <w:szCs w:val="20"/>
                <w:lang w:eastAsia="en-GB"/>
              </w:rPr>
              <w:t xml:space="preserve"> </w:t>
            </w:r>
          </w:p>
        </w:tc>
      </w:tr>
      <w:tr w:rsidR="00E46547" w:rsidRPr="00430A2C" w14:paraId="6F5536B4" w14:textId="77777777" w:rsidTr="00C7303C">
        <w:trPr>
          <w:trHeight w:val="502"/>
        </w:trPr>
        <w:tc>
          <w:tcPr>
            <w:tcW w:w="5000" w:type="pct"/>
            <w:gridSpan w:val="3"/>
          </w:tcPr>
          <w:p w14:paraId="06BF2E05" w14:textId="77777777" w:rsidR="00E46547" w:rsidRPr="00430A2C" w:rsidRDefault="00E46547" w:rsidP="00A0452F">
            <w:pPr>
              <w:spacing w:before="120" w:after="120"/>
              <w:rPr>
                <w:rFonts w:ascii="Arial" w:hAnsi="Arial" w:cs="Arial"/>
                <w:sz w:val="20"/>
                <w:szCs w:val="20"/>
              </w:rPr>
            </w:pPr>
            <w:r w:rsidRPr="0090467B">
              <w:rPr>
                <w:rFonts w:ascii="Arial" w:hAnsi="Arial" w:cs="Arial"/>
                <w:b/>
                <w:color w:val="EA5B0C"/>
                <w:sz w:val="20"/>
                <w:szCs w:val="20"/>
              </w:rPr>
              <w:lastRenderedPageBreak/>
              <w:t>Skills focus:</w:t>
            </w:r>
            <w:r w:rsidR="00B27CDE">
              <w:rPr>
                <w:rFonts w:ascii="Arial" w:hAnsi="Arial" w:cs="Arial"/>
                <w:b/>
                <w:color w:val="EA5B0C"/>
                <w:sz w:val="20"/>
                <w:szCs w:val="20"/>
              </w:rPr>
              <w:t xml:space="preserve"> Decision making (2)</w:t>
            </w:r>
          </w:p>
        </w:tc>
      </w:tr>
      <w:tr w:rsidR="00D70D0F" w:rsidRPr="00303144" w14:paraId="773B6E61" w14:textId="77777777" w:rsidTr="00C7303C">
        <w:trPr>
          <w:trHeight w:val="502"/>
        </w:trPr>
        <w:tc>
          <w:tcPr>
            <w:tcW w:w="826" w:type="pct"/>
          </w:tcPr>
          <w:p w14:paraId="33207CC5"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To understand how decisions are made.</w:t>
            </w:r>
          </w:p>
        </w:tc>
        <w:tc>
          <w:tcPr>
            <w:tcW w:w="2920" w:type="pct"/>
          </w:tcPr>
          <w:p w14:paraId="005F6245"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Give learners in pairs an example of decision making relevant to their own lives (see Notes). Give different examples to different pairs. Ask them to follow this process:</w:t>
            </w:r>
          </w:p>
          <w:p w14:paraId="6649963B" w14:textId="77777777" w:rsidR="00D70D0F" w:rsidRPr="00303144" w:rsidRDefault="00D70D0F" w:rsidP="00B27CDE">
            <w:pPr>
              <w:pStyle w:val="ListParagraph"/>
              <w:numPr>
                <w:ilvl w:val="0"/>
                <w:numId w:val="38"/>
              </w:numPr>
              <w:spacing w:before="120" w:after="120"/>
              <w:rPr>
                <w:rFonts w:cs="Arial"/>
              </w:rPr>
            </w:pPr>
            <w:r w:rsidRPr="00303144">
              <w:rPr>
                <w:rFonts w:cs="Arial"/>
              </w:rPr>
              <w:t>Identify the decision to be made.</w:t>
            </w:r>
          </w:p>
          <w:p w14:paraId="301532DF" w14:textId="77777777" w:rsidR="00D70D0F" w:rsidRPr="00303144" w:rsidRDefault="00D70D0F" w:rsidP="00B27CDE">
            <w:pPr>
              <w:pStyle w:val="ListParagraph"/>
              <w:numPr>
                <w:ilvl w:val="0"/>
                <w:numId w:val="38"/>
              </w:numPr>
              <w:spacing w:before="120" w:after="120"/>
              <w:rPr>
                <w:rFonts w:cs="Arial"/>
              </w:rPr>
            </w:pPr>
            <w:r w:rsidRPr="00303144">
              <w:rPr>
                <w:rFonts w:cs="Arial"/>
              </w:rPr>
              <w:lastRenderedPageBreak/>
              <w:t>Decide whether the decision can be broken down into smaller and more easily managed parts. If so, prioritise the order in which the parts need to be dealt with.</w:t>
            </w:r>
          </w:p>
          <w:p w14:paraId="384D6A48" w14:textId="77777777" w:rsidR="00D70D0F" w:rsidRPr="00303144" w:rsidRDefault="00D70D0F" w:rsidP="00B27CDE">
            <w:pPr>
              <w:pStyle w:val="ListParagraph"/>
              <w:numPr>
                <w:ilvl w:val="0"/>
                <w:numId w:val="38"/>
              </w:numPr>
              <w:spacing w:before="120" w:after="120"/>
              <w:rPr>
                <w:rFonts w:cs="Arial"/>
              </w:rPr>
            </w:pPr>
            <w:r w:rsidRPr="00303144">
              <w:rPr>
                <w:rFonts w:cs="Arial"/>
              </w:rPr>
              <w:t>List the advantages and disadvantages of the options to be decided on.</w:t>
            </w:r>
          </w:p>
          <w:p w14:paraId="0CF31AC2" w14:textId="77777777" w:rsidR="00D70D0F" w:rsidRPr="00303144" w:rsidRDefault="00D70D0F" w:rsidP="00B27CDE">
            <w:pPr>
              <w:pStyle w:val="ListParagraph"/>
              <w:numPr>
                <w:ilvl w:val="0"/>
                <w:numId w:val="38"/>
              </w:numPr>
              <w:spacing w:before="120" w:after="120"/>
              <w:rPr>
                <w:rFonts w:cs="Arial"/>
              </w:rPr>
            </w:pPr>
            <w:r w:rsidRPr="00303144">
              <w:rPr>
                <w:rFonts w:cs="Arial"/>
              </w:rPr>
              <w:t>Explore strategies for reaching a decision (prioritise in terms of usefulness, value, cost (time and money).</w:t>
            </w:r>
          </w:p>
          <w:p w14:paraId="65564CB5" w14:textId="77777777" w:rsidR="00D70D0F" w:rsidRPr="00303144" w:rsidRDefault="00D70D0F" w:rsidP="00B27CDE">
            <w:pPr>
              <w:pStyle w:val="ListParagraph"/>
              <w:numPr>
                <w:ilvl w:val="0"/>
                <w:numId w:val="38"/>
              </w:numPr>
              <w:spacing w:before="120" w:after="120"/>
              <w:rPr>
                <w:rFonts w:cs="Arial"/>
              </w:rPr>
            </w:pPr>
            <w:r w:rsidRPr="00303144">
              <w:rPr>
                <w:rFonts w:cs="Arial"/>
              </w:rPr>
              <w:t xml:space="preserve">Review the decisions made. </w:t>
            </w:r>
            <w:r w:rsidR="00C7303C">
              <w:rPr>
                <w:rFonts w:cs="Arial"/>
              </w:rPr>
              <w:t xml:space="preserve">And </w:t>
            </w:r>
            <w:r w:rsidRPr="00303144">
              <w:rPr>
                <w:rFonts w:cs="Arial"/>
              </w:rPr>
              <w:t>understand the reasons you decided on that option.</w:t>
            </w:r>
          </w:p>
          <w:p w14:paraId="3AC9997D"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 xml:space="preserve">Learners work in pairs to follow the process for the example </w:t>
            </w:r>
            <w:r w:rsidR="00C7303C">
              <w:rPr>
                <w:rFonts w:ascii="Arial" w:hAnsi="Arial" w:cs="Arial"/>
                <w:sz w:val="20"/>
                <w:szCs w:val="20"/>
              </w:rPr>
              <w:t>you g</w:t>
            </w:r>
            <w:r>
              <w:rPr>
                <w:rFonts w:ascii="Arial" w:hAnsi="Arial" w:cs="Arial"/>
                <w:sz w:val="20"/>
                <w:szCs w:val="20"/>
              </w:rPr>
              <w:t>ive</w:t>
            </w:r>
            <w:r w:rsidRPr="00303144">
              <w:rPr>
                <w:rFonts w:ascii="Arial" w:hAnsi="Arial" w:cs="Arial"/>
                <w:sz w:val="20"/>
                <w:szCs w:val="20"/>
              </w:rPr>
              <w:t xml:space="preserve"> them. They share their ideas with another pair with a different example.</w:t>
            </w:r>
          </w:p>
          <w:p w14:paraId="6312332A"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 xml:space="preserve">Discuss the answers learners </w:t>
            </w:r>
            <w:r w:rsidR="00C7303C">
              <w:rPr>
                <w:rFonts w:ascii="Arial" w:hAnsi="Arial" w:cs="Arial"/>
                <w:sz w:val="20"/>
                <w:szCs w:val="20"/>
              </w:rPr>
              <w:t>had</w:t>
            </w:r>
            <w:r w:rsidRPr="00303144">
              <w:rPr>
                <w:rFonts w:ascii="Arial" w:hAnsi="Arial" w:cs="Arial"/>
                <w:sz w:val="20"/>
                <w:szCs w:val="20"/>
              </w:rPr>
              <w:t xml:space="preserve"> at each step of the decision-making process</w:t>
            </w:r>
            <w:r w:rsidR="00C7303C">
              <w:rPr>
                <w:rFonts w:ascii="Arial" w:hAnsi="Arial" w:cs="Arial"/>
                <w:sz w:val="20"/>
                <w:szCs w:val="20"/>
              </w:rPr>
              <w:t>.</w:t>
            </w:r>
          </w:p>
          <w:p w14:paraId="4C41BB88" w14:textId="77777777" w:rsidR="00D70D0F" w:rsidRPr="00303144" w:rsidRDefault="00D70D0F" w:rsidP="00B27CDE">
            <w:pPr>
              <w:spacing w:before="120" w:after="120"/>
              <w:rPr>
                <w:rFonts w:ascii="Arial" w:hAnsi="Arial" w:cs="Arial"/>
                <w:sz w:val="20"/>
                <w:szCs w:val="20"/>
              </w:rPr>
            </w:pPr>
            <w:r w:rsidRPr="00431180">
              <w:rPr>
                <w:rFonts w:ascii="Arial Bold" w:hAnsi="Arial Bold" w:cs="Arial"/>
                <w:b/>
                <w:sz w:val="20"/>
                <w:szCs w:val="20"/>
              </w:rPr>
              <w:t>(F)</w:t>
            </w:r>
            <w:r w:rsidRPr="00303144">
              <w:rPr>
                <w:rFonts w:ascii="Arial" w:hAnsi="Arial" w:cs="Arial"/>
                <w:sz w:val="20"/>
                <w:szCs w:val="20"/>
              </w:rPr>
              <w:t xml:space="preserve"> Peer feedback on whether process has been followed and how well</w:t>
            </w:r>
            <w:r w:rsidR="00676000">
              <w:rPr>
                <w:rFonts w:ascii="Arial" w:hAnsi="Arial" w:cs="Arial"/>
                <w:sz w:val="20"/>
                <w:szCs w:val="20"/>
              </w:rPr>
              <w:t>.</w:t>
            </w:r>
          </w:p>
          <w:p w14:paraId="10C4321E" w14:textId="77777777" w:rsidR="00D70D0F" w:rsidRPr="00303144" w:rsidRDefault="00996F8C" w:rsidP="00B27CDE">
            <w:pPr>
              <w:spacing w:before="120" w:after="120"/>
              <w:rPr>
                <w:rFonts w:ascii="Arial" w:hAnsi="Arial" w:cs="Arial"/>
                <w:sz w:val="20"/>
                <w:szCs w:val="20"/>
              </w:rPr>
            </w:pPr>
            <w:r>
              <w:rPr>
                <w:rFonts w:ascii="Arial" w:hAnsi="Arial" w:cs="Arial"/>
                <w:sz w:val="20"/>
                <w:szCs w:val="20"/>
              </w:rPr>
              <w:t>F</w:t>
            </w:r>
            <w:r w:rsidR="00D70D0F" w:rsidRPr="00303144">
              <w:rPr>
                <w:rFonts w:ascii="Arial" w:hAnsi="Arial" w:cs="Arial"/>
                <w:sz w:val="20"/>
                <w:szCs w:val="20"/>
              </w:rPr>
              <w:t>ollow-up activity</w:t>
            </w:r>
            <w:r>
              <w:rPr>
                <w:rFonts w:ascii="Arial" w:hAnsi="Arial" w:cs="Arial"/>
                <w:sz w:val="20"/>
                <w:szCs w:val="20"/>
              </w:rPr>
              <w:t>:</w:t>
            </w:r>
            <w:r w:rsidR="00D70D0F" w:rsidRPr="00303144">
              <w:rPr>
                <w:rFonts w:ascii="Arial" w:hAnsi="Arial" w:cs="Arial"/>
                <w:sz w:val="20"/>
                <w:szCs w:val="20"/>
              </w:rPr>
              <w:t xml:space="preserve"> learners consider the following scenario and reach a decision about the priority:</w:t>
            </w:r>
          </w:p>
          <w:p w14:paraId="51C356FB" w14:textId="1A7FBC12" w:rsidR="00D70D0F" w:rsidRPr="00516F96" w:rsidRDefault="00D70D0F" w:rsidP="00B27CDE">
            <w:pPr>
              <w:pStyle w:val="NoSpacing"/>
              <w:spacing w:before="120" w:after="120"/>
              <w:rPr>
                <w:rFonts w:ascii="Arial" w:hAnsi="Arial" w:cs="Arial"/>
                <w:sz w:val="20"/>
                <w:szCs w:val="20"/>
              </w:rPr>
            </w:pPr>
            <w:r w:rsidRPr="00C7303C">
              <w:rPr>
                <w:rFonts w:ascii="Arial" w:hAnsi="Arial" w:cs="Arial"/>
                <w:i/>
                <w:sz w:val="20"/>
                <w:szCs w:val="20"/>
              </w:rPr>
              <w:t>It is 2050 and the shortage of fossil fuels has become a crisis. To solve this crisis, you must decide which of the following uses of energy should have the highest priority and which should have the lowest:</w:t>
            </w:r>
          </w:p>
          <w:p w14:paraId="4DECA9DC" w14:textId="148CE68E" w:rsidR="00D70D0F" w:rsidRPr="00C7303C" w:rsidRDefault="00D70D0F" w:rsidP="00B42612">
            <w:pPr>
              <w:pStyle w:val="NoSpacing"/>
              <w:numPr>
                <w:ilvl w:val="0"/>
                <w:numId w:val="39"/>
              </w:numPr>
              <w:ind w:left="723"/>
              <w:rPr>
                <w:rFonts w:ascii="Arial" w:hAnsi="Arial" w:cs="Arial"/>
                <w:i/>
                <w:sz w:val="20"/>
                <w:szCs w:val="20"/>
              </w:rPr>
            </w:pPr>
            <w:bookmarkStart w:id="15" w:name="_GoBack"/>
            <w:r w:rsidRPr="00C7303C">
              <w:rPr>
                <w:rFonts w:ascii="Arial" w:hAnsi="Arial" w:cs="Arial"/>
                <w:i/>
                <w:sz w:val="20"/>
                <w:szCs w:val="20"/>
              </w:rPr>
              <w:t>business (factories, offices, etc.)</w:t>
            </w:r>
          </w:p>
          <w:p w14:paraId="0B3D2C20" w14:textId="1ADFBE1C" w:rsidR="00D70D0F" w:rsidRPr="00C7303C" w:rsidRDefault="00D70D0F" w:rsidP="00B42612">
            <w:pPr>
              <w:pStyle w:val="NoSpacing"/>
              <w:numPr>
                <w:ilvl w:val="0"/>
                <w:numId w:val="39"/>
              </w:numPr>
              <w:ind w:left="723"/>
              <w:rPr>
                <w:rFonts w:ascii="Arial" w:hAnsi="Arial" w:cs="Arial"/>
                <w:i/>
                <w:sz w:val="20"/>
                <w:szCs w:val="20"/>
              </w:rPr>
            </w:pPr>
            <w:r w:rsidRPr="00C7303C">
              <w:rPr>
                <w:rFonts w:ascii="Arial" w:hAnsi="Arial" w:cs="Arial"/>
                <w:i/>
                <w:sz w:val="20"/>
                <w:szCs w:val="20"/>
              </w:rPr>
              <w:t>domestic (household appliances, lighting, etc.)</w:t>
            </w:r>
          </w:p>
          <w:p w14:paraId="44D27AE0" w14:textId="315EBF5A" w:rsidR="00D70D0F" w:rsidRPr="00C7303C" w:rsidRDefault="00D70D0F" w:rsidP="00B42612">
            <w:pPr>
              <w:pStyle w:val="NoSpacing"/>
              <w:numPr>
                <w:ilvl w:val="0"/>
                <w:numId w:val="39"/>
              </w:numPr>
              <w:ind w:left="723"/>
              <w:rPr>
                <w:rFonts w:ascii="Arial" w:hAnsi="Arial" w:cs="Arial"/>
                <w:i/>
                <w:sz w:val="20"/>
                <w:szCs w:val="20"/>
              </w:rPr>
            </w:pPr>
            <w:r w:rsidRPr="00C7303C">
              <w:rPr>
                <w:rFonts w:ascii="Arial" w:hAnsi="Arial" w:cs="Arial"/>
                <w:i/>
                <w:sz w:val="20"/>
                <w:szCs w:val="20"/>
              </w:rPr>
              <w:t>services (hospitals, schools, etc.)</w:t>
            </w:r>
          </w:p>
          <w:p w14:paraId="59C0C681" w14:textId="77777777" w:rsidR="00D70D0F" w:rsidRPr="00C7303C" w:rsidRDefault="00D70D0F" w:rsidP="00B42612">
            <w:pPr>
              <w:pStyle w:val="NoSpacing"/>
              <w:numPr>
                <w:ilvl w:val="0"/>
                <w:numId w:val="39"/>
              </w:numPr>
              <w:ind w:left="723"/>
              <w:rPr>
                <w:rFonts w:ascii="Arial" w:hAnsi="Arial" w:cs="Arial"/>
                <w:i/>
                <w:sz w:val="20"/>
                <w:szCs w:val="20"/>
              </w:rPr>
            </w:pPr>
            <w:r w:rsidRPr="00C7303C">
              <w:rPr>
                <w:rFonts w:ascii="Arial" w:hAnsi="Arial" w:cs="Arial"/>
                <w:i/>
                <w:sz w:val="20"/>
                <w:szCs w:val="20"/>
              </w:rPr>
              <w:t>transport (cars, trains, etc.)</w:t>
            </w:r>
          </w:p>
          <w:bookmarkEnd w:id="15"/>
          <w:p w14:paraId="538C289D" w14:textId="77777777" w:rsidR="00D70D0F" w:rsidRPr="00C7303C" w:rsidRDefault="00D70D0F" w:rsidP="00B27CDE">
            <w:pPr>
              <w:pStyle w:val="NoSpacing"/>
              <w:spacing w:before="120" w:after="120"/>
              <w:rPr>
                <w:rFonts w:ascii="Arial" w:hAnsi="Arial" w:cs="Arial"/>
                <w:i/>
                <w:sz w:val="20"/>
                <w:szCs w:val="20"/>
              </w:rPr>
            </w:pPr>
            <w:r w:rsidRPr="00C7303C">
              <w:rPr>
                <w:rFonts w:ascii="Arial" w:hAnsi="Arial" w:cs="Arial"/>
                <w:i/>
                <w:sz w:val="20"/>
                <w:szCs w:val="20"/>
              </w:rPr>
              <w:t>State the highest and lowest priorities and give supported reasons for decisions.</w:t>
            </w:r>
          </w:p>
          <w:p w14:paraId="42FF0280" w14:textId="77777777" w:rsidR="00D70D0F" w:rsidRPr="00303144" w:rsidRDefault="00D70D0F" w:rsidP="00B27CDE">
            <w:pPr>
              <w:pStyle w:val="NoSpacing"/>
              <w:spacing w:before="120" w:after="120"/>
              <w:rPr>
                <w:rFonts w:ascii="Arial" w:hAnsi="Arial" w:cs="Arial"/>
                <w:sz w:val="20"/>
                <w:szCs w:val="20"/>
              </w:rPr>
            </w:pPr>
            <w:r w:rsidRPr="00303144">
              <w:rPr>
                <w:rFonts w:ascii="Arial" w:hAnsi="Arial" w:cs="Arial"/>
                <w:sz w:val="20"/>
                <w:szCs w:val="20"/>
              </w:rPr>
              <w:t>Learners should work as a team but some independent research might be needed to complete this task well.</w:t>
            </w:r>
          </w:p>
          <w:p w14:paraId="4C0FBED1" w14:textId="77777777" w:rsidR="00D70D0F" w:rsidRPr="00303144" w:rsidRDefault="00D70D0F" w:rsidP="00B27CDE">
            <w:pPr>
              <w:pStyle w:val="NoSpacing"/>
              <w:spacing w:before="120" w:after="120"/>
              <w:rPr>
                <w:rFonts w:ascii="Arial" w:hAnsi="Arial" w:cs="Arial"/>
                <w:sz w:val="20"/>
                <w:szCs w:val="20"/>
              </w:rPr>
            </w:pPr>
            <w:r w:rsidRPr="00431180">
              <w:rPr>
                <w:rFonts w:ascii="Arial Bold" w:hAnsi="Arial Bold" w:cs="Arial"/>
                <w:b/>
                <w:sz w:val="20"/>
                <w:szCs w:val="20"/>
              </w:rPr>
              <w:t>(F)</w:t>
            </w:r>
            <w:r w:rsidRPr="00303144">
              <w:rPr>
                <w:rFonts w:ascii="Arial" w:hAnsi="Arial" w:cs="Arial"/>
                <w:sz w:val="20"/>
                <w:szCs w:val="20"/>
              </w:rPr>
              <w:t xml:space="preserve"> Peer feedback</w:t>
            </w:r>
            <w:r w:rsidR="00676000">
              <w:rPr>
                <w:rFonts w:ascii="Arial" w:hAnsi="Arial" w:cs="Arial"/>
                <w:sz w:val="20"/>
                <w:szCs w:val="20"/>
              </w:rPr>
              <w:t>.</w:t>
            </w:r>
          </w:p>
        </w:tc>
        <w:tc>
          <w:tcPr>
            <w:tcW w:w="1254" w:type="pct"/>
          </w:tcPr>
          <w:p w14:paraId="13183B5C"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lastRenderedPageBreak/>
              <w:t>Decision-making examples relevant to learners (around four in total)</w:t>
            </w:r>
            <w:r>
              <w:rPr>
                <w:rFonts w:ascii="Arial" w:hAnsi="Arial" w:cs="Arial"/>
                <w:sz w:val="20"/>
                <w:szCs w:val="20"/>
              </w:rPr>
              <w:t>.</w:t>
            </w:r>
          </w:p>
          <w:p w14:paraId="23A9ED53" w14:textId="77777777" w:rsidR="00D70D0F" w:rsidRPr="00C7303C" w:rsidRDefault="00D70D0F" w:rsidP="00B27CDE">
            <w:pPr>
              <w:spacing w:before="120" w:after="120"/>
              <w:rPr>
                <w:rFonts w:ascii="Arial" w:hAnsi="Arial" w:cs="Arial"/>
                <w:i/>
                <w:sz w:val="20"/>
                <w:szCs w:val="20"/>
              </w:rPr>
            </w:pPr>
            <w:r w:rsidRPr="00303144">
              <w:rPr>
                <w:rFonts w:ascii="Arial" w:hAnsi="Arial" w:cs="Arial"/>
                <w:sz w:val="20"/>
                <w:szCs w:val="20"/>
              </w:rPr>
              <w:t xml:space="preserve">For example, </w:t>
            </w:r>
            <w:r w:rsidRPr="00C7303C">
              <w:rPr>
                <w:rFonts w:ascii="Arial" w:hAnsi="Arial" w:cs="Arial"/>
                <w:i/>
                <w:sz w:val="20"/>
                <w:szCs w:val="20"/>
              </w:rPr>
              <w:t xml:space="preserve">‘I have £1000 spare money. Should I go on holiday, </w:t>
            </w:r>
            <w:r w:rsidRPr="00C7303C">
              <w:rPr>
                <w:rFonts w:ascii="Arial" w:hAnsi="Arial" w:cs="Arial"/>
                <w:i/>
                <w:sz w:val="20"/>
                <w:szCs w:val="20"/>
              </w:rPr>
              <w:lastRenderedPageBreak/>
              <w:t>decorate my house or buy a new larger TV?’</w:t>
            </w:r>
          </w:p>
          <w:p w14:paraId="490245C5"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 xml:space="preserve">You could ask learners to </w:t>
            </w:r>
            <w:proofErr w:type="gramStart"/>
            <w:r w:rsidRPr="00303144">
              <w:rPr>
                <w:rFonts w:ascii="Arial" w:hAnsi="Arial" w:cs="Arial"/>
                <w:sz w:val="20"/>
                <w:szCs w:val="20"/>
              </w:rPr>
              <w:t>come up with</w:t>
            </w:r>
            <w:proofErr w:type="gramEnd"/>
            <w:r w:rsidRPr="00303144">
              <w:rPr>
                <w:rFonts w:ascii="Arial" w:hAnsi="Arial" w:cs="Arial"/>
                <w:sz w:val="20"/>
                <w:szCs w:val="20"/>
              </w:rPr>
              <w:t xml:space="preserve"> examples of decisions they have made and/or give them examples from the global topic areas, e.g. ‘You want to give money to charity, which charity are you going to give it to and why?’ </w:t>
            </w:r>
          </w:p>
        </w:tc>
      </w:tr>
      <w:tr w:rsidR="00B27CDE" w:rsidRPr="00B27CDE" w14:paraId="19A76B8F" w14:textId="77777777" w:rsidTr="00C7303C">
        <w:trPr>
          <w:trHeight w:val="502"/>
        </w:trPr>
        <w:tc>
          <w:tcPr>
            <w:tcW w:w="5000" w:type="pct"/>
            <w:gridSpan w:val="3"/>
          </w:tcPr>
          <w:p w14:paraId="3E067AF2" w14:textId="77777777" w:rsidR="00E46547" w:rsidRPr="00B27CDE" w:rsidRDefault="00E46547" w:rsidP="00A0452F">
            <w:pPr>
              <w:spacing w:before="120" w:after="120"/>
              <w:rPr>
                <w:rFonts w:ascii="Arial" w:hAnsi="Arial" w:cs="Arial"/>
                <w:b/>
                <w:color w:val="EA5B0C"/>
                <w:sz w:val="20"/>
                <w:szCs w:val="20"/>
              </w:rPr>
            </w:pPr>
            <w:r w:rsidRPr="00B27CDE">
              <w:rPr>
                <w:rFonts w:ascii="Arial" w:hAnsi="Arial" w:cs="Arial"/>
                <w:b/>
                <w:color w:val="EA5B0C"/>
                <w:sz w:val="20"/>
                <w:szCs w:val="20"/>
              </w:rPr>
              <w:lastRenderedPageBreak/>
              <w:t>Skills focus:</w:t>
            </w:r>
            <w:r w:rsidR="00B27CDE" w:rsidRPr="00B27CDE">
              <w:rPr>
                <w:rFonts w:ascii="Arial" w:hAnsi="Arial" w:cs="Arial"/>
                <w:b/>
                <w:color w:val="EA5B0C"/>
                <w:sz w:val="20"/>
                <w:szCs w:val="20"/>
              </w:rPr>
              <w:t xml:space="preserve"> Critical thinking – Conclusions (2)</w:t>
            </w:r>
          </w:p>
        </w:tc>
      </w:tr>
      <w:tr w:rsidR="00D70D0F" w:rsidRPr="00303144" w14:paraId="5D2230DF" w14:textId="77777777" w:rsidTr="00C7303C">
        <w:trPr>
          <w:trHeight w:val="502"/>
        </w:trPr>
        <w:tc>
          <w:tcPr>
            <w:tcW w:w="826" w:type="pct"/>
          </w:tcPr>
          <w:p w14:paraId="46D61807"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To be able to draw conclusions.</w:t>
            </w:r>
          </w:p>
        </w:tc>
        <w:tc>
          <w:tcPr>
            <w:tcW w:w="2920" w:type="pct"/>
          </w:tcPr>
          <w:p w14:paraId="1E649E89" w14:textId="7C7599C4" w:rsidR="00D70D0F" w:rsidRDefault="00D70D0F" w:rsidP="00B27CDE">
            <w:pPr>
              <w:pStyle w:val="NoSpacing"/>
              <w:spacing w:before="120" w:after="120"/>
              <w:rPr>
                <w:rFonts w:ascii="Arial" w:hAnsi="Arial" w:cs="Arial"/>
                <w:sz w:val="20"/>
                <w:szCs w:val="20"/>
              </w:rPr>
            </w:pPr>
            <w:r w:rsidRPr="00303144">
              <w:rPr>
                <w:rFonts w:ascii="Arial" w:hAnsi="Arial" w:cs="Arial"/>
                <w:sz w:val="20"/>
                <w:szCs w:val="20"/>
              </w:rPr>
              <w:t>Tell the class that you will be describing</w:t>
            </w:r>
            <w:r w:rsidR="00996F8C">
              <w:rPr>
                <w:rFonts w:ascii="Arial" w:hAnsi="Arial" w:cs="Arial"/>
                <w:sz w:val="20"/>
                <w:szCs w:val="20"/>
              </w:rPr>
              <w:t xml:space="preserve"> someone’s bag and its</w:t>
            </w:r>
            <w:r w:rsidRPr="00303144">
              <w:rPr>
                <w:rFonts w:ascii="Arial" w:hAnsi="Arial" w:cs="Arial"/>
                <w:sz w:val="20"/>
                <w:szCs w:val="20"/>
              </w:rPr>
              <w:t xml:space="preserve"> contents.</w:t>
            </w:r>
          </w:p>
          <w:p w14:paraId="1522A705" w14:textId="77777777" w:rsidR="00D70D0F" w:rsidRPr="00303144" w:rsidRDefault="00D70D0F" w:rsidP="00D70D0F">
            <w:pPr>
              <w:pStyle w:val="NoSpacing"/>
              <w:spacing w:before="120" w:after="120"/>
              <w:rPr>
                <w:rFonts w:ascii="Arial" w:hAnsi="Arial" w:cs="Arial"/>
                <w:sz w:val="20"/>
                <w:szCs w:val="20"/>
              </w:rPr>
            </w:pPr>
            <w:r w:rsidRPr="00303144">
              <w:rPr>
                <w:rFonts w:ascii="Arial" w:hAnsi="Arial" w:cs="Arial"/>
                <w:sz w:val="20"/>
                <w:szCs w:val="20"/>
              </w:rPr>
              <w:t>Examples of bags:</w:t>
            </w:r>
          </w:p>
          <w:p w14:paraId="6D6E1599" w14:textId="77777777" w:rsidR="00D70D0F" w:rsidRPr="00303144" w:rsidRDefault="00D70D0F" w:rsidP="00827F62">
            <w:pPr>
              <w:pStyle w:val="NoSpacing"/>
              <w:numPr>
                <w:ilvl w:val="0"/>
                <w:numId w:val="40"/>
              </w:numPr>
              <w:rPr>
                <w:rFonts w:ascii="Arial" w:hAnsi="Arial" w:cs="Arial"/>
                <w:sz w:val="20"/>
                <w:szCs w:val="20"/>
              </w:rPr>
            </w:pPr>
            <w:r w:rsidRPr="00303144">
              <w:rPr>
                <w:rFonts w:ascii="Arial" w:hAnsi="Arial" w:cs="Arial"/>
                <w:sz w:val="20"/>
                <w:szCs w:val="20"/>
              </w:rPr>
              <w:t>a tiny pink purse lined with sequins and feathers with a tube of lipstick and mirror in it</w:t>
            </w:r>
          </w:p>
          <w:p w14:paraId="333F83EC" w14:textId="77777777" w:rsidR="00D70D0F" w:rsidRPr="00303144" w:rsidRDefault="00D70D0F" w:rsidP="00827F62">
            <w:pPr>
              <w:pStyle w:val="NoSpacing"/>
              <w:numPr>
                <w:ilvl w:val="0"/>
                <w:numId w:val="40"/>
              </w:numPr>
              <w:rPr>
                <w:rFonts w:ascii="Arial" w:hAnsi="Arial" w:cs="Arial"/>
                <w:sz w:val="20"/>
                <w:szCs w:val="20"/>
              </w:rPr>
            </w:pPr>
            <w:r w:rsidRPr="00303144">
              <w:rPr>
                <w:rFonts w:ascii="Arial" w:hAnsi="Arial" w:cs="Arial"/>
                <w:sz w:val="20"/>
                <w:szCs w:val="20"/>
              </w:rPr>
              <w:t>a bulky gym bag with a sweatband and a set of hand weights</w:t>
            </w:r>
          </w:p>
          <w:p w14:paraId="26B4B998" w14:textId="77777777" w:rsidR="00D70D0F" w:rsidRPr="00303144" w:rsidRDefault="00D70D0F" w:rsidP="00827F62">
            <w:pPr>
              <w:pStyle w:val="NoSpacing"/>
              <w:numPr>
                <w:ilvl w:val="0"/>
                <w:numId w:val="40"/>
              </w:numPr>
              <w:rPr>
                <w:rFonts w:ascii="Arial" w:hAnsi="Arial" w:cs="Arial"/>
                <w:sz w:val="20"/>
                <w:szCs w:val="20"/>
              </w:rPr>
            </w:pPr>
            <w:r w:rsidRPr="00303144">
              <w:rPr>
                <w:rFonts w:ascii="Arial" w:hAnsi="Arial" w:cs="Arial"/>
                <w:sz w:val="20"/>
                <w:szCs w:val="20"/>
              </w:rPr>
              <w:t>a rucksack filled with library books about Barack Obama.</w:t>
            </w:r>
          </w:p>
          <w:p w14:paraId="7E40D348" w14:textId="4698FFA5" w:rsidR="00D70D0F" w:rsidRDefault="00D70D0F" w:rsidP="00B27CDE">
            <w:pPr>
              <w:pStyle w:val="NoSpacing"/>
              <w:spacing w:before="120" w:after="120"/>
              <w:rPr>
                <w:rFonts w:ascii="Arial" w:hAnsi="Arial" w:cs="Arial"/>
                <w:sz w:val="20"/>
                <w:szCs w:val="20"/>
              </w:rPr>
            </w:pPr>
            <w:r w:rsidRPr="00303144">
              <w:rPr>
                <w:rFonts w:ascii="Arial" w:hAnsi="Arial" w:cs="Arial"/>
                <w:sz w:val="20"/>
                <w:szCs w:val="20"/>
              </w:rPr>
              <w:lastRenderedPageBreak/>
              <w:t xml:space="preserve">Explain that it will be their job to draw conclusions about the person based on what is in the person’s bag. Give </w:t>
            </w:r>
            <w:r w:rsidR="00174A22">
              <w:rPr>
                <w:rFonts w:ascii="Arial" w:hAnsi="Arial" w:cs="Arial"/>
                <w:sz w:val="20"/>
                <w:szCs w:val="20"/>
              </w:rPr>
              <w:t>s</w:t>
            </w:r>
            <w:r w:rsidRPr="00303144">
              <w:rPr>
                <w:rFonts w:ascii="Arial" w:hAnsi="Arial" w:cs="Arial"/>
                <w:sz w:val="20"/>
                <w:szCs w:val="20"/>
              </w:rPr>
              <w:t>everal examples. Learners note their answers and evidence they used, and share conclusions and reasoning as a class.</w:t>
            </w:r>
          </w:p>
          <w:p w14:paraId="17F673E9" w14:textId="77777777" w:rsidR="00D70D0F" w:rsidRPr="00D70D0F" w:rsidRDefault="00D70D0F" w:rsidP="00D70D0F">
            <w:pPr>
              <w:pStyle w:val="NoSpacing"/>
              <w:spacing w:before="120" w:after="120"/>
              <w:rPr>
                <w:rFonts w:ascii="Arial" w:hAnsi="Arial" w:cs="Arial"/>
                <w:b/>
                <w:i/>
                <w:sz w:val="20"/>
                <w:szCs w:val="20"/>
              </w:rPr>
            </w:pPr>
            <w:r w:rsidRPr="00D70D0F">
              <w:rPr>
                <w:rFonts w:ascii="Arial" w:hAnsi="Arial" w:cs="Arial"/>
                <w:b/>
                <w:sz w:val="20"/>
                <w:szCs w:val="20"/>
              </w:rPr>
              <w:t>Example text for drawing conclusions</w:t>
            </w:r>
            <w:r w:rsidRPr="00D70D0F">
              <w:rPr>
                <w:rFonts w:ascii="Arial" w:hAnsi="Arial" w:cs="Arial"/>
                <w:b/>
                <w:i/>
                <w:sz w:val="20"/>
                <w:szCs w:val="20"/>
              </w:rPr>
              <w:t>:</w:t>
            </w:r>
          </w:p>
          <w:p w14:paraId="64C963C5" w14:textId="77777777" w:rsidR="00D70D0F" w:rsidRPr="00D70D0F" w:rsidRDefault="00D70D0F" w:rsidP="00D70D0F">
            <w:pPr>
              <w:pStyle w:val="NoSpacing"/>
              <w:spacing w:before="120" w:after="120"/>
              <w:rPr>
                <w:rFonts w:ascii="Arial" w:hAnsi="Arial" w:cs="Arial"/>
                <w:i/>
                <w:sz w:val="20"/>
                <w:szCs w:val="20"/>
                <w:shd w:val="clear" w:color="auto" w:fill="FFFFFF"/>
                <w:lang w:eastAsia="en-GB"/>
              </w:rPr>
            </w:pPr>
            <w:r w:rsidRPr="00D70D0F">
              <w:rPr>
                <w:rFonts w:ascii="Arial" w:hAnsi="Arial" w:cs="Arial"/>
                <w:i/>
                <w:sz w:val="20"/>
                <w:szCs w:val="20"/>
                <w:shd w:val="clear" w:color="auto" w:fill="FFFFFF"/>
                <w:lang w:eastAsia="en-GB"/>
              </w:rPr>
              <w:t xml:space="preserve">He had always wanted to serve his country, but this seemed like madness. He was supposed to fight a war in a foreign land, helping to protect people whom he </w:t>
            </w:r>
            <w:proofErr w:type="gramStart"/>
            <w:r w:rsidRPr="00D70D0F">
              <w:rPr>
                <w:rFonts w:ascii="Arial" w:hAnsi="Arial" w:cs="Arial"/>
                <w:i/>
                <w:sz w:val="20"/>
                <w:szCs w:val="20"/>
                <w:shd w:val="clear" w:color="auto" w:fill="FFFFFF"/>
                <w:lang w:eastAsia="en-GB"/>
              </w:rPr>
              <w:t>didn't</w:t>
            </w:r>
            <w:proofErr w:type="gramEnd"/>
            <w:r w:rsidRPr="00D70D0F">
              <w:rPr>
                <w:rFonts w:ascii="Arial" w:hAnsi="Arial" w:cs="Arial"/>
                <w:i/>
                <w:sz w:val="20"/>
                <w:szCs w:val="20"/>
                <w:shd w:val="clear" w:color="auto" w:fill="FFFFFF"/>
                <w:lang w:eastAsia="en-GB"/>
              </w:rPr>
              <w:t xml:space="preserve"> even know. John had a strong sense of patriotism, but he was worried about the bombs, death, and carnage that could await him in Iraq. He pondered whether he would ever see his family again.</w:t>
            </w:r>
          </w:p>
          <w:p w14:paraId="1D056A44" w14:textId="77777777" w:rsidR="00D70D0F" w:rsidRPr="00D70D0F" w:rsidRDefault="00D70D0F" w:rsidP="00D70D0F">
            <w:pPr>
              <w:pStyle w:val="NoSpacing"/>
              <w:spacing w:before="120" w:after="120"/>
              <w:rPr>
                <w:rFonts w:ascii="Arial" w:hAnsi="Arial" w:cs="Arial"/>
                <w:i/>
                <w:sz w:val="20"/>
                <w:szCs w:val="20"/>
                <w:lang w:eastAsia="en-GB"/>
              </w:rPr>
            </w:pPr>
            <w:r w:rsidRPr="00D70D0F">
              <w:rPr>
                <w:rFonts w:ascii="Arial" w:hAnsi="Arial" w:cs="Arial"/>
                <w:i/>
                <w:sz w:val="20"/>
                <w:szCs w:val="20"/>
                <w:shd w:val="clear" w:color="auto" w:fill="FFFFFF"/>
                <w:lang w:eastAsia="en-GB"/>
              </w:rPr>
              <w:t>What conclusions can you draw about how John is feeling about going to war?</w:t>
            </w:r>
          </w:p>
          <w:p w14:paraId="73CA632E" w14:textId="77777777" w:rsidR="00D70D0F" w:rsidRPr="00D70D0F" w:rsidRDefault="00D70D0F" w:rsidP="00827F62">
            <w:pPr>
              <w:pStyle w:val="NoSpacing"/>
              <w:numPr>
                <w:ilvl w:val="0"/>
                <w:numId w:val="41"/>
              </w:numPr>
              <w:rPr>
                <w:rFonts w:ascii="Arial" w:hAnsi="Arial" w:cs="Arial"/>
                <w:i/>
                <w:sz w:val="20"/>
                <w:szCs w:val="20"/>
                <w:lang w:eastAsia="en-GB"/>
              </w:rPr>
            </w:pPr>
            <w:r w:rsidRPr="00D70D0F">
              <w:rPr>
                <w:rFonts w:ascii="Arial" w:hAnsi="Arial" w:cs="Arial"/>
                <w:i/>
                <w:sz w:val="20"/>
                <w:szCs w:val="20"/>
                <w:lang w:eastAsia="en-GB"/>
              </w:rPr>
              <w:t>He feels proud of his country.</w:t>
            </w:r>
          </w:p>
          <w:p w14:paraId="364BC98F" w14:textId="77777777" w:rsidR="00D70D0F" w:rsidRPr="00D70D0F" w:rsidRDefault="00D70D0F" w:rsidP="00827F62">
            <w:pPr>
              <w:pStyle w:val="NoSpacing"/>
              <w:numPr>
                <w:ilvl w:val="0"/>
                <w:numId w:val="41"/>
              </w:numPr>
              <w:rPr>
                <w:rFonts w:ascii="Arial" w:hAnsi="Arial" w:cs="Arial"/>
                <w:i/>
                <w:sz w:val="20"/>
                <w:szCs w:val="20"/>
                <w:lang w:eastAsia="en-GB"/>
              </w:rPr>
            </w:pPr>
            <w:r w:rsidRPr="00D70D0F">
              <w:rPr>
                <w:rFonts w:ascii="Arial" w:hAnsi="Arial" w:cs="Arial"/>
                <w:i/>
                <w:sz w:val="20"/>
                <w:szCs w:val="20"/>
                <w:lang w:eastAsia="en-GB"/>
              </w:rPr>
              <w:t>He is looking forward to the challenge of being in the military.</w:t>
            </w:r>
          </w:p>
          <w:p w14:paraId="14803184" w14:textId="77777777" w:rsidR="00D70D0F" w:rsidRPr="00D70D0F" w:rsidRDefault="00D70D0F" w:rsidP="00827F62">
            <w:pPr>
              <w:pStyle w:val="NoSpacing"/>
              <w:numPr>
                <w:ilvl w:val="0"/>
                <w:numId w:val="41"/>
              </w:numPr>
              <w:rPr>
                <w:rFonts w:ascii="Arial" w:hAnsi="Arial" w:cs="Arial"/>
                <w:i/>
                <w:sz w:val="20"/>
                <w:szCs w:val="20"/>
                <w:lang w:eastAsia="en-GB"/>
              </w:rPr>
            </w:pPr>
            <w:r w:rsidRPr="00D70D0F">
              <w:rPr>
                <w:rFonts w:ascii="Arial" w:hAnsi="Arial" w:cs="Arial"/>
                <w:i/>
                <w:sz w:val="20"/>
                <w:szCs w:val="20"/>
                <w:lang w:eastAsia="en-GB"/>
              </w:rPr>
              <w:t>He is afraid of going into battle.</w:t>
            </w:r>
          </w:p>
          <w:p w14:paraId="14F86222" w14:textId="77777777" w:rsidR="00D70D0F" w:rsidRPr="00D70D0F" w:rsidRDefault="00D70D0F" w:rsidP="00827F62">
            <w:pPr>
              <w:pStyle w:val="NoSpacing"/>
              <w:numPr>
                <w:ilvl w:val="0"/>
                <w:numId w:val="41"/>
              </w:numPr>
              <w:rPr>
                <w:rFonts w:ascii="Arial" w:hAnsi="Arial" w:cs="Arial"/>
                <w:i/>
                <w:sz w:val="20"/>
                <w:szCs w:val="20"/>
                <w:lang w:eastAsia="en-GB"/>
              </w:rPr>
            </w:pPr>
            <w:r w:rsidRPr="00D70D0F">
              <w:rPr>
                <w:rFonts w:ascii="Arial" w:hAnsi="Arial" w:cs="Arial"/>
                <w:i/>
                <w:sz w:val="20"/>
                <w:szCs w:val="20"/>
                <w:lang w:eastAsia="en-GB"/>
              </w:rPr>
              <w:t>He regrets joining the military.</w:t>
            </w:r>
          </w:p>
          <w:p w14:paraId="17D96947" w14:textId="76943820" w:rsidR="00D70D0F" w:rsidRPr="00303144" w:rsidRDefault="00174A22" w:rsidP="00B27CDE">
            <w:pPr>
              <w:pStyle w:val="NoSpacing"/>
              <w:spacing w:before="120" w:after="120"/>
              <w:rPr>
                <w:rFonts w:ascii="Arial" w:hAnsi="Arial" w:cs="Arial"/>
                <w:sz w:val="20"/>
                <w:szCs w:val="20"/>
              </w:rPr>
            </w:pPr>
            <w:r>
              <w:rPr>
                <w:rFonts w:ascii="Arial" w:hAnsi="Arial" w:cs="Arial"/>
                <w:sz w:val="20"/>
                <w:szCs w:val="20"/>
              </w:rPr>
              <w:t>In groups, learners</w:t>
            </w:r>
            <w:r w:rsidR="00D70D0F" w:rsidRPr="00303144">
              <w:rPr>
                <w:rFonts w:ascii="Arial" w:hAnsi="Arial" w:cs="Arial"/>
                <w:sz w:val="20"/>
                <w:szCs w:val="20"/>
              </w:rPr>
              <w:t xml:space="preserve"> </w:t>
            </w:r>
            <w:proofErr w:type="gramStart"/>
            <w:r w:rsidR="00D70D0F" w:rsidRPr="00303144">
              <w:rPr>
                <w:rFonts w:ascii="Arial" w:hAnsi="Arial" w:cs="Arial"/>
                <w:sz w:val="20"/>
                <w:szCs w:val="20"/>
              </w:rPr>
              <w:t>come up with</w:t>
            </w:r>
            <w:proofErr w:type="gramEnd"/>
            <w:r w:rsidR="00D70D0F" w:rsidRPr="00303144">
              <w:rPr>
                <w:rFonts w:ascii="Arial" w:hAnsi="Arial" w:cs="Arial"/>
                <w:sz w:val="20"/>
                <w:szCs w:val="20"/>
              </w:rPr>
              <w:t xml:space="preserve"> their own descriptions of bags. </w:t>
            </w:r>
            <w:r>
              <w:rPr>
                <w:rFonts w:ascii="Arial" w:hAnsi="Arial" w:cs="Arial"/>
                <w:sz w:val="20"/>
                <w:szCs w:val="20"/>
              </w:rPr>
              <w:t>L</w:t>
            </w:r>
            <w:r w:rsidR="00D70D0F" w:rsidRPr="00303144">
              <w:rPr>
                <w:rFonts w:ascii="Arial" w:hAnsi="Arial" w:cs="Arial"/>
                <w:sz w:val="20"/>
                <w:szCs w:val="20"/>
              </w:rPr>
              <w:t xml:space="preserve">earners </w:t>
            </w:r>
            <w:r>
              <w:rPr>
                <w:rFonts w:ascii="Arial" w:hAnsi="Arial" w:cs="Arial"/>
                <w:sz w:val="20"/>
                <w:szCs w:val="20"/>
              </w:rPr>
              <w:t>share</w:t>
            </w:r>
            <w:r w:rsidR="00D70D0F" w:rsidRPr="00303144">
              <w:rPr>
                <w:rFonts w:ascii="Arial" w:hAnsi="Arial" w:cs="Arial"/>
                <w:sz w:val="20"/>
                <w:szCs w:val="20"/>
              </w:rPr>
              <w:t xml:space="preserve"> descriptions with other groups</w:t>
            </w:r>
            <w:r>
              <w:rPr>
                <w:rFonts w:ascii="Arial" w:hAnsi="Arial" w:cs="Arial"/>
                <w:sz w:val="20"/>
                <w:szCs w:val="20"/>
              </w:rPr>
              <w:t>,</w:t>
            </w:r>
            <w:r w:rsidR="00D70D0F" w:rsidRPr="00303144">
              <w:rPr>
                <w:rFonts w:ascii="Arial" w:hAnsi="Arial" w:cs="Arial"/>
                <w:sz w:val="20"/>
                <w:szCs w:val="20"/>
              </w:rPr>
              <w:t xml:space="preserve"> and see whether group</w:t>
            </w:r>
            <w:r>
              <w:rPr>
                <w:rFonts w:ascii="Arial" w:hAnsi="Arial" w:cs="Arial"/>
                <w:sz w:val="20"/>
                <w:szCs w:val="20"/>
              </w:rPr>
              <w:t xml:space="preserve">s have the </w:t>
            </w:r>
            <w:r w:rsidR="00D70D0F" w:rsidRPr="00303144">
              <w:rPr>
                <w:rFonts w:ascii="Arial" w:hAnsi="Arial" w:cs="Arial"/>
                <w:sz w:val="20"/>
                <w:szCs w:val="20"/>
              </w:rPr>
              <w:t>same conclusions.</w:t>
            </w:r>
          </w:p>
          <w:p w14:paraId="0AA881BE" w14:textId="77777777" w:rsidR="00D70D0F" w:rsidRPr="00303144" w:rsidRDefault="00174A22" w:rsidP="00B27CDE">
            <w:pPr>
              <w:pStyle w:val="NoSpacing"/>
              <w:spacing w:before="120" w:after="120"/>
              <w:rPr>
                <w:rFonts w:ascii="Arial" w:hAnsi="Arial" w:cs="Arial"/>
                <w:sz w:val="20"/>
                <w:szCs w:val="20"/>
              </w:rPr>
            </w:pPr>
            <w:r>
              <w:rPr>
                <w:rFonts w:ascii="Arial" w:hAnsi="Arial" w:cs="Arial"/>
                <w:sz w:val="20"/>
                <w:szCs w:val="20"/>
              </w:rPr>
              <w:t>Class d</w:t>
            </w:r>
            <w:r w:rsidR="00D70D0F" w:rsidRPr="00303144">
              <w:rPr>
                <w:rFonts w:ascii="Arial" w:hAnsi="Arial" w:cs="Arial"/>
                <w:sz w:val="20"/>
                <w:szCs w:val="20"/>
              </w:rPr>
              <w:t>iscuss whether any of their conclusions lacked enough support to be probable. Draw attention to the fact that we all draw conclusions based on the evidence we have.</w:t>
            </w:r>
          </w:p>
          <w:p w14:paraId="7D860B4B" w14:textId="77777777" w:rsidR="00D70D0F" w:rsidRPr="00303144" w:rsidRDefault="00D70D0F" w:rsidP="00B27CDE">
            <w:pPr>
              <w:pStyle w:val="NoSpacing"/>
              <w:spacing w:before="120" w:after="120"/>
              <w:rPr>
                <w:rFonts w:ascii="Arial" w:hAnsi="Arial" w:cs="Arial"/>
                <w:color w:val="000000"/>
                <w:sz w:val="20"/>
                <w:szCs w:val="20"/>
              </w:rPr>
            </w:pPr>
            <w:r w:rsidRPr="00303144">
              <w:rPr>
                <w:rFonts w:ascii="Arial" w:hAnsi="Arial" w:cs="Arial"/>
                <w:sz w:val="20"/>
                <w:szCs w:val="20"/>
              </w:rPr>
              <w:t xml:space="preserve">Divide the class into groups and each group </w:t>
            </w:r>
            <w:r w:rsidR="00174A22">
              <w:rPr>
                <w:rFonts w:ascii="Arial" w:hAnsi="Arial" w:cs="Arial"/>
                <w:sz w:val="20"/>
                <w:szCs w:val="20"/>
              </w:rPr>
              <w:t xml:space="preserve">has </w:t>
            </w:r>
            <w:r w:rsidRPr="00303144">
              <w:rPr>
                <w:rFonts w:ascii="Arial" w:hAnsi="Arial" w:cs="Arial"/>
                <w:sz w:val="20"/>
                <w:szCs w:val="20"/>
              </w:rPr>
              <w:t xml:space="preserve">a card with an emotion on it. </w:t>
            </w:r>
            <w:r w:rsidR="00174A22">
              <w:rPr>
                <w:rFonts w:ascii="Arial" w:hAnsi="Arial" w:cs="Arial"/>
                <w:sz w:val="20"/>
                <w:szCs w:val="20"/>
              </w:rPr>
              <w:t>E</w:t>
            </w:r>
            <w:r w:rsidRPr="00303144">
              <w:rPr>
                <w:rFonts w:ascii="Arial" w:hAnsi="Arial" w:cs="Arial"/>
                <w:sz w:val="20"/>
                <w:szCs w:val="20"/>
              </w:rPr>
              <w:t xml:space="preserve">ach group </w:t>
            </w:r>
            <w:proofErr w:type="gramStart"/>
            <w:r w:rsidRPr="00303144">
              <w:rPr>
                <w:rFonts w:ascii="Arial" w:hAnsi="Arial" w:cs="Arial"/>
                <w:sz w:val="20"/>
                <w:szCs w:val="20"/>
              </w:rPr>
              <w:t>come</w:t>
            </w:r>
            <w:r w:rsidR="00174A22">
              <w:rPr>
                <w:rFonts w:ascii="Arial" w:hAnsi="Arial" w:cs="Arial"/>
                <w:sz w:val="20"/>
                <w:szCs w:val="20"/>
              </w:rPr>
              <w:t>s</w:t>
            </w:r>
            <w:r w:rsidRPr="00303144">
              <w:rPr>
                <w:rFonts w:ascii="Arial" w:hAnsi="Arial" w:cs="Arial"/>
                <w:sz w:val="20"/>
                <w:szCs w:val="20"/>
              </w:rPr>
              <w:t xml:space="preserve"> up with</w:t>
            </w:r>
            <w:proofErr w:type="gramEnd"/>
            <w:r w:rsidRPr="00303144">
              <w:rPr>
                <w:rFonts w:ascii="Arial" w:hAnsi="Arial" w:cs="Arial"/>
                <w:sz w:val="20"/>
                <w:szCs w:val="20"/>
              </w:rPr>
              <w:t xml:space="preserve"> ‘hints’ that would describe a person who is feeling that emotion.</w:t>
            </w:r>
            <w:r w:rsidR="00174A22">
              <w:rPr>
                <w:rFonts w:ascii="Arial" w:hAnsi="Arial" w:cs="Arial"/>
                <w:sz w:val="20"/>
                <w:szCs w:val="20"/>
              </w:rPr>
              <w:t xml:space="preserve"> E.g.</w:t>
            </w:r>
            <w:r w:rsidRPr="00303144">
              <w:rPr>
                <w:rFonts w:ascii="Arial" w:hAnsi="Arial" w:cs="Arial"/>
                <w:sz w:val="20"/>
                <w:szCs w:val="20"/>
              </w:rPr>
              <w:t xml:space="preserve"> the group that has the emotion ‘angry’ might list ‘red-faced’ and ‘fists clenched’. </w:t>
            </w:r>
            <w:r w:rsidR="00174A22">
              <w:rPr>
                <w:rFonts w:ascii="Arial" w:hAnsi="Arial" w:cs="Arial"/>
                <w:sz w:val="20"/>
                <w:szCs w:val="20"/>
              </w:rPr>
              <w:t>G</w:t>
            </w:r>
            <w:r w:rsidRPr="00303144">
              <w:rPr>
                <w:rFonts w:ascii="Arial" w:hAnsi="Arial" w:cs="Arial"/>
                <w:color w:val="000000"/>
                <w:sz w:val="20"/>
                <w:szCs w:val="20"/>
              </w:rPr>
              <w:t xml:space="preserve">roups </w:t>
            </w:r>
            <w:r w:rsidR="00174A22">
              <w:rPr>
                <w:rFonts w:ascii="Arial" w:hAnsi="Arial" w:cs="Arial"/>
                <w:color w:val="000000"/>
                <w:sz w:val="20"/>
                <w:szCs w:val="20"/>
              </w:rPr>
              <w:t xml:space="preserve">share </w:t>
            </w:r>
            <w:r w:rsidRPr="00303144">
              <w:rPr>
                <w:rFonts w:ascii="Arial" w:hAnsi="Arial" w:cs="Arial"/>
                <w:color w:val="000000"/>
                <w:sz w:val="20"/>
                <w:szCs w:val="20"/>
              </w:rPr>
              <w:t>hints to see whether they can draw conclusions about how the person feels based on the given hints.</w:t>
            </w:r>
          </w:p>
          <w:p w14:paraId="1A6C4212" w14:textId="77777777" w:rsidR="00D70D0F" w:rsidRPr="00303144" w:rsidRDefault="00D70D0F" w:rsidP="00B27CDE">
            <w:pPr>
              <w:pStyle w:val="NoSpacing"/>
              <w:spacing w:before="120" w:after="120"/>
              <w:rPr>
                <w:rFonts w:ascii="Arial" w:hAnsi="Arial" w:cs="Arial"/>
                <w:color w:val="000000"/>
                <w:sz w:val="20"/>
                <w:szCs w:val="20"/>
              </w:rPr>
            </w:pPr>
            <w:r w:rsidRPr="00303144">
              <w:rPr>
                <w:rFonts w:ascii="Arial" w:hAnsi="Arial" w:cs="Arial"/>
                <w:color w:val="000000"/>
                <w:sz w:val="20"/>
                <w:szCs w:val="20"/>
              </w:rPr>
              <w:t>Give learners short texts about global issues and ask them to draw a conclusion from each text. Each group swaps their text and conclusion with another group for peer assessing. Each group presents to the class, highlighting where their conclusions agree or disagree with the original group which studied the text. They discuss why this might be.</w:t>
            </w:r>
          </w:p>
          <w:p w14:paraId="462F6FE6" w14:textId="77777777" w:rsidR="00D70D0F" w:rsidRPr="00303144" w:rsidRDefault="00D70D0F" w:rsidP="00B27CDE">
            <w:pPr>
              <w:pStyle w:val="NoSpacing"/>
              <w:spacing w:before="120" w:after="120"/>
              <w:rPr>
                <w:rFonts w:ascii="Arial" w:hAnsi="Arial" w:cs="Arial"/>
                <w:color w:val="000000"/>
                <w:sz w:val="20"/>
                <w:szCs w:val="20"/>
              </w:rPr>
            </w:pPr>
            <w:r w:rsidRPr="00431180">
              <w:rPr>
                <w:rFonts w:ascii="Arial Bold" w:hAnsi="Arial Bold" w:cs="Arial"/>
                <w:b/>
                <w:color w:val="000000"/>
                <w:sz w:val="20"/>
                <w:szCs w:val="20"/>
              </w:rPr>
              <w:t>(F)</w:t>
            </w:r>
            <w:r w:rsidRPr="00303144">
              <w:rPr>
                <w:rFonts w:ascii="Arial" w:hAnsi="Arial" w:cs="Arial"/>
                <w:color w:val="000000"/>
                <w:sz w:val="20"/>
                <w:szCs w:val="20"/>
              </w:rPr>
              <w:t xml:space="preserve"> Peer assessment</w:t>
            </w:r>
            <w:r w:rsidR="00676000">
              <w:rPr>
                <w:rFonts w:ascii="Arial" w:hAnsi="Arial" w:cs="Arial"/>
                <w:color w:val="000000"/>
                <w:sz w:val="20"/>
                <w:szCs w:val="20"/>
              </w:rPr>
              <w:t>.</w:t>
            </w:r>
          </w:p>
        </w:tc>
        <w:tc>
          <w:tcPr>
            <w:tcW w:w="1254" w:type="pct"/>
          </w:tcPr>
          <w:p w14:paraId="24E4AFB6"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lastRenderedPageBreak/>
              <w:t>Index cards with emotions written on them (one set per group)</w:t>
            </w:r>
          </w:p>
          <w:p w14:paraId="743594D5"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Short texts about global issues (from which to draw conclusions)</w:t>
            </w:r>
          </w:p>
          <w:p w14:paraId="469BA6AA" w14:textId="77777777" w:rsidR="00D70D0F" w:rsidRPr="00303144" w:rsidRDefault="00D70D0F" w:rsidP="00B27CDE">
            <w:pPr>
              <w:pStyle w:val="NoSpacing"/>
              <w:spacing w:before="120" w:after="120"/>
              <w:rPr>
                <w:rFonts w:ascii="Arial" w:hAnsi="Arial" w:cs="Arial"/>
                <w:sz w:val="20"/>
                <w:szCs w:val="20"/>
              </w:rPr>
            </w:pPr>
            <w:r w:rsidRPr="00303144">
              <w:rPr>
                <w:rFonts w:ascii="Arial" w:hAnsi="Arial" w:cs="Arial"/>
                <w:sz w:val="20"/>
                <w:szCs w:val="20"/>
              </w:rPr>
              <w:t xml:space="preserve">These activities relate drawing conclusions to real-life experiences so that learners can see more easily how </w:t>
            </w:r>
            <w:r w:rsidRPr="00303144">
              <w:rPr>
                <w:rFonts w:ascii="Arial" w:hAnsi="Arial" w:cs="Arial"/>
                <w:sz w:val="20"/>
                <w:szCs w:val="20"/>
              </w:rPr>
              <w:lastRenderedPageBreak/>
              <w:t>they might draw conclusions from what they read, watch and listen to.</w:t>
            </w:r>
          </w:p>
          <w:p w14:paraId="5C55A830" w14:textId="77777777" w:rsidR="00D70D0F" w:rsidRPr="00303144" w:rsidRDefault="00D70D0F" w:rsidP="00D70D0F">
            <w:pPr>
              <w:pStyle w:val="NoSpacing"/>
              <w:spacing w:before="120" w:after="120"/>
              <w:rPr>
                <w:rFonts w:ascii="Arial" w:hAnsi="Arial" w:cs="Arial"/>
                <w:sz w:val="20"/>
                <w:szCs w:val="20"/>
              </w:rPr>
            </w:pPr>
            <w:r>
              <w:rPr>
                <w:rFonts w:ascii="Arial" w:hAnsi="Arial" w:cs="Arial"/>
                <w:sz w:val="20"/>
                <w:szCs w:val="20"/>
              </w:rPr>
              <w:t>G</w:t>
            </w:r>
            <w:r w:rsidRPr="00303144">
              <w:rPr>
                <w:rFonts w:ascii="Arial" w:hAnsi="Arial" w:cs="Arial"/>
                <w:sz w:val="20"/>
                <w:szCs w:val="20"/>
              </w:rPr>
              <w:t xml:space="preserve">ive a short text and a series of conclusions to choose from to start with as in the given example, or might give short texts and ask learners to draw their own conclusions, or a mixture of both depending on the groups. </w:t>
            </w:r>
            <w:r w:rsidRPr="00303144">
              <w:rPr>
                <w:rFonts w:ascii="Arial" w:hAnsi="Arial" w:cs="Arial"/>
                <w:color w:val="000000"/>
                <w:sz w:val="20"/>
                <w:szCs w:val="20"/>
              </w:rPr>
              <w:t>Groups could also find short texts for use in this activity and write their own multiple-choice questions to go with it and then swap their text and questions with another group.</w:t>
            </w:r>
          </w:p>
        </w:tc>
      </w:tr>
      <w:tr w:rsidR="00B27CDE" w:rsidRPr="00B27CDE" w14:paraId="096F7D6F" w14:textId="77777777" w:rsidTr="00C7303C">
        <w:trPr>
          <w:trHeight w:val="502"/>
        </w:trPr>
        <w:tc>
          <w:tcPr>
            <w:tcW w:w="5000" w:type="pct"/>
            <w:gridSpan w:val="3"/>
          </w:tcPr>
          <w:p w14:paraId="03B9C963" w14:textId="77777777" w:rsidR="00E46547" w:rsidRPr="00B27CDE" w:rsidRDefault="00E46547" w:rsidP="00A0452F">
            <w:pPr>
              <w:spacing w:before="120" w:after="120"/>
              <w:rPr>
                <w:rFonts w:ascii="Arial" w:hAnsi="Arial" w:cs="Arial"/>
                <w:b/>
                <w:color w:val="EA5B0C"/>
                <w:sz w:val="20"/>
                <w:szCs w:val="20"/>
              </w:rPr>
            </w:pPr>
            <w:r w:rsidRPr="00B27CDE">
              <w:rPr>
                <w:rFonts w:ascii="Arial" w:hAnsi="Arial" w:cs="Arial"/>
                <w:b/>
                <w:color w:val="EA5B0C"/>
                <w:sz w:val="20"/>
                <w:szCs w:val="20"/>
              </w:rPr>
              <w:lastRenderedPageBreak/>
              <w:t>Skills focus:</w:t>
            </w:r>
            <w:r w:rsidR="00B27CDE" w:rsidRPr="00B27CDE">
              <w:rPr>
                <w:rFonts w:ascii="Arial" w:hAnsi="Arial" w:cs="Arial"/>
                <w:b/>
                <w:color w:val="EA5B0C"/>
                <w:sz w:val="20"/>
                <w:szCs w:val="20"/>
              </w:rPr>
              <w:t xml:space="preserve"> </w:t>
            </w:r>
            <w:r w:rsidR="00B27CDE">
              <w:rPr>
                <w:rFonts w:ascii="Arial" w:hAnsi="Arial" w:cs="Arial"/>
                <w:b/>
                <w:color w:val="EA5B0C"/>
                <w:sz w:val="20"/>
                <w:szCs w:val="20"/>
              </w:rPr>
              <w:t>Critical thinking – E</w:t>
            </w:r>
            <w:r w:rsidR="00B27CDE" w:rsidRPr="00B27CDE">
              <w:rPr>
                <w:rFonts w:ascii="Arial" w:hAnsi="Arial" w:cs="Arial"/>
                <w:b/>
                <w:color w:val="EA5B0C"/>
                <w:sz w:val="20"/>
                <w:szCs w:val="20"/>
              </w:rPr>
              <w:t>valuating arguments/data (2)</w:t>
            </w:r>
          </w:p>
        </w:tc>
      </w:tr>
      <w:tr w:rsidR="00D70D0F" w:rsidRPr="00303144" w14:paraId="4FA84600" w14:textId="77777777" w:rsidTr="00C7303C">
        <w:trPr>
          <w:trHeight w:val="502"/>
        </w:trPr>
        <w:tc>
          <w:tcPr>
            <w:tcW w:w="826" w:type="pct"/>
          </w:tcPr>
          <w:p w14:paraId="152BD415"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To be able to analyse data given in different forms of representation.</w:t>
            </w:r>
          </w:p>
        </w:tc>
        <w:tc>
          <w:tcPr>
            <w:tcW w:w="2920" w:type="pct"/>
          </w:tcPr>
          <w:p w14:paraId="4D73EB6A"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Discuss as a class the different types of representation of statistics and whether some are more suitable than others and the types of question that can be asked to elicit information from a chart, etc. Work through an example as a class.</w:t>
            </w:r>
          </w:p>
          <w:p w14:paraId="731B2DC7"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lastRenderedPageBreak/>
              <w:t xml:space="preserve">Give learners some data and ask them to present it using technology in different ways (bar graph, table, line chart, pie chart, etc.) The data can come from any global topic area, for example, statistics about unemployment/ employment in a </w:t>
            </w:r>
            <w:proofErr w:type="gramStart"/>
            <w:r w:rsidRPr="00303144">
              <w:rPr>
                <w:rFonts w:ascii="Arial" w:hAnsi="Arial" w:cs="Arial"/>
                <w:sz w:val="20"/>
                <w:szCs w:val="20"/>
              </w:rPr>
              <w:t>particular country</w:t>
            </w:r>
            <w:proofErr w:type="gramEnd"/>
            <w:r w:rsidRPr="00303144">
              <w:rPr>
                <w:rFonts w:ascii="Arial" w:hAnsi="Arial" w:cs="Arial"/>
                <w:sz w:val="20"/>
                <w:szCs w:val="20"/>
              </w:rPr>
              <w:t>. Learners work in pairs to present this data using three different methods. Once they have their charts, they write at least one question to elicit information from each chart.</w:t>
            </w:r>
          </w:p>
          <w:p w14:paraId="74B81730"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t>Learners pass their charts and questions to another pair. This pair answers the three questions and discusses whether the charts are an effective way of presenting the data used. They then continue to pass their charts to different pairs for further feedback.</w:t>
            </w:r>
          </w:p>
          <w:p w14:paraId="555E7BDB" w14:textId="77777777" w:rsidR="00D70D0F" w:rsidRPr="00303144" w:rsidRDefault="00D70D0F" w:rsidP="00B27CDE">
            <w:pPr>
              <w:spacing w:before="120" w:after="120"/>
              <w:rPr>
                <w:rFonts w:ascii="Arial" w:hAnsi="Arial" w:cs="Arial"/>
                <w:sz w:val="20"/>
                <w:szCs w:val="20"/>
              </w:rPr>
            </w:pPr>
            <w:r w:rsidRPr="00431180">
              <w:rPr>
                <w:rFonts w:ascii="Arial Bold" w:hAnsi="Arial Bold" w:cs="Arial"/>
                <w:b/>
                <w:sz w:val="20"/>
                <w:szCs w:val="20"/>
              </w:rPr>
              <w:t>(F)</w:t>
            </w:r>
            <w:r w:rsidRPr="00303144">
              <w:rPr>
                <w:rFonts w:ascii="Arial" w:hAnsi="Arial" w:cs="Arial"/>
                <w:b/>
                <w:sz w:val="20"/>
                <w:szCs w:val="20"/>
              </w:rPr>
              <w:t xml:space="preserve"> </w:t>
            </w:r>
            <w:r w:rsidRPr="00303144">
              <w:rPr>
                <w:rFonts w:ascii="Arial" w:hAnsi="Arial" w:cs="Arial"/>
                <w:sz w:val="20"/>
                <w:szCs w:val="20"/>
              </w:rPr>
              <w:t>Peer feedback</w:t>
            </w:r>
            <w:r w:rsidR="00996F8C">
              <w:rPr>
                <w:rFonts w:ascii="Arial" w:hAnsi="Arial" w:cs="Arial"/>
                <w:sz w:val="20"/>
                <w:szCs w:val="20"/>
              </w:rPr>
              <w:t>.</w:t>
            </w:r>
          </w:p>
        </w:tc>
        <w:tc>
          <w:tcPr>
            <w:tcW w:w="1254" w:type="pct"/>
          </w:tcPr>
          <w:p w14:paraId="24C25E4C" w14:textId="77777777" w:rsidR="00D70D0F" w:rsidRPr="00303144" w:rsidRDefault="00D70D0F" w:rsidP="00B27CDE">
            <w:pPr>
              <w:spacing w:before="120" w:after="120"/>
              <w:rPr>
                <w:rFonts w:ascii="Arial" w:hAnsi="Arial" w:cs="Arial"/>
                <w:sz w:val="20"/>
                <w:szCs w:val="20"/>
              </w:rPr>
            </w:pPr>
            <w:r w:rsidRPr="00303144">
              <w:rPr>
                <w:rFonts w:ascii="Arial" w:hAnsi="Arial" w:cs="Arial"/>
                <w:sz w:val="20"/>
                <w:szCs w:val="20"/>
              </w:rPr>
              <w:lastRenderedPageBreak/>
              <w:t>Data can be used from primary research already conducted by learners.</w:t>
            </w:r>
          </w:p>
        </w:tc>
      </w:tr>
      <w:tr w:rsidR="00B27CDE" w:rsidRPr="00B27CDE" w14:paraId="5A2AFA23" w14:textId="77777777" w:rsidTr="00C7303C">
        <w:trPr>
          <w:trHeight w:val="502"/>
        </w:trPr>
        <w:tc>
          <w:tcPr>
            <w:tcW w:w="5000" w:type="pct"/>
            <w:gridSpan w:val="3"/>
          </w:tcPr>
          <w:p w14:paraId="05925747" w14:textId="77777777" w:rsidR="00E46547" w:rsidRPr="00B27CDE" w:rsidRDefault="00E46547" w:rsidP="00A0452F">
            <w:pPr>
              <w:spacing w:before="120" w:after="120"/>
              <w:rPr>
                <w:rFonts w:ascii="Arial" w:hAnsi="Arial" w:cs="Arial"/>
                <w:b/>
                <w:color w:val="EA5B0C"/>
                <w:sz w:val="20"/>
                <w:szCs w:val="20"/>
              </w:rPr>
            </w:pPr>
            <w:r w:rsidRPr="00B27CDE">
              <w:rPr>
                <w:rFonts w:ascii="Arial" w:hAnsi="Arial" w:cs="Arial"/>
                <w:b/>
                <w:color w:val="EA5B0C"/>
                <w:sz w:val="20"/>
                <w:szCs w:val="20"/>
              </w:rPr>
              <w:t>Skills focus:</w:t>
            </w:r>
            <w:r w:rsidR="00B27CDE" w:rsidRPr="00B27CDE">
              <w:rPr>
                <w:rFonts w:ascii="Arial" w:hAnsi="Arial" w:cs="Arial"/>
                <w:b/>
                <w:color w:val="EA5B0C"/>
                <w:sz w:val="20"/>
                <w:szCs w:val="20"/>
              </w:rPr>
              <w:t xml:space="preserve"> Information skills –synthesis (2)</w:t>
            </w:r>
          </w:p>
        </w:tc>
      </w:tr>
      <w:tr w:rsidR="00D70D0F" w:rsidRPr="00303144" w14:paraId="11642083" w14:textId="77777777" w:rsidTr="00C7303C">
        <w:trPr>
          <w:trHeight w:val="416"/>
        </w:trPr>
        <w:tc>
          <w:tcPr>
            <w:tcW w:w="826" w:type="pct"/>
          </w:tcPr>
          <w:p w14:paraId="3DCAE529" w14:textId="77777777" w:rsidR="00D70D0F" w:rsidRPr="00303144" w:rsidRDefault="00D70D0F" w:rsidP="00856190">
            <w:pPr>
              <w:spacing w:before="120" w:after="120"/>
              <w:rPr>
                <w:rFonts w:ascii="Arial" w:hAnsi="Arial" w:cs="Arial"/>
                <w:sz w:val="20"/>
                <w:szCs w:val="20"/>
              </w:rPr>
            </w:pPr>
            <w:r w:rsidRPr="00303144">
              <w:rPr>
                <w:rFonts w:ascii="Arial" w:hAnsi="Arial" w:cs="Arial"/>
                <w:sz w:val="20"/>
                <w:szCs w:val="20"/>
              </w:rPr>
              <w:t>To be able to synthesise information for a purpose.</w:t>
            </w:r>
          </w:p>
        </w:tc>
        <w:tc>
          <w:tcPr>
            <w:tcW w:w="2920" w:type="pct"/>
          </w:tcPr>
          <w:p w14:paraId="2BC62492" w14:textId="2F3A2600" w:rsidR="00827F62" w:rsidRDefault="00D70D0F" w:rsidP="00856190">
            <w:pPr>
              <w:spacing w:before="120" w:after="120"/>
              <w:rPr>
                <w:rFonts w:ascii="Arial" w:hAnsi="Arial" w:cs="Arial"/>
                <w:sz w:val="20"/>
                <w:szCs w:val="20"/>
              </w:rPr>
            </w:pPr>
            <w:r w:rsidRPr="00303144">
              <w:rPr>
                <w:rFonts w:ascii="Arial" w:hAnsi="Arial" w:cs="Arial"/>
                <w:sz w:val="20"/>
                <w:szCs w:val="20"/>
              </w:rPr>
              <w:t xml:space="preserve">Choose one of the global topics and select some short video clips about the topic, for example, </w:t>
            </w:r>
            <w:r w:rsidRPr="00827F62">
              <w:rPr>
                <w:rFonts w:ascii="Arial" w:hAnsi="Arial" w:cs="Arial"/>
                <w:i/>
                <w:sz w:val="20"/>
                <w:szCs w:val="20"/>
              </w:rPr>
              <w:t>Education for all</w:t>
            </w:r>
            <w:r w:rsidRPr="00303144">
              <w:rPr>
                <w:rFonts w:ascii="Arial" w:hAnsi="Arial" w:cs="Arial"/>
                <w:sz w:val="20"/>
                <w:szCs w:val="20"/>
              </w:rPr>
              <w:t>.</w:t>
            </w:r>
          </w:p>
          <w:p w14:paraId="6B75C43C" w14:textId="77777777" w:rsidR="00D70D0F" w:rsidRPr="00303144" w:rsidRDefault="00D70D0F" w:rsidP="00856190">
            <w:pPr>
              <w:spacing w:before="120" w:after="120"/>
              <w:rPr>
                <w:rFonts w:ascii="Arial" w:hAnsi="Arial" w:cs="Arial"/>
                <w:sz w:val="20"/>
                <w:szCs w:val="20"/>
              </w:rPr>
            </w:pPr>
            <w:r w:rsidRPr="00303144">
              <w:rPr>
                <w:rFonts w:ascii="Arial" w:hAnsi="Arial" w:cs="Arial"/>
                <w:sz w:val="20"/>
                <w:szCs w:val="20"/>
              </w:rPr>
              <w:t>Before watching the clips, learners complete the ‘Thinking’ part of their T-chart about what they already know about education globally and any questions/observations they have. They might already have been given a text or some pictures related to the video clips/topic. While watching the clips, learners complete the ‘Notes’ part of their T-chart.</w:t>
            </w:r>
          </w:p>
          <w:p w14:paraId="1FF631C7" w14:textId="64D0A9EF" w:rsidR="00D70D0F" w:rsidRPr="00303144" w:rsidRDefault="00D70D0F" w:rsidP="00856190">
            <w:pPr>
              <w:spacing w:before="120" w:after="120"/>
              <w:rPr>
                <w:rFonts w:ascii="Arial" w:hAnsi="Arial" w:cs="Arial"/>
                <w:sz w:val="20"/>
                <w:szCs w:val="20"/>
              </w:rPr>
            </w:pPr>
            <w:r w:rsidRPr="00303144">
              <w:rPr>
                <w:rFonts w:ascii="Arial" w:hAnsi="Arial" w:cs="Arial"/>
                <w:sz w:val="20"/>
                <w:szCs w:val="20"/>
              </w:rPr>
              <w:t>After watching the clips, learners reflect individually on what they have written and what questions they still have and want to know. They share their findings with their partner to gain further information and feedback.</w:t>
            </w:r>
          </w:p>
          <w:p w14:paraId="42E05C0F" w14:textId="77777777" w:rsidR="00D70D0F" w:rsidRPr="00303144" w:rsidRDefault="00D70D0F" w:rsidP="00856190">
            <w:pPr>
              <w:spacing w:before="120" w:after="120"/>
              <w:rPr>
                <w:rFonts w:ascii="Arial" w:hAnsi="Arial" w:cs="Arial"/>
                <w:sz w:val="20"/>
                <w:szCs w:val="20"/>
              </w:rPr>
            </w:pPr>
            <w:r w:rsidRPr="00303144">
              <w:rPr>
                <w:rFonts w:ascii="Arial" w:hAnsi="Arial" w:cs="Arial"/>
                <w:sz w:val="20"/>
                <w:szCs w:val="20"/>
              </w:rPr>
              <w:t>As a follow-up activity, learners can research any remaining questions, or any new questions they have after watching the video clips.</w:t>
            </w:r>
          </w:p>
          <w:p w14:paraId="34389134" w14:textId="77777777" w:rsidR="00D70D0F" w:rsidRPr="00303144" w:rsidRDefault="00D70D0F" w:rsidP="00856190">
            <w:pPr>
              <w:spacing w:before="120" w:after="120"/>
              <w:rPr>
                <w:rFonts w:ascii="Arial" w:hAnsi="Arial" w:cs="Arial"/>
                <w:sz w:val="20"/>
                <w:szCs w:val="20"/>
              </w:rPr>
            </w:pPr>
            <w:r w:rsidRPr="00431180">
              <w:rPr>
                <w:rFonts w:ascii="Arial Bold" w:hAnsi="Arial Bold" w:cs="Arial"/>
                <w:b/>
                <w:sz w:val="20"/>
                <w:szCs w:val="20"/>
              </w:rPr>
              <w:t>(F)</w:t>
            </w:r>
            <w:r w:rsidRPr="00303144">
              <w:rPr>
                <w:rFonts w:ascii="Arial" w:hAnsi="Arial" w:cs="Arial"/>
                <w:b/>
                <w:sz w:val="20"/>
                <w:szCs w:val="20"/>
              </w:rPr>
              <w:t xml:space="preserve"> </w:t>
            </w:r>
            <w:r w:rsidRPr="00303144">
              <w:rPr>
                <w:rFonts w:ascii="Arial" w:hAnsi="Arial" w:cs="Arial"/>
                <w:sz w:val="20"/>
                <w:szCs w:val="20"/>
              </w:rPr>
              <w:t>Peer feedback</w:t>
            </w:r>
            <w:r w:rsidR="00996F8C">
              <w:rPr>
                <w:rFonts w:ascii="Arial" w:hAnsi="Arial" w:cs="Arial"/>
                <w:sz w:val="20"/>
                <w:szCs w:val="20"/>
              </w:rPr>
              <w:t>.</w:t>
            </w:r>
          </w:p>
        </w:tc>
        <w:tc>
          <w:tcPr>
            <w:tcW w:w="1254" w:type="pct"/>
          </w:tcPr>
          <w:p w14:paraId="792744FD" w14:textId="77777777" w:rsidR="00D70D0F" w:rsidRPr="00303144" w:rsidRDefault="00D70D0F" w:rsidP="00856190">
            <w:pPr>
              <w:spacing w:before="120" w:after="120"/>
              <w:rPr>
                <w:rFonts w:ascii="Arial" w:hAnsi="Arial" w:cs="Arial"/>
                <w:sz w:val="20"/>
                <w:szCs w:val="20"/>
              </w:rPr>
            </w:pPr>
            <w:r w:rsidRPr="00303144">
              <w:rPr>
                <w:rFonts w:ascii="Arial" w:hAnsi="Arial" w:cs="Arial"/>
                <w:sz w:val="20"/>
                <w:szCs w:val="20"/>
              </w:rPr>
              <w:t>T-chart template (see synthesis (1) activity)</w:t>
            </w:r>
          </w:p>
          <w:p w14:paraId="728E9A97" w14:textId="77777777" w:rsidR="00D70D0F" w:rsidRPr="00303144" w:rsidRDefault="00D70D0F" w:rsidP="00856190">
            <w:pPr>
              <w:spacing w:before="120" w:after="120"/>
              <w:rPr>
                <w:rFonts w:ascii="Arial" w:hAnsi="Arial" w:cs="Arial"/>
                <w:sz w:val="20"/>
                <w:szCs w:val="20"/>
              </w:rPr>
            </w:pPr>
            <w:r>
              <w:rPr>
                <w:rFonts w:ascii="Arial" w:hAnsi="Arial" w:cs="Arial"/>
                <w:sz w:val="20"/>
                <w:szCs w:val="20"/>
              </w:rPr>
              <w:t>U</w:t>
            </w:r>
            <w:r w:rsidRPr="00303144">
              <w:rPr>
                <w:rFonts w:ascii="Arial" w:hAnsi="Arial" w:cs="Arial"/>
                <w:sz w:val="20"/>
                <w:szCs w:val="20"/>
              </w:rPr>
              <w:t>se this activity after learners have looked at a text or done other work on the topic area.</w:t>
            </w:r>
          </w:p>
          <w:p w14:paraId="63CD7649" w14:textId="77777777" w:rsidR="00D70D0F" w:rsidRPr="00303144" w:rsidRDefault="00D70D0F" w:rsidP="00856190">
            <w:pPr>
              <w:spacing w:before="120" w:after="120"/>
              <w:rPr>
                <w:rFonts w:ascii="Arial" w:hAnsi="Arial" w:cs="Arial"/>
                <w:sz w:val="20"/>
                <w:szCs w:val="20"/>
              </w:rPr>
            </w:pPr>
            <w:r w:rsidRPr="00303144">
              <w:rPr>
                <w:rFonts w:ascii="Arial" w:hAnsi="Arial" w:cs="Arial"/>
                <w:sz w:val="20"/>
                <w:szCs w:val="20"/>
              </w:rPr>
              <w:t xml:space="preserve">When learners have completed their T-charts, see what questions learners still </w:t>
            </w:r>
            <w:proofErr w:type="gramStart"/>
            <w:r w:rsidRPr="00303144">
              <w:rPr>
                <w:rFonts w:ascii="Arial" w:hAnsi="Arial" w:cs="Arial"/>
                <w:sz w:val="20"/>
                <w:szCs w:val="20"/>
              </w:rPr>
              <w:t>have to</w:t>
            </w:r>
            <w:proofErr w:type="gramEnd"/>
            <w:r w:rsidRPr="00303144">
              <w:rPr>
                <w:rFonts w:ascii="Arial" w:hAnsi="Arial" w:cs="Arial"/>
                <w:sz w:val="20"/>
                <w:szCs w:val="20"/>
              </w:rPr>
              <w:t xml:space="preserve"> inform their planning of further activities.</w:t>
            </w:r>
          </w:p>
          <w:p w14:paraId="5C3FA9DB" w14:textId="77777777" w:rsidR="00D70D0F" w:rsidRPr="00303144" w:rsidRDefault="00996F8C" w:rsidP="00173ECD">
            <w:pPr>
              <w:spacing w:before="120" w:after="120"/>
              <w:rPr>
                <w:rFonts w:ascii="Arial" w:hAnsi="Arial" w:cs="Arial"/>
                <w:sz w:val="20"/>
                <w:szCs w:val="20"/>
              </w:rPr>
            </w:pPr>
            <w:r>
              <w:rPr>
                <w:rFonts w:ascii="Arial" w:hAnsi="Arial" w:cs="Arial"/>
                <w:sz w:val="20"/>
                <w:szCs w:val="20"/>
              </w:rPr>
              <w:t>L</w:t>
            </w:r>
            <w:r w:rsidR="00D70D0F" w:rsidRPr="00303144">
              <w:rPr>
                <w:rFonts w:ascii="Arial" w:hAnsi="Arial" w:cs="Arial"/>
                <w:sz w:val="20"/>
                <w:szCs w:val="20"/>
              </w:rPr>
              <w:t>earners produce a poster/leaflet/advert</w:t>
            </w:r>
            <w:r>
              <w:rPr>
                <w:rFonts w:ascii="Arial" w:hAnsi="Arial" w:cs="Arial"/>
                <w:sz w:val="20"/>
                <w:szCs w:val="20"/>
              </w:rPr>
              <w:t xml:space="preserve"> </w:t>
            </w:r>
            <w:r w:rsidR="00D70D0F" w:rsidRPr="00303144">
              <w:rPr>
                <w:rFonts w:ascii="Arial" w:hAnsi="Arial" w:cs="Arial"/>
                <w:sz w:val="20"/>
                <w:szCs w:val="20"/>
              </w:rPr>
              <w:t xml:space="preserve">to inform others about the situation and persuade them to do something to help, </w:t>
            </w:r>
            <w:r>
              <w:rPr>
                <w:rFonts w:ascii="Arial" w:hAnsi="Arial" w:cs="Arial"/>
                <w:sz w:val="20"/>
                <w:szCs w:val="20"/>
              </w:rPr>
              <w:t>e.g.</w:t>
            </w:r>
            <w:r w:rsidR="00676000">
              <w:rPr>
                <w:rFonts w:ascii="Arial" w:hAnsi="Arial" w:cs="Arial"/>
                <w:sz w:val="20"/>
                <w:szCs w:val="20"/>
              </w:rPr>
              <w:t xml:space="preserve"> </w:t>
            </w:r>
            <w:r w:rsidR="00D70D0F" w:rsidRPr="00303144">
              <w:rPr>
                <w:rFonts w:ascii="Arial" w:hAnsi="Arial" w:cs="Arial"/>
                <w:sz w:val="20"/>
                <w:szCs w:val="20"/>
              </w:rPr>
              <w:t>donate money.</w:t>
            </w:r>
          </w:p>
        </w:tc>
      </w:tr>
    </w:tbl>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14601"/>
      </w:tblGrid>
      <w:tr w:rsidR="00173ECD" w:rsidRPr="004A4E17" w14:paraId="34BDA974" w14:textId="77777777" w:rsidTr="00173ECD">
        <w:trPr>
          <w:trHeight w:hRule="exact" w:val="440"/>
          <w:tblHeader/>
        </w:trPr>
        <w:tc>
          <w:tcPr>
            <w:tcW w:w="14601" w:type="dxa"/>
            <w:shd w:val="clear" w:color="auto" w:fill="EA5B0C"/>
            <w:tcMar>
              <w:top w:w="113" w:type="dxa"/>
              <w:bottom w:w="113" w:type="dxa"/>
            </w:tcMar>
            <w:vAlign w:val="center"/>
          </w:tcPr>
          <w:p w14:paraId="493FEEEC" w14:textId="77777777" w:rsidR="00173ECD" w:rsidRPr="00FB2E1E" w:rsidRDefault="00173ECD" w:rsidP="00C05A1A">
            <w:pPr>
              <w:rPr>
                <w:rFonts w:ascii="Arial" w:hAnsi="Arial" w:cs="Arial"/>
                <w:b/>
                <w:color w:val="FFFFFF"/>
                <w:sz w:val="20"/>
                <w:szCs w:val="20"/>
              </w:rPr>
            </w:pPr>
            <w:r w:rsidRPr="00FB2E1E">
              <w:rPr>
                <w:rFonts w:ascii="Arial" w:hAnsi="Arial" w:cs="Arial"/>
                <w:b/>
                <w:color w:val="FFFFFF"/>
                <w:sz w:val="20"/>
                <w:szCs w:val="20"/>
              </w:rPr>
              <w:t>Past and specimen papers</w:t>
            </w:r>
          </w:p>
        </w:tc>
      </w:tr>
      <w:tr w:rsidR="00173ECD" w:rsidRPr="004A4E17" w14:paraId="76739C4D" w14:textId="77777777" w:rsidTr="00173ECD">
        <w:tblPrEx>
          <w:tblCellMar>
            <w:top w:w="0" w:type="dxa"/>
            <w:bottom w:w="0" w:type="dxa"/>
          </w:tblCellMar>
        </w:tblPrEx>
        <w:tc>
          <w:tcPr>
            <w:tcW w:w="14601" w:type="dxa"/>
            <w:tcMar>
              <w:top w:w="113" w:type="dxa"/>
              <w:bottom w:w="113" w:type="dxa"/>
            </w:tcMar>
          </w:tcPr>
          <w:p w14:paraId="6B1A992F" w14:textId="77777777" w:rsidR="00173ECD" w:rsidRPr="004E2FD6" w:rsidRDefault="00173ECD" w:rsidP="00C05A1A">
            <w:pPr>
              <w:pStyle w:val="BodyText"/>
              <w:rPr>
                <w:i/>
              </w:rPr>
            </w:pPr>
            <w:r>
              <w:rPr>
                <w:lang w:eastAsia="en-GB"/>
              </w:rPr>
              <w:t xml:space="preserve">Past/specimen papers and mark schemes are available to download at </w:t>
            </w:r>
            <w:hyperlink r:id="rId38" w:history="1">
              <w:r w:rsidRPr="00C8122F">
                <w:rPr>
                  <w:rStyle w:val="WebLink"/>
                </w:rPr>
                <w:t>www.cambridgeinternational.org/support</w:t>
              </w:r>
            </w:hyperlink>
            <w:r w:rsidRPr="00C8122F">
              <w:rPr>
                <w:rStyle w:val="BodyChar"/>
              </w:rPr>
              <w:t xml:space="preserve"> </w:t>
            </w:r>
            <w:r w:rsidRPr="00C8122F">
              <w:rPr>
                <w:rStyle w:val="Bold"/>
              </w:rPr>
              <w:t>(F)</w:t>
            </w:r>
          </w:p>
        </w:tc>
      </w:tr>
    </w:tbl>
    <w:p w14:paraId="4C403C78" w14:textId="77777777" w:rsidR="00303144" w:rsidRDefault="00303144" w:rsidP="004E2FD6">
      <w:pPr>
        <w:rPr>
          <w:rFonts w:ascii="Arial" w:hAnsi="Arial" w:cs="Arial"/>
          <w:sz w:val="20"/>
          <w:szCs w:val="20"/>
        </w:rPr>
      </w:pPr>
    </w:p>
    <w:p w14:paraId="575CA33B" w14:textId="77777777" w:rsidR="009B3DA9" w:rsidRDefault="009B3DA9" w:rsidP="00C92F05">
      <w:pPr>
        <w:rPr>
          <w:rFonts w:ascii="Arial" w:hAnsi="Arial"/>
          <w:b/>
          <w:bCs/>
          <w:color w:val="E05206"/>
          <w:sz w:val="28"/>
          <w:szCs w:val="28"/>
        </w:rPr>
        <w:sectPr w:rsidR="009B3DA9" w:rsidSect="00C25E32">
          <w:pgSz w:w="16840" w:h="11900" w:orient="landscape" w:code="9"/>
          <w:pgMar w:top="1134" w:right="1134" w:bottom="1134" w:left="1134" w:header="567" w:footer="567" w:gutter="0"/>
          <w:cols w:space="708"/>
          <w:docGrid w:linePitch="326"/>
        </w:sectPr>
      </w:pPr>
    </w:p>
    <w:p w14:paraId="17EEEDE5" w14:textId="77777777" w:rsidR="00B82E0A" w:rsidRDefault="00B82E0A" w:rsidP="00B82E0A">
      <w:pPr>
        <w:rPr>
          <w:rFonts w:ascii="Arial" w:hAnsi="Arial" w:cs="Arial"/>
          <w:b/>
          <w:sz w:val="20"/>
          <w:szCs w:val="20"/>
        </w:rPr>
      </w:pPr>
    </w:p>
    <w:p w14:paraId="44292D67" w14:textId="77777777" w:rsidR="00B82E0A" w:rsidRDefault="00B82E0A" w:rsidP="00B82E0A">
      <w:pPr>
        <w:rPr>
          <w:rFonts w:ascii="Arial" w:hAnsi="Arial" w:cs="Arial"/>
          <w:b/>
          <w:sz w:val="20"/>
          <w:szCs w:val="20"/>
        </w:rPr>
      </w:pPr>
    </w:p>
    <w:p w14:paraId="7ABF9FA2" w14:textId="77777777" w:rsidR="00B82E0A" w:rsidRDefault="00B82E0A" w:rsidP="00B82E0A">
      <w:pPr>
        <w:rPr>
          <w:rFonts w:ascii="Arial" w:hAnsi="Arial" w:cs="Arial"/>
          <w:b/>
          <w:sz w:val="20"/>
          <w:szCs w:val="20"/>
        </w:rPr>
      </w:pPr>
    </w:p>
    <w:p w14:paraId="245BF42D" w14:textId="77777777" w:rsidR="00B82E0A" w:rsidRDefault="00B82E0A" w:rsidP="00B82E0A">
      <w:pPr>
        <w:rPr>
          <w:rFonts w:ascii="Arial" w:hAnsi="Arial" w:cs="Arial"/>
          <w:b/>
          <w:sz w:val="20"/>
          <w:szCs w:val="20"/>
        </w:rPr>
      </w:pPr>
    </w:p>
    <w:p w14:paraId="76B33298" w14:textId="77777777" w:rsidR="00B82E0A" w:rsidRDefault="00B82E0A" w:rsidP="00B82E0A">
      <w:pPr>
        <w:rPr>
          <w:rFonts w:ascii="Arial" w:hAnsi="Arial" w:cs="Arial"/>
          <w:b/>
          <w:sz w:val="20"/>
          <w:szCs w:val="20"/>
        </w:rPr>
      </w:pPr>
    </w:p>
    <w:p w14:paraId="53A8DFAA" w14:textId="77777777" w:rsidR="00B82E0A" w:rsidRDefault="00B82E0A" w:rsidP="00B82E0A">
      <w:pPr>
        <w:rPr>
          <w:rFonts w:ascii="Arial" w:hAnsi="Arial" w:cs="Arial"/>
          <w:b/>
          <w:sz w:val="20"/>
          <w:szCs w:val="20"/>
        </w:rPr>
      </w:pPr>
    </w:p>
    <w:p w14:paraId="10994CB6" w14:textId="77777777" w:rsidR="00B82E0A" w:rsidRDefault="00B82E0A" w:rsidP="00B82E0A">
      <w:pPr>
        <w:rPr>
          <w:rFonts w:ascii="Arial" w:hAnsi="Arial" w:cs="Arial"/>
          <w:b/>
          <w:sz w:val="20"/>
          <w:szCs w:val="20"/>
        </w:rPr>
      </w:pPr>
    </w:p>
    <w:p w14:paraId="64208E53" w14:textId="77777777" w:rsidR="00B82E0A" w:rsidRDefault="00B82E0A" w:rsidP="00B82E0A">
      <w:pPr>
        <w:rPr>
          <w:rFonts w:ascii="Arial" w:hAnsi="Arial" w:cs="Arial"/>
          <w:b/>
          <w:sz w:val="20"/>
          <w:szCs w:val="20"/>
        </w:rPr>
      </w:pPr>
    </w:p>
    <w:p w14:paraId="5000E66F" w14:textId="77777777" w:rsidR="00B82E0A" w:rsidRDefault="00B82E0A" w:rsidP="00B82E0A">
      <w:pPr>
        <w:rPr>
          <w:rFonts w:ascii="Arial" w:hAnsi="Arial" w:cs="Arial"/>
          <w:b/>
          <w:sz w:val="20"/>
          <w:szCs w:val="20"/>
        </w:rPr>
      </w:pPr>
    </w:p>
    <w:p w14:paraId="4D9519D3" w14:textId="77777777" w:rsidR="00B82E0A" w:rsidRDefault="00B82E0A" w:rsidP="00B82E0A">
      <w:pPr>
        <w:rPr>
          <w:rFonts w:ascii="Arial" w:hAnsi="Arial" w:cs="Arial"/>
          <w:b/>
          <w:sz w:val="20"/>
          <w:szCs w:val="20"/>
        </w:rPr>
      </w:pPr>
    </w:p>
    <w:p w14:paraId="6C0C83E6" w14:textId="77777777" w:rsidR="00B82E0A" w:rsidRDefault="00B82E0A" w:rsidP="00B82E0A">
      <w:pPr>
        <w:rPr>
          <w:rFonts w:ascii="Arial" w:hAnsi="Arial" w:cs="Arial"/>
          <w:b/>
          <w:sz w:val="20"/>
          <w:szCs w:val="20"/>
        </w:rPr>
      </w:pPr>
    </w:p>
    <w:p w14:paraId="372CFD00" w14:textId="77777777" w:rsidR="00B82E0A" w:rsidRDefault="00B82E0A" w:rsidP="00B82E0A">
      <w:pPr>
        <w:rPr>
          <w:rFonts w:ascii="Arial" w:hAnsi="Arial" w:cs="Arial"/>
          <w:b/>
          <w:sz w:val="20"/>
          <w:szCs w:val="20"/>
        </w:rPr>
      </w:pPr>
    </w:p>
    <w:p w14:paraId="53F2B8F3" w14:textId="77777777" w:rsidR="00B82E0A" w:rsidRDefault="00B82E0A" w:rsidP="00B82E0A">
      <w:pPr>
        <w:rPr>
          <w:rFonts w:ascii="Arial" w:hAnsi="Arial" w:cs="Arial"/>
          <w:b/>
          <w:sz w:val="20"/>
          <w:szCs w:val="20"/>
        </w:rPr>
      </w:pPr>
    </w:p>
    <w:p w14:paraId="21AE14DA" w14:textId="77777777" w:rsidR="00B82E0A" w:rsidRDefault="00B82E0A" w:rsidP="00B82E0A">
      <w:pPr>
        <w:rPr>
          <w:rFonts w:ascii="Arial" w:hAnsi="Arial" w:cs="Arial"/>
          <w:b/>
          <w:sz w:val="20"/>
          <w:szCs w:val="20"/>
        </w:rPr>
      </w:pPr>
    </w:p>
    <w:p w14:paraId="2E62A91E" w14:textId="77777777" w:rsidR="00B82E0A" w:rsidRDefault="00B82E0A" w:rsidP="00B82E0A">
      <w:pPr>
        <w:rPr>
          <w:rFonts w:ascii="Arial" w:hAnsi="Arial" w:cs="Arial"/>
          <w:b/>
          <w:sz w:val="20"/>
          <w:szCs w:val="20"/>
        </w:rPr>
      </w:pPr>
    </w:p>
    <w:p w14:paraId="19FEA709" w14:textId="77777777" w:rsidR="00B82E0A" w:rsidRDefault="00B82E0A" w:rsidP="00B82E0A">
      <w:pPr>
        <w:rPr>
          <w:rFonts w:ascii="Arial" w:hAnsi="Arial" w:cs="Arial"/>
          <w:b/>
          <w:sz w:val="20"/>
          <w:szCs w:val="20"/>
        </w:rPr>
      </w:pPr>
    </w:p>
    <w:p w14:paraId="595AD484" w14:textId="77777777" w:rsidR="00B82E0A" w:rsidRDefault="00B82E0A" w:rsidP="00B82E0A">
      <w:pPr>
        <w:rPr>
          <w:rFonts w:ascii="Arial" w:hAnsi="Arial" w:cs="Arial"/>
          <w:b/>
          <w:sz w:val="20"/>
          <w:szCs w:val="20"/>
        </w:rPr>
      </w:pPr>
    </w:p>
    <w:p w14:paraId="0C97BA67" w14:textId="77777777" w:rsidR="00B82E0A" w:rsidRDefault="00B82E0A" w:rsidP="00B82E0A">
      <w:pPr>
        <w:rPr>
          <w:rFonts w:ascii="Arial" w:hAnsi="Arial" w:cs="Arial"/>
          <w:b/>
          <w:sz w:val="20"/>
          <w:szCs w:val="20"/>
        </w:rPr>
      </w:pPr>
    </w:p>
    <w:p w14:paraId="33D6AADB" w14:textId="77777777" w:rsidR="00B82E0A" w:rsidRDefault="00B82E0A" w:rsidP="00B82E0A">
      <w:pPr>
        <w:rPr>
          <w:rFonts w:ascii="Arial" w:hAnsi="Arial" w:cs="Arial"/>
          <w:b/>
          <w:sz w:val="20"/>
          <w:szCs w:val="20"/>
        </w:rPr>
      </w:pPr>
    </w:p>
    <w:p w14:paraId="4D655831" w14:textId="77777777" w:rsidR="00B82E0A" w:rsidRDefault="00B82E0A" w:rsidP="00B82E0A">
      <w:pPr>
        <w:rPr>
          <w:rFonts w:ascii="Arial" w:hAnsi="Arial" w:cs="Arial"/>
          <w:b/>
          <w:sz w:val="20"/>
          <w:szCs w:val="20"/>
        </w:rPr>
      </w:pPr>
    </w:p>
    <w:p w14:paraId="43F53853" w14:textId="77777777" w:rsidR="00B82E0A" w:rsidRDefault="00B82E0A" w:rsidP="00B82E0A">
      <w:pPr>
        <w:rPr>
          <w:rFonts w:ascii="Arial" w:hAnsi="Arial" w:cs="Arial"/>
          <w:b/>
          <w:sz w:val="20"/>
          <w:szCs w:val="20"/>
        </w:rPr>
      </w:pPr>
    </w:p>
    <w:p w14:paraId="317EB0E7" w14:textId="77777777" w:rsidR="00B82E0A" w:rsidRDefault="00B82E0A" w:rsidP="00B82E0A">
      <w:pPr>
        <w:rPr>
          <w:rFonts w:ascii="Arial" w:hAnsi="Arial" w:cs="Arial"/>
          <w:b/>
          <w:sz w:val="20"/>
          <w:szCs w:val="20"/>
        </w:rPr>
      </w:pPr>
    </w:p>
    <w:p w14:paraId="64556535" w14:textId="77777777" w:rsidR="00B82E0A" w:rsidRDefault="00B82E0A" w:rsidP="00B82E0A">
      <w:pPr>
        <w:rPr>
          <w:rFonts w:ascii="Arial" w:hAnsi="Arial" w:cs="Arial"/>
          <w:b/>
          <w:sz w:val="20"/>
          <w:szCs w:val="20"/>
        </w:rPr>
      </w:pPr>
    </w:p>
    <w:p w14:paraId="3B18938C" w14:textId="77777777" w:rsidR="00B82E0A" w:rsidRDefault="00B82E0A" w:rsidP="00B82E0A">
      <w:pPr>
        <w:rPr>
          <w:rFonts w:ascii="Arial" w:hAnsi="Arial" w:cs="Arial"/>
          <w:b/>
          <w:sz w:val="20"/>
          <w:szCs w:val="20"/>
        </w:rPr>
      </w:pPr>
    </w:p>
    <w:p w14:paraId="38E12DEA" w14:textId="77777777" w:rsidR="00303144" w:rsidRDefault="00303144" w:rsidP="00B82E0A">
      <w:pPr>
        <w:rPr>
          <w:rFonts w:ascii="Arial" w:hAnsi="Arial" w:cs="Arial"/>
          <w:b/>
          <w:sz w:val="20"/>
          <w:szCs w:val="20"/>
        </w:rPr>
      </w:pPr>
    </w:p>
    <w:p w14:paraId="31AB2B7F" w14:textId="77777777" w:rsidR="00303144" w:rsidRDefault="00303144" w:rsidP="00B82E0A">
      <w:pPr>
        <w:rPr>
          <w:rFonts w:ascii="Arial" w:hAnsi="Arial" w:cs="Arial"/>
          <w:b/>
          <w:sz w:val="20"/>
          <w:szCs w:val="20"/>
        </w:rPr>
      </w:pPr>
    </w:p>
    <w:p w14:paraId="0EB0778A" w14:textId="77777777" w:rsidR="00B82E0A" w:rsidRDefault="00B82E0A" w:rsidP="00B82E0A">
      <w:pPr>
        <w:rPr>
          <w:rFonts w:ascii="Arial" w:hAnsi="Arial" w:cs="Arial"/>
          <w:b/>
          <w:sz w:val="20"/>
          <w:szCs w:val="20"/>
        </w:rPr>
      </w:pPr>
    </w:p>
    <w:p w14:paraId="22E698CA" w14:textId="77777777" w:rsidR="0027511A" w:rsidRDefault="0027511A" w:rsidP="00B82E0A">
      <w:pPr>
        <w:rPr>
          <w:rFonts w:ascii="Arial" w:hAnsi="Arial" w:cs="Arial"/>
          <w:b/>
          <w:sz w:val="20"/>
          <w:szCs w:val="20"/>
        </w:rPr>
      </w:pPr>
    </w:p>
    <w:p w14:paraId="038044F1" w14:textId="77777777" w:rsidR="0027511A" w:rsidRDefault="0027511A" w:rsidP="00B82E0A">
      <w:pPr>
        <w:rPr>
          <w:rFonts w:ascii="Arial" w:hAnsi="Arial" w:cs="Arial"/>
          <w:b/>
          <w:sz w:val="20"/>
          <w:szCs w:val="20"/>
        </w:rPr>
      </w:pPr>
    </w:p>
    <w:p w14:paraId="6AE196EF" w14:textId="77777777" w:rsidR="00B82E0A" w:rsidRDefault="00B82E0A" w:rsidP="00B82E0A">
      <w:pPr>
        <w:rPr>
          <w:rFonts w:ascii="Arial" w:hAnsi="Arial" w:cs="Arial"/>
          <w:b/>
          <w:sz w:val="20"/>
          <w:szCs w:val="20"/>
        </w:rPr>
      </w:pPr>
    </w:p>
    <w:p w14:paraId="6B68304E" w14:textId="77777777" w:rsidR="00B82E0A" w:rsidRDefault="00B82E0A" w:rsidP="00B82E0A">
      <w:pPr>
        <w:rPr>
          <w:rFonts w:ascii="Arial" w:hAnsi="Arial" w:cs="Arial"/>
          <w:b/>
          <w:sz w:val="20"/>
          <w:szCs w:val="20"/>
        </w:rPr>
      </w:pPr>
    </w:p>
    <w:p w14:paraId="17120651" w14:textId="77777777" w:rsidR="00B82E0A" w:rsidRDefault="00B82E0A" w:rsidP="00B82E0A">
      <w:pPr>
        <w:rPr>
          <w:rFonts w:ascii="Arial" w:hAnsi="Arial" w:cs="Arial"/>
          <w:b/>
          <w:sz w:val="20"/>
          <w:szCs w:val="20"/>
        </w:rPr>
      </w:pPr>
    </w:p>
    <w:p w14:paraId="29890D25" w14:textId="0E593B5A" w:rsidR="00B82E0A" w:rsidRDefault="00B82E0A" w:rsidP="00B82E0A">
      <w:pPr>
        <w:rPr>
          <w:rFonts w:ascii="Arial" w:hAnsi="Arial" w:cs="Arial"/>
          <w:b/>
          <w:sz w:val="20"/>
          <w:szCs w:val="20"/>
        </w:rPr>
      </w:pPr>
    </w:p>
    <w:p w14:paraId="10469DE7" w14:textId="00244EDC" w:rsidR="00F36D2A" w:rsidRDefault="00F36D2A" w:rsidP="00B82E0A">
      <w:pPr>
        <w:rPr>
          <w:rFonts w:ascii="Arial" w:hAnsi="Arial" w:cs="Arial"/>
          <w:b/>
          <w:sz w:val="20"/>
          <w:szCs w:val="20"/>
        </w:rPr>
      </w:pPr>
    </w:p>
    <w:p w14:paraId="608D1ACF" w14:textId="022FFE56" w:rsidR="00F36D2A" w:rsidRDefault="00F36D2A" w:rsidP="00B82E0A">
      <w:pPr>
        <w:rPr>
          <w:rFonts w:ascii="Arial" w:hAnsi="Arial" w:cs="Arial"/>
          <w:b/>
          <w:sz w:val="20"/>
          <w:szCs w:val="20"/>
        </w:rPr>
      </w:pPr>
    </w:p>
    <w:p w14:paraId="063CD5FA" w14:textId="66E99C28" w:rsidR="00F36D2A" w:rsidRDefault="00F36D2A" w:rsidP="00B82E0A">
      <w:pPr>
        <w:rPr>
          <w:rFonts w:ascii="Arial" w:hAnsi="Arial" w:cs="Arial"/>
          <w:b/>
          <w:sz w:val="20"/>
          <w:szCs w:val="20"/>
        </w:rPr>
      </w:pPr>
    </w:p>
    <w:p w14:paraId="2B188E2E" w14:textId="6813353A" w:rsidR="00F36D2A" w:rsidRDefault="00F36D2A" w:rsidP="00B82E0A">
      <w:pPr>
        <w:rPr>
          <w:rFonts w:ascii="Arial" w:hAnsi="Arial" w:cs="Arial"/>
          <w:b/>
          <w:sz w:val="20"/>
          <w:szCs w:val="20"/>
        </w:rPr>
      </w:pPr>
    </w:p>
    <w:p w14:paraId="62381599" w14:textId="1CA16893" w:rsidR="00F36D2A" w:rsidRDefault="00F36D2A" w:rsidP="00B82E0A">
      <w:pPr>
        <w:rPr>
          <w:rFonts w:ascii="Arial" w:hAnsi="Arial" w:cs="Arial"/>
          <w:b/>
          <w:sz w:val="20"/>
          <w:szCs w:val="20"/>
        </w:rPr>
      </w:pPr>
    </w:p>
    <w:p w14:paraId="26854631" w14:textId="77777777" w:rsidR="00F36D2A" w:rsidRDefault="00F36D2A" w:rsidP="00B82E0A">
      <w:pPr>
        <w:rPr>
          <w:rFonts w:ascii="Arial" w:hAnsi="Arial" w:cs="Arial"/>
          <w:b/>
          <w:sz w:val="20"/>
          <w:szCs w:val="20"/>
        </w:rPr>
      </w:pPr>
    </w:p>
    <w:p w14:paraId="09CA155E" w14:textId="77777777" w:rsidR="0027511A" w:rsidRDefault="0027511A" w:rsidP="0027511A">
      <w:pPr>
        <w:pStyle w:val="Body"/>
        <w:rPr>
          <w:rFonts w:ascii="Bliss Pro Light" w:hAnsi="Bliss Pro Light" w:cs="Open Sans Light"/>
          <w:sz w:val="19"/>
          <w:szCs w:val="19"/>
        </w:rPr>
      </w:pPr>
      <w:r w:rsidRPr="00913097">
        <w:rPr>
          <w:rFonts w:ascii="Bliss Pro Light" w:hAnsi="Bliss Pro Light" w:cs="Open Sans Light"/>
          <w:sz w:val="19"/>
          <w:szCs w:val="19"/>
        </w:rPr>
        <w:t>Cambridge Assessment International Education</w:t>
      </w:r>
      <w:r w:rsidRPr="00913097">
        <w:rPr>
          <w:rFonts w:ascii="Bliss Pro Light" w:hAnsi="Bliss Pro Light" w:cs="Open Sans Light"/>
          <w:sz w:val="19"/>
          <w:szCs w:val="19"/>
        </w:rPr>
        <w:br/>
        <w:t>The Triangle Building, Shaftsbury Road, Cambridge, CB2 8EA, United Kingdom</w:t>
      </w:r>
      <w:r w:rsidRPr="00913097">
        <w:rPr>
          <w:rFonts w:ascii="Bliss Pro Light" w:hAnsi="Bliss Pro Light" w:cs="Open Sans Light"/>
          <w:sz w:val="19"/>
          <w:szCs w:val="19"/>
        </w:rPr>
        <w:br/>
        <w:t>t: +44 1223 553554    </w:t>
      </w:r>
    </w:p>
    <w:p w14:paraId="28A27138" w14:textId="77777777" w:rsidR="0027511A" w:rsidRPr="009821C0" w:rsidRDefault="0027511A" w:rsidP="0027511A">
      <w:pPr>
        <w:pStyle w:val="Body"/>
        <w:rPr>
          <w:rFonts w:ascii="Bliss Pro Light" w:hAnsi="Bliss Pro Light" w:cs="Open Sans Light"/>
          <w:b/>
          <w:sz w:val="19"/>
          <w:szCs w:val="19"/>
          <w:lang w:val="de-DE"/>
        </w:rPr>
      </w:pPr>
      <w:r w:rsidRPr="009821C0">
        <w:rPr>
          <w:rFonts w:ascii="Bliss Pro Light" w:hAnsi="Bliss Pro Light" w:cs="Open Sans Light"/>
          <w:sz w:val="19"/>
          <w:szCs w:val="19"/>
          <w:lang w:val="de-DE"/>
        </w:rPr>
        <w:t>e:</w:t>
      </w:r>
      <w:r w:rsidRPr="009821C0">
        <w:rPr>
          <w:rFonts w:ascii="Bliss Pro Light" w:hAnsi="Bliss Pro Light" w:cs="Open Sans Light"/>
          <w:b/>
          <w:sz w:val="19"/>
          <w:szCs w:val="19"/>
          <w:lang w:val="de-DE"/>
        </w:rPr>
        <w:t xml:space="preserve"> </w:t>
      </w:r>
      <w:hyperlink r:id="rId39" w:history="1">
        <w:r w:rsidRPr="009821C0">
          <w:rPr>
            <w:rStyle w:val="CIELink"/>
            <w:rFonts w:ascii="Bliss Pro Light" w:hAnsi="Bliss Pro Light" w:cs="Open Sans Light"/>
            <w:sz w:val="19"/>
            <w:szCs w:val="19"/>
            <w:lang w:val="de-DE"/>
          </w:rPr>
          <w:t>info@cambridgeinternational.org</w:t>
        </w:r>
      </w:hyperlink>
      <w:r w:rsidRPr="009821C0">
        <w:rPr>
          <w:rFonts w:ascii="Bliss Pro Light" w:hAnsi="Bliss Pro Light" w:cs="Open Sans Light"/>
          <w:b/>
          <w:sz w:val="19"/>
          <w:szCs w:val="19"/>
          <w:lang w:val="de-DE"/>
        </w:rPr>
        <w:t xml:space="preserve">    </w:t>
      </w:r>
      <w:hyperlink r:id="rId40" w:history="1">
        <w:r w:rsidRPr="009821C0">
          <w:rPr>
            <w:rStyle w:val="CIELink"/>
            <w:rFonts w:ascii="Bliss Pro Light" w:hAnsi="Bliss Pro Light" w:cs="Open Sans Light"/>
            <w:sz w:val="19"/>
            <w:szCs w:val="19"/>
            <w:lang w:val="de-DE"/>
          </w:rPr>
          <w:t>www.cambridgeinternational.org</w:t>
        </w:r>
      </w:hyperlink>
    </w:p>
    <w:p w14:paraId="7ADE426A" w14:textId="77777777" w:rsidR="0027511A" w:rsidRPr="009821C0" w:rsidRDefault="0027511A" w:rsidP="0027511A">
      <w:pPr>
        <w:pStyle w:val="Body"/>
        <w:rPr>
          <w:rFonts w:ascii="Bliss Pro Light" w:hAnsi="Bliss Pro Light" w:cs="Open Sans Light"/>
          <w:sz w:val="19"/>
          <w:szCs w:val="19"/>
          <w:lang w:val="de-DE"/>
        </w:rPr>
      </w:pPr>
    </w:p>
    <w:p w14:paraId="3BA6CAE1" w14:textId="449B214C" w:rsidR="0027511A" w:rsidRPr="00913097" w:rsidRDefault="0027511A" w:rsidP="0027511A">
      <w:pPr>
        <w:pStyle w:val="Body"/>
        <w:rPr>
          <w:rFonts w:ascii="Bliss Pro Light" w:hAnsi="Bliss Pro Light" w:cs="Open Sans Light"/>
          <w:sz w:val="19"/>
          <w:szCs w:val="19"/>
        </w:rPr>
      </w:pPr>
      <w:r w:rsidRPr="00913097">
        <w:rPr>
          <w:rFonts w:ascii="Bliss Pro Light" w:hAnsi="Bliss Pro Light" w:cs="Open Sans Light"/>
          <w:sz w:val="19"/>
          <w:szCs w:val="19"/>
        </w:rPr>
        <w:t>Copyright © UCLES</w:t>
      </w:r>
      <w:r>
        <w:rPr>
          <w:rFonts w:ascii="Bliss Pro Light" w:hAnsi="Bliss Pro Light" w:cs="Open Sans Light"/>
          <w:sz w:val="19"/>
          <w:szCs w:val="19"/>
        </w:rPr>
        <w:t xml:space="preserve"> 2015 (updated </w:t>
      </w:r>
      <w:r w:rsidR="00F36D2A">
        <w:rPr>
          <w:rFonts w:ascii="Bliss Pro Light" w:hAnsi="Bliss Pro Light" w:cs="Open Sans Light"/>
          <w:sz w:val="19"/>
          <w:szCs w:val="19"/>
        </w:rPr>
        <w:t>November 2022)</w:t>
      </w:r>
    </w:p>
    <w:sectPr w:rsidR="0027511A" w:rsidRPr="00913097" w:rsidSect="00F36D2A">
      <w:headerReference w:type="even" r:id="rId41"/>
      <w:headerReference w:type="default" r:id="rId42"/>
      <w:footerReference w:type="even" r:id="rId43"/>
      <w:footerReference w:type="default" r:id="rId44"/>
      <w:pgSz w:w="16838" w:h="11906" w:orient="landscape"/>
      <w:pgMar w:top="1134" w:right="1134" w:bottom="426" w:left="1134" w:header="0"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DFAF658" w14:textId="77777777" w:rsidR="00F36D2A" w:rsidRDefault="00F36D2A" w:rsidP="00BD38B4">
      <w:r>
        <w:separator/>
      </w:r>
    </w:p>
  </w:endnote>
  <w:endnote w:type="continuationSeparator" w:id="0">
    <w:p w14:paraId="3B7DEEEF" w14:textId="77777777" w:rsidR="00F36D2A" w:rsidRDefault="00F36D2A" w:rsidP="00BD38B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
    <w:altName w:val="MS Gothic"/>
    <w:panose1 w:val="00000000000000000000"/>
    <w:charset w:val="80"/>
    <w:family w:val="auto"/>
    <w:notTrueType/>
    <w:pitch w:val="variable"/>
    <w:sig w:usb0="00000001" w:usb1="08070000" w:usb2="00000010" w:usb3="00000000" w:csb0="00020000"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Univers 65 Bold">
    <w:charset w:val="00"/>
    <w:family w:val="auto"/>
    <w:pitch w:val="variable"/>
    <w:sig w:usb0="00000003" w:usb1="00000000" w:usb2="00000000" w:usb3="00000000" w:csb0="00000001" w:csb1="00000000"/>
  </w:font>
  <w:font w:name="Univers 45 Light">
    <w:charset w:val="00"/>
    <w:family w:val="auto"/>
    <w:pitch w:val="variable"/>
    <w:sig w:usb0="00000003" w:usb1="00000000" w:usb2="00000000" w:usb3="00000000" w:csb0="00000001" w:csb1="00000000"/>
  </w:font>
  <w:font w:name="Univers-Bold">
    <w:altName w:val="Univers 65 Bold"/>
    <w:panose1 w:val="00000000000000000000"/>
    <w:charset w:val="00"/>
    <w:family w:val="swiss"/>
    <w:notTrueType/>
    <w:pitch w:val="default"/>
    <w:sig w:usb0="00000003" w:usb1="00000000" w:usb2="00000000" w:usb3="00000000" w:csb0="00000001" w:csb1="00000000"/>
  </w:font>
  <w:font w:name="Univers-Light">
    <w:panose1 w:val="00000000000000000000"/>
    <w:charset w:val="00"/>
    <w:family w:val="swiss"/>
    <w:notTrueType/>
    <w:pitch w:val="default"/>
    <w:sig w:usb0="00000003" w:usb1="00000000" w:usb2="00000000" w:usb3="00000000" w:csb0="00000001" w:csb1="00000000"/>
  </w:font>
  <w:font w:name="Lucida Grande">
    <w:altName w:val="Courier New"/>
    <w:charset w:val="00"/>
    <w:family w:val="auto"/>
    <w:pitch w:val="variable"/>
    <w:sig w:usb0="00000000" w:usb1="5000A1FF" w:usb2="00000000" w:usb3="00000000" w:csb0="000001BF" w:csb1="00000000"/>
  </w:font>
  <w:font w:name="Cambria">
    <w:panose1 w:val="02040503050406030204"/>
    <w:charset w:val="00"/>
    <w:family w:val="roman"/>
    <w:pitch w:val="variable"/>
    <w:sig w:usb0="A00002EF" w:usb1="4000004B" w:usb2="00000000" w:usb3="00000000" w:csb0="0000009F" w:csb1="00000000"/>
  </w:font>
  <w:font w:name="Bliss Pro Light">
    <w:altName w:val="Calibri"/>
    <w:panose1 w:val="02010006030000020004"/>
    <w:charset w:val="00"/>
    <w:family w:val="modern"/>
    <w:notTrueType/>
    <w:pitch w:val="variable"/>
    <w:sig w:usb0="A00002EF" w:usb1="5000205B" w:usb2="00000000" w:usb3="00000000" w:csb0="0000009F" w:csb1="00000000"/>
  </w:font>
  <w:font w:name="Bliss Pro Medium">
    <w:altName w:val="Calibri"/>
    <w:panose1 w:val="02010006030000020004"/>
    <w:charset w:val="00"/>
    <w:family w:val="modern"/>
    <w:notTrueType/>
    <w:pitch w:val="variable"/>
    <w:sig w:usb0="A00002EF" w:usb1="5000205B" w:usb2="00000000" w:usb3="00000000" w:csb0="0000009F" w:csb1="00000000"/>
  </w:font>
  <w:font w:name="Bliss Pro Regular">
    <w:altName w:val="Calibri"/>
    <w:panose1 w:val="02010006030000020004"/>
    <w:charset w:val="00"/>
    <w:family w:val="modern"/>
    <w:notTrueType/>
    <w:pitch w:val="variable"/>
    <w:sig w:usb0="A00002EF" w:usb1="5000205B" w:usb2="00000000" w:usb3="00000000" w:csb0="0000009F" w:csb1="00000000"/>
  </w:font>
  <w:font w:name="Open Sans Light">
    <w:altName w:val="Calibri"/>
    <w:charset w:val="00"/>
    <w:family w:val="swiss"/>
    <w:pitch w:val="variable"/>
    <w:sig w:usb0="E00002EF" w:usb1="4000205B" w:usb2="00000028" w:usb3="00000000" w:csb0="0000019F" w:csb1="00000000"/>
  </w:font>
  <w:font w:name="Arial Bold">
    <w:panose1 w:val="020B0704020202020204"/>
    <w:charset w:val="00"/>
    <w:family w:val="auto"/>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5C2D16" w14:textId="77777777" w:rsidR="00F36D2A" w:rsidRPr="00C25E32" w:rsidRDefault="00B42612">
    <w:pPr>
      <w:pStyle w:val="Footer"/>
      <w:rPr>
        <w:rFonts w:ascii="Arial" w:hAnsi="Arial" w:cs="Arial"/>
        <w:sz w:val="20"/>
        <w:szCs w:val="20"/>
      </w:rPr>
    </w:pPr>
    <w:sdt>
      <w:sdtPr>
        <w:id w:val="101849579"/>
        <w:docPartObj>
          <w:docPartGallery w:val="Page Numbers (Bottom of Page)"/>
          <w:docPartUnique/>
        </w:docPartObj>
      </w:sdtPr>
      <w:sdtEndPr>
        <w:rPr>
          <w:rFonts w:ascii="Arial" w:hAnsi="Arial" w:cs="Arial"/>
          <w:noProof/>
          <w:sz w:val="20"/>
          <w:szCs w:val="20"/>
        </w:rPr>
      </w:sdtEndPr>
      <w:sdtContent>
        <w:r w:rsidR="00F36D2A" w:rsidRPr="00C25E32">
          <w:rPr>
            <w:rFonts w:ascii="Arial" w:hAnsi="Arial" w:cs="Arial"/>
            <w:sz w:val="20"/>
            <w:szCs w:val="20"/>
          </w:rPr>
          <w:fldChar w:fldCharType="begin"/>
        </w:r>
        <w:r w:rsidR="00F36D2A" w:rsidRPr="00C25E32">
          <w:rPr>
            <w:rFonts w:ascii="Arial" w:hAnsi="Arial" w:cs="Arial"/>
            <w:sz w:val="20"/>
            <w:szCs w:val="20"/>
          </w:rPr>
          <w:instrText xml:space="preserve"> PAGE   \* MERGEFORMAT </w:instrText>
        </w:r>
        <w:r w:rsidR="00F36D2A" w:rsidRPr="00C25E32">
          <w:rPr>
            <w:rFonts w:ascii="Arial" w:hAnsi="Arial" w:cs="Arial"/>
            <w:sz w:val="20"/>
            <w:szCs w:val="20"/>
          </w:rPr>
          <w:fldChar w:fldCharType="separate"/>
        </w:r>
        <w:r w:rsidR="00F36D2A">
          <w:rPr>
            <w:rFonts w:ascii="Arial" w:hAnsi="Arial" w:cs="Arial"/>
            <w:noProof/>
            <w:sz w:val="20"/>
            <w:szCs w:val="20"/>
          </w:rPr>
          <w:t>20</w:t>
        </w:r>
        <w:r w:rsidR="00F36D2A" w:rsidRPr="00C25E32">
          <w:rPr>
            <w:rFonts w:ascii="Arial" w:hAnsi="Arial" w:cs="Arial"/>
            <w:noProof/>
            <w:sz w:val="20"/>
            <w:szCs w:val="20"/>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044209187"/>
      <w:docPartObj>
        <w:docPartGallery w:val="Page Numbers (Bottom of Page)"/>
        <w:docPartUnique/>
      </w:docPartObj>
    </w:sdtPr>
    <w:sdtEndPr>
      <w:rPr>
        <w:rFonts w:ascii="Arial" w:hAnsi="Arial" w:cs="Arial"/>
        <w:noProof/>
        <w:sz w:val="20"/>
        <w:szCs w:val="20"/>
      </w:rPr>
    </w:sdtEndPr>
    <w:sdtContent>
      <w:p w14:paraId="2554C341" w14:textId="77777777" w:rsidR="00F36D2A" w:rsidRPr="00C25E32" w:rsidRDefault="00F36D2A">
        <w:pPr>
          <w:pStyle w:val="Footer"/>
          <w:jc w:val="right"/>
          <w:rPr>
            <w:rFonts w:ascii="Arial" w:hAnsi="Arial" w:cs="Arial"/>
            <w:sz w:val="20"/>
            <w:szCs w:val="20"/>
          </w:rPr>
        </w:pPr>
        <w:r w:rsidRPr="00C25E32">
          <w:rPr>
            <w:rFonts w:ascii="Arial" w:hAnsi="Arial" w:cs="Arial"/>
            <w:sz w:val="20"/>
            <w:szCs w:val="20"/>
          </w:rPr>
          <w:fldChar w:fldCharType="begin"/>
        </w:r>
        <w:r w:rsidRPr="00C25E32">
          <w:rPr>
            <w:rFonts w:ascii="Arial" w:hAnsi="Arial" w:cs="Arial"/>
            <w:sz w:val="20"/>
            <w:szCs w:val="20"/>
          </w:rPr>
          <w:instrText xml:space="preserve"> PAGE   \* MERGEFORMAT </w:instrText>
        </w:r>
        <w:r w:rsidRPr="00C25E32">
          <w:rPr>
            <w:rFonts w:ascii="Arial" w:hAnsi="Arial" w:cs="Arial"/>
            <w:sz w:val="20"/>
            <w:szCs w:val="20"/>
          </w:rPr>
          <w:fldChar w:fldCharType="separate"/>
        </w:r>
        <w:r>
          <w:rPr>
            <w:rFonts w:ascii="Arial" w:hAnsi="Arial" w:cs="Arial"/>
            <w:noProof/>
            <w:sz w:val="20"/>
            <w:szCs w:val="20"/>
          </w:rPr>
          <w:t>21</w:t>
        </w:r>
        <w:r w:rsidRPr="00C25E32">
          <w:rPr>
            <w:rFonts w:ascii="Arial" w:hAnsi="Arial" w:cs="Arial"/>
            <w:noProof/>
            <w:sz w:val="20"/>
            <w:szCs w:val="20"/>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89BCB9" w14:textId="00CFEC82" w:rsidR="00F36D2A" w:rsidRPr="00150490" w:rsidRDefault="00F36D2A">
    <w:pPr>
      <w:pStyle w:val="Footer"/>
      <w:rPr>
        <w:rFonts w:ascii="Bliss Pro Light" w:hAnsi="Bliss Pro Light"/>
      </w:rPr>
    </w:pPr>
    <w:r w:rsidRPr="00150490">
      <w:rPr>
        <w:rFonts w:ascii="Bliss Pro Light" w:hAnsi="Bliss Pro Light"/>
        <w:noProof/>
        <w:lang w:eastAsia="en-GB"/>
      </w:rPr>
      <w:drawing>
        <wp:anchor distT="0" distB="0" distL="114300" distR="114300" simplePos="0" relativeHeight="251659264" behindDoc="0" locked="0" layoutInCell="1" allowOverlap="1" wp14:anchorId="5FE1F392" wp14:editId="7A4A0B3E">
          <wp:simplePos x="0" y="0"/>
          <wp:positionH relativeFrom="column">
            <wp:posOffset>7951470</wp:posOffset>
          </wp:positionH>
          <wp:positionV relativeFrom="paragraph">
            <wp:posOffset>-229380</wp:posOffset>
          </wp:positionV>
          <wp:extent cx="1292225" cy="449580"/>
          <wp:effectExtent l="0" t="0" r="3175" b="762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athway logo_no strapline.jpg"/>
                  <pic:cNvPicPr/>
                </pic:nvPicPr>
                <pic:blipFill>
                  <a:blip r:embed="rId1">
                    <a:extLst>
                      <a:ext uri="{28A0092B-C50C-407E-A947-70E740481C1C}">
                        <a14:useLocalDpi xmlns:a14="http://schemas.microsoft.com/office/drawing/2010/main" val="0"/>
                      </a:ext>
                    </a:extLst>
                  </a:blip>
                  <a:stretch>
                    <a:fillRect/>
                  </a:stretch>
                </pic:blipFill>
                <pic:spPr>
                  <a:xfrm>
                    <a:off x="0" y="0"/>
                    <a:ext cx="1292225" cy="449580"/>
                  </a:xfrm>
                  <a:prstGeom prst="rect">
                    <a:avLst/>
                  </a:prstGeom>
                </pic:spPr>
              </pic:pic>
            </a:graphicData>
          </a:graphic>
          <wp14:sizeRelH relativeFrom="page">
            <wp14:pctWidth>0</wp14:pctWidth>
          </wp14:sizeRelH>
          <wp14:sizeRelV relativeFrom="page">
            <wp14:pctHeight>0</wp14:pctHeight>
          </wp14:sizeRelV>
        </wp:anchor>
      </w:drawing>
    </w:r>
    <w:r>
      <w:rPr>
        <w:rFonts w:ascii="Bliss Pro Light" w:hAnsi="Bliss Pro Light"/>
      </w:rPr>
      <w:t>Version 4</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50BD89" w14:textId="77777777" w:rsidR="00F36D2A" w:rsidRPr="00F36D2A" w:rsidRDefault="00F36D2A" w:rsidP="00F36D2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481D89" w14:textId="77777777" w:rsidR="00F36D2A" w:rsidRPr="00430A2C" w:rsidRDefault="00F36D2A" w:rsidP="00430A2C">
    <w:pPr>
      <w:pStyle w:val="Footer"/>
      <w:tabs>
        <w:tab w:val="clear" w:pos="4320"/>
        <w:tab w:val="clear" w:pos="8640"/>
        <w:tab w:val="center" w:pos="7088"/>
        <w:tab w:val="right" w:pos="14601"/>
      </w:tabs>
      <w:rPr>
        <w:rFonts w:ascii="Arial" w:hAnsi="Arial" w:cs="Arial"/>
        <w:sz w:val="20"/>
        <w:szCs w:val="20"/>
      </w:rPr>
    </w:pPr>
    <w:r w:rsidRPr="004146F4">
      <w:rPr>
        <w:rStyle w:val="PageNumber"/>
      </w:rPr>
      <w:fldChar w:fldCharType="begin"/>
    </w:r>
    <w:r w:rsidRPr="004146F4">
      <w:rPr>
        <w:rStyle w:val="PageNumber"/>
      </w:rPr>
      <w:instrText xml:space="preserve"> PAGE </w:instrText>
    </w:r>
    <w:r w:rsidRPr="004146F4">
      <w:rPr>
        <w:rStyle w:val="PageNumber"/>
      </w:rPr>
      <w:fldChar w:fldCharType="separate"/>
    </w:r>
    <w:r>
      <w:rPr>
        <w:rStyle w:val="PageNumber"/>
        <w:noProof/>
      </w:rPr>
      <w:t>4</w:t>
    </w:r>
    <w:r w:rsidRPr="004146F4">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7B6772" w14:textId="77777777" w:rsidR="00F36D2A" w:rsidRPr="008E4090" w:rsidRDefault="00F36D2A">
    <w:pPr>
      <w:pStyle w:val="Footer"/>
      <w:rPr>
        <w:rFonts w:ascii="Arial" w:hAnsi="Arial" w:cs="Arial"/>
        <w:color w:val="C30045"/>
      </w:rPr>
    </w:pPr>
  </w:p>
  <w:p w14:paraId="283C5B9B" w14:textId="77777777" w:rsidR="00F36D2A" w:rsidRDefault="00F36D2A">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4BD8F1" w14:textId="77777777" w:rsidR="00F36D2A" w:rsidRPr="00516F96" w:rsidRDefault="00F36D2A" w:rsidP="00516F9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22E9523" w14:textId="77777777" w:rsidR="00F36D2A" w:rsidRDefault="00F36D2A" w:rsidP="00BD38B4">
      <w:r>
        <w:separator/>
      </w:r>
    </w:p>
  </w:footnote>
  <w:footnote w:type="continuationSeparator" w:id="0">
    <w:p w14:paraId="703E6ECA" w14:textId="77777777" w:rsidR="00F36D2A" w:rsidRDefault="00F36D2A" w:rsidP="00BD38B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B75629" w14:textId="77777777" w:rsidR="00F36D2A" w:rsidRPr="00FC3F4A" w:rsidRDefault="00F36D2A">
    <w:pPr>
      <w:pStyle w:val="Header"/>
      <w:rPr>
        <w:rFonts w:ascii="Arial" w:hAnsi="Arial" w:cs="Arial"/>
        <w:sz w:val="20"/>
        <w:szCs w:val="20"/>
      </w:rPr>
    </w:pPr>
    <w:r w:rsidRPr="00FC3F4A">
      <w:rPr>
        <w:rFonts w:ascii="Arial" w:hAnsi="Arial" w:cs="Arial"/>
        <w:sz w:val="20"/>
        <w:szCs w:val="20"/>
      </w:rPr>
      <w:t>Scheme of Work</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66AE3D" w14:textId="77777777" w:rsidR="00F36D2A" w:rsidRDefault="00F36D2A" w:rsidP="00316C61">
    <w:pPr>
      <w:pStyle w:val="Header"/>
      <w:ind w:left="-1418"/>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BD1B46" w14:textId="77777777" w:rsidR="00F36D2A" w:rsidRDefault="00F36D2A" w:rsidP="0093529B">
    <w:pPr>
      <w:tabs>
        <w:tab w:val="left" w:pos="9795"/>
      </w:tabs>
      <w:rPr>
        <w:rFonts w:ascii="Arial" w:hAnsi="Arial"/>
        <w:b/>
        <w:bCs/>
        <w:color w:val="FFFFFF"/>
        <w:sz w:val="32"/>
        <w:szCs w:val="32"/>
      </w:rPr>
    </w:pPr>
  </w:p>
  <w:p w14:paraId="10CC12B7" w14:textId="77777777" w:rsidR="00F36D2A" w:rsidRDefault="00F36D2A" w:rsidP="0093529B">
    <w:pPr>
      <w:tabs>
        <w:tab w:val="left" w:pos="9795"/>
      </w:tabs>
      <w:rPr>
        <w:rFonts w:ascii="Arial" w:hAnsi="Arial"/>
        <w:b/>
        <w:bCs/>
        <w:color w:val="FFFFFF"/>
        <w:sz w:val="32"/>
        <w:szCs w:val="32"/>
      </w:rPr>
    </w:pPr>
  </w:p>
  <w:p w14:paraId="7FF6B87D" w14:textId="77777777" w:rsidR="00F36D2A" w:rsidRDefault="00F36D2A" w:rsidP="0093529B">
    <w:pPr>
      <w:tabs>
        <w:tab w:val="left" w:pos="9795"/>
      </w:tabs>
      <w:rPr>
        <w:rFonts w:ascii="Arial" w:hAnsi="Arial"/>
        <w:b/>
        <w:bCs/>
        <w:color w:val="FFFFFF"/>
        <w:sz w:val="32"/>
        <w:szCs w:val="32"/>
      </w:rPr>
    </w:pPr>
  </w:p>
  <w:p w14:paraId="37109496" w14:textId="77777777" w:rsidR="00F36D2A" w:rsidRPr="00F116EA" w:rsidRDefault="00F36D2A">
    <w:pPr>
      <w:rPr>
        <w:color w:val="FFFFFF" w:themeColor="background1"/>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8BECAC" w14:textId="77777777" w:rsidR="00F36D2A" w:rsidRPr="00651A27" w:rsidRDefault="00F36D2A" w:rsidP="004146F4">
    <w:pPr>
      <w:pStyle w:val="Header"/>
      <w:tabs>
        <w:tab w:val="clear" w:pos="8640"/>
        <w:tab w:val="right" w:pos="14459"/>
      </w:tabs>
      <w:rPr>
        <w:color w:val="E05206"/>
      </w:rPr>
    </w:pPr>
    <w:r w:rsidRPr="00651A27">
      <w:rPr>
        <w:rFonts w:ascii="Arial" w:hAnsi="Arial" w:cs="Arial"/>
        <w:color w:val="E05206"/>
        <w:sz w:val="22"/>
        <w:szCs w:val="22"/>
      </w:rPr>
      <w:t>Scheme of Work</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FFC497" w14:textId="77777777" w:rsidR="00F36D2A" w:rsidRPr="00516F96" w:rsidRDefault="00F36D2A" w:rsidP="00516F96">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616250" w14:textId="77777777" w:rsidR="00F36D2A" w:rsidRPr="007B4C5A" w:rsidRDefault="00F36D2A" w:rsidP="007B4C5A">
    <w:pPr>
      <w:pStyle w:val="Header"/>
      <w:tabs>
        <w:tab w:val="clear" w:pos="8640"/>
        <w:tab w:val="right" w:pos="14459"/>
      </w:tabs>
      <w:jc w:val="right"/>
      <w:rPr>
        <w:sz w:val="20"/>
        <w:szCs w:val="20"/>
      </w:rPr>
    </w:pPr>
    <w:r w:rsidRPr="007B4C5A">
      <w:rPr>
        <w:rFonts w:ascii="Arial" w:hAnsi="Arial" w:cs="Arial"/>
        <w:sz w:val="20"/>
        <w:szCs w:val="20"/>
      </w:rPr>
      <w:t>Scheme of Work</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6D7ABF" w14:textId="77777777" w:rsidR="00F36D2A" w:rsidRPr="007B4C5A" w:rsidRDefault="00F36D2A" w:rsidP="00B82E0A">
    <w:pPr>
      <w:pStyle w:val="Header"/>
      <w:tabs>
        <w:tab w:val="clear" w:pos="8640"/>
        <w:tab w:val="right" w:pos="14459"/>
      </w:tabs>
      <w:rPr>
        <w:rFonts w:ascii="Arial" w:hAnsi="Arial" w:cs="Arial"/>
        <w:sz w:val="20"/>
        <w:szCs w:val="20"/>
      </w:rPr>
    </w:pPr>
    <w:r w:rsidRPr="007B4C5A">
      <w:rPr>
        <w:rFonts w:ascii="Arial" w:hAnsi="Arial" w:cs="Arial"/>
        <w:sz w:val="20"/>
        <w:szCs w:val="20"/>
      </w:rPr>
      <w:t>Scheme of Work</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73FC40" w14:textId="77777777" w:rsidR="00F36D2A" w:rsidRPr="00DA164D" w:rsidRDefault="00F36D2A" w:rsidP="00430A2C">
    <w:pPr>
      <w:pStyle w:val="Header"/>
      <w:rPr>
        <w:rFonts w:ascii="Arial" w:hAnsi="Arial" w:cs="Arial"/>
        <w:color w:val="C30045"/>
        <w:sz w:val="20"/>
        <w:szCs w:val="20"/>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767FE9" w14:textId="77777777" w:rsidR="00F36D2A" w:rsidRPr="00F36D2A" w:rsidRDefault="00F36D2A" w:rsidP="00F36D2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3C721AD"/>
    <w:multiLevelType w:val="hybridMultilevel"/>
    <w:tmpl w:val="3814C42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62B511D"/>
    <w:multiLevelType w:val="hybridMultilevel"/>
    <w:tmpl w:val="14D6A99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D4375CA"/>
    <w:multiLevelType w:val="hybridMultilevel"/>
    <w:tmpl w:val="80560418"/>
    <w:lvl w:ilvl="0" w:tplc="9086F9E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2D36821"/>
    <w:multiLevelType w:val="multilevel"/>
    <w:tmpl w:val="A3989B7E"/>
    <w:lvl w:ilvl="0">
      <w:start w:val="1"/>
      <w:numFmt w:val="bullet"/>
      <w:lvlText w:val=""/>
      <w:lvlJc w:val="left"/>
      <w:pPr>
        <w:tabs>
          <w:tab w:val="num" w:pos="720"/>
        </w:tabs>
        <w:ind w:left="720" w:hanging="360"/>
      </w:pPr>
      <w:rPr>
        <w:rFonts w:ascii="Symbol" w:hAnsi="Symbol" w:hint="default"/>
        <w:color w:val="EA5B0C"/>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3BE213A"/>
    <w:multiLevelType w:val="hybridMultilevel"/>
    <w:tmpl w:val="47781E20"/>
    <w:lvl w:ilvl="0" w:tplc="3AB221D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B55DE5"/>
    <w:multiLevelType w:val="hybridMultilevel"/>
    <w:tmpl w:val="B19AD45E"/>
    <w:lvl w:ilvl="0" w:tplc="9D2C0A80">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1A014AF8"/>
    <w:multiLevelType w:val="multilevel"/>
    <w:tmpl w:val="942851F4"/>
    <w:lvl w:ilvl="0">
      <w:start w:val="1"/>
      <w:numFmt w:val="bullet"/>
      <w:lvlText w:val=""/>
      <w:lvlJc w:val="left"/>
      <w:pPr>
        <w:tabs>
          <w:tab w:val="num" w:pos="720"/>
        </w:tabs>
        <w:ind w:left="720" w:hanging="360"/>
      </w:pPr>
      <w:rPr>
        <w:rFonts w:ascii="Symbol" w:hAnsi="Symbol" w:hint="default"/>
        <w:b w:val="0"/>
        <w:i w:val="0"/>
        <w:sz w:val="16"/>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22246AA3"/>
    <w:multiLevelType w:val="multilevel"/>
    <w:tmpl w:val="8AAA0A40"/>
    <w:lvl w:ilvl="0">
      <w:start w:val="1"/>
      <w:numFmt w:val="decimal"/>
      <w:lvlText w:val="%1."/>
      <w:lvlJc w:val="left"/>
      <w:pPr>
        <w:tabs>
          <w:tab w:val="num" w:pos="720"/>
        </w:tabs>
        <w:ind w:left="720" w:hanging="360"/>
      </w:pPr>
      <w:rPr>
        <w:rFonts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23FE1260"/>
    <w:multiLevelType w:val="hybridMultilevel"/>
    <w:tmpl w:val="B2E0E350"/>
    <w:lvl w:ilvl="0" w:tplc="26AE6A78">
      <w:start w:val="1"/>
      <w:numFmt w:val="bullet"/>
      <w:lvlText w:val=""/>
      <w:lvlJc w:val="left"/>
      <w:pPr>
        <w:ind w:left="1080" w:hanging="360"/>
      </w:pPr>
      <w:rPr>
        <w:rFonts w:ascii="Symbol" w:hAnsi="Symbol" w:hint="default"/>
        <w:color w:val="EA5B0C"/>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9" w15:restartNumberingAfterBreak="0">
    <w:nsid w:val="26694BBC"/>
    <w:multiLevelType w:val="hybridMultilevel"/>
    <w:tmpl w:val="E1C04450"/>
    <w:lvl w:ilvl="0" w:tplc="475C13EC">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270C269A"/>
    <w:multiLevelType w:val="multilevel"/>
    <w:tmpl w:val="BD96CB32"/>
    <w:lvl w:ilvl="0">
      <w:start w:val="1"/>
      <w:numFmt w:val="bullet"/>
      <w:lvlText w:val=""/>
      <w:lvlJc w:val="left"/>
      <w:pPr>
        <w:tabs>
          <w:tab w:val="num" w:pos="720"/>
        </w:tabs>
        <w:ind w:left="720" w:hanging="360"/>
      </w:pPr>
      <w:rPr>
        <w:rFonts w:ascii="Symbol" w:hAnsi="Symbol" w:hint="default"/>
        <w:color w:val="EA5B0C"/>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F405586"/>
    <w:multiLevelType w:val="multilevel"/>
    <w:tmpl w:val="7CC40F2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2F4B7C2E"/>
    <w:multiLevelType w:val="multilevel"/>
    <w:tmpl w:val="EC4A6A68"/>
    <w:lvl w:ilvl="0">
      <w:start w:val="1"/>
      <w:numFmt w:val="bullet"/>
      <w:lvlText w:val=""/>
      <w:lvlJc w:val="left"/>
      <w:pPr>
        <w:tabs>
          <w:tab w:val="num" w:pos="360"/>
        </w:tabs>
        <w:ind w:left="360" w:hanging="360"/>
      </w:pPr>
      <w:rPr>
        <w:rFonts w:ascii="Symbol" w:hAnsi="Symbol" w:hint="default"/>
        <w:color w:val="EA5B0C"/>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13" w15:restartNumberingAfterBreak="0">
    <w:nsid w:val="3099134D"/>
    <w:multiLevelType w:val="hybridMultilevel"/>
    <w:tmpl w:val="2ABCC65A"/>
    <w:lvl w:ilvl="0" w:tplc="0809000F">
      <w:start w:val="1"/>
      <w:numFmt w:val="decimal"/>
      <w:lvlText w:val="%1."/>
      <w:lvlJc w:val="left"/>
      <w:pPr>
        <w:ind w:left="3478" w:hanging="360"/>
      </w:pPr>
      <w:rPr>
        <w:rFonts w:hint="default"/>
      </w:rPr>
    </w:lvl>
    <w:lvl w:ilvl="1" w:tplc="08090019" w:tentative="1">
      <w:start w:val="1"/>
      <w:numFmt w:val="lowerLetter"/>
      <w:lvlText w:val="%2."/>
      <w:lvlJc w:val="left"/>
      <w:pPr>
        <w:ind w:left="4198" w:hanging="360"/>
      </w:pPr>
    </w:lvl>
    <w:lvl w:ilvl="2" w:tplc="0809001B" w:tentative="1">
      <w:start w:val="1"/>
      <w:numFmt w:val="lowerRoman"/>
      <w:lvlText w:val="%3."/>
      <w:lvlJc w:val="right"/>
      <w:pPr>
        <w:ind w:left="4918" w:hanging="180"/>
      </w:pPr>
    </w:lvl>
    <w:lvl w:ilvl="3" w:tplc="0809000F" w:tentative="1">
      <w:start w:val="1"/>
      <w:numFmt w:val="decimal"/>
      <w:lvlText w:val="%4."/>
      <w:lvlJc w:val="left"/>
      <w:pPr>
        <w:ind w:left="5638" w:hanging="360"/>
      </w:pPr>
    </w:lvl>
    <w:lvl w:ilvl="4" w:tplc="08090019" w:tentative="1">
      <w:start w:val="1"/>
      <w:numFmt w:val="lowerLetter"/>
      <w:lvlText w:val="%5."/>
      <w:lvlJc w:val="left"/>
      <w:pPr>
        <w:ind w:left="6358" w:hanging="360"/>
      </w:pPr>
    </w:lvl>
    <w:lvl w:ilvl="5" w:tplc="0809001B" w:tentative="1">
      <w:start w:val="1"/>
      <w:numFmt w:val="lowerRoman"/>
      <w:lvlText w:val="%6."/>
      <w:lvlJc w:val="right"/>
      <w:pPr>
        <w:ind w:left="7078" w:hanging="180"/>
      </w:pPr>
    </w:lvl>
    <w:lvl w:ilvl="6" w:tplc="0809000F" w:tentative="1">
      <w:start w:val="1"/>
      <w:numFmt w:val="decimal"/>
      <w:lvlText w:val="%7."/>
      <w:lvlJc w:val="left"/>
      <w:pPr>
        <w:ind w:left="7798" w:hanging="360"/>
      </w:pPr>
    </w:lvl>
    <w:lvl w:ilvl="7" w:tplc="08090019" w:tentative="1">
      <w:start w:val="1"/>
      <w:numFmt w:val="lowerLetter"/>
      <w:lvlText w:val="%8."/>
      <w:lvlJc w:val="left"/>
      <w:pPr>
        <w:ind w:left="8518" w:hanging="360"/>
      </w:pPr>
    </w:lvl>
    <w:lvl w:ilvl="8" w:tplc="0809001B" w:tentative="1">
      <w:start w:val="1"/>
      <w:numFmt w:val="lowerRoman"/>
      <w:lvlText w:val="%9."/>
      <w:lvlJc w:val="right"/>
      <w:pPr>
        <w:ind w:left="9238" w:hanging="180"/>
      </w:pPr>
    </w:lvl>
  </w:abstractNum>
  <w:abstractNum w:abstractNumId="14" w15:restartNumberingAfterBreak="0">
    <w:nsid w:val="329F3CED"/>
    <w:multiLevelType w:val="hybridMultilevel"/>
    <w:tmpl w:val="51965D2C"/>
    <w:lvl w:ilvl="0" w:tplc="E146DD62">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38281072"/>
    <w:multiLevelType w:val="hybridMultilevel"/>
    <w:tmpl w:val="A0EE579E"/>
    <w:lvl w:ilvl="0" w:tplc="98EC2BEE">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A465BB5"/>
    <w:multiLevelType w:val="multilevel"/>
    <w:tmpl w:val="62ACD41C"/>
    <w:lvl w:ilvl="0">
      <w:start w:val="1"/>
      <w:numFmt w:val="bullet"/>
      <w:lvlText w:val=""/>
      <w:lvlJc w:val="left"/>
      <w:pPr>
        <w:tabs>
          <w:tab w:val="num" w:pos="360"/>
        </w:tabs>
        <w:ind w:left="360" w:hanging="360"/>
      </w:pPr>
      <w:rPr>
        <w:rFonts w:ascii="Symbol" w:hAnsi="Symbol" w:hint="default"/>
        <w:color w:val="EA5B0C"/>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17" w15:restartNumberingAfterBreak="0">
    <w:nsid w:val="3BD21C2A"/>
    <w:multiLevelType w:val="hybridMultilevel"/>
    <w:tmpl w:val="BBA2C5DC"/>
    <w:lvl w:ilvl="0" w:tplc="049C3E0C">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8" w15:restartNumberingAfterBreak="0">
    <w:nsid w:val="3F7F19A1"/>
    <w:multiLevelType w:val="hybridMultilevel"/>
    <w:tmpl w:val="914CB9CC"/>
    <w:lvl w:ilvl="0" w:tplc="7A88556C">
      <w:start w:val="1"/>
      <w:numFmt w:val="bullet"/>
      <w:lvlText w:val=""/>
      <w:lvlJc w:val="left"/>
      <w:pPr>
        <w:ind w:left="720" w:hanging="360"/>
      </w:pPr>
      <w:rPr>
        <w:rFonts w:ascii="Symbol" w:hAnsi="Symbol" w:hint="default"/>
        <w:color w:val="EA5B0C"/>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410B1301"/>
    <w:multiLevelType w:val="hybridMultilevel"/>
    <w:tmpl w:val="1B2A6F7C"/>
    <w:lvl w:ilvl="0" w:tplc="460C9E7C">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458D007C"/>
    <w:multiLevelType w:val="hybridMultilevel"/>
    <w:tmpl w:val="C05AD882"/>
    <w:lvl w:ilvl="0" w:tplc="ABAE9DD0">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6A0189C"/>
    <w:multiLevelType w:val="multilevel"/>
    <w:tmpl w:val="B4F24DE0"/>
    <w:lvl w:ilvl="0">
      <w:start w:val="1"/>
      <w:numFmt w:val="bullet"/>
      <w:lvlText w:val=""/>
      <w:lvlJc w:val="left"/>
      <w:pPr>
        <w:tabs>
          <w:tab w:val="num" w:pos="720"/>
        </w:tabs>
        <w:ind w:left="720" w:hanging="360"/>
      </w:pPr>
      <w:rPr>
        <w:rFonts w:ascii="Symbol" w:hAnsi="Symbol" w:hint="default"/>
        <w:b w:val="0"/>
        <w:i w:val="0"/>
        <w:sz w:val="16"/>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498E1461"/>
    <w:multiLevelType w:val="multilevel"/>
    <w:tmpl w:val="8AAA0A40"/>
    <w:lvl w:ilvl="0">
      <w:start w:val="1"/>
      <w:numFmt w:val="decimal"/>
      <w:lvlText w:val="%1."/>
      <w:lvlJc w:val="left"/>
      <w:pPr>
        <w:tabs>
          <w:tab w:val="num" w:pos="720"/>
        </w:tabs>
        <w:ind w:left="720" w:hanging="360"/>
      </w:pPr>
      <w:rPr>
        <w:rFonts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51730226"/>
    <w:multiLevelType w:val="hybridMultilevel"/>
    <w:tmpl w:val="70642FA6"/>
    <w:lvl w:ilvl="0" w:tplc="4B709C7E">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7785582"/>
    <w:multiLevelType w:val="hybridMultilevel"/>
    <w:tmpl w:val="67C09026"/>
    <w:lvl w:ilvl="0" w:tplc="6EE604AA">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C416D5C"/>
    <w:multiLevelType w:val="hybridMultilevel"/>
    <w:tmpl w:val="778CB2E0"/>
    <w:lvl w:ilvl="0" w:tplc="DE14268E">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5D555BB9"/>
    <w:multiLevelType w:val="multilevel"/>
    <w:tmpl w:val="D320FAF8"/>
    <w:lvl w:ilvl="0">
      <w:start w:val="1"/>
      <w:numFmt w:val="bullet"/>
      <w:lvlText w:val=""/>
      <w:lvlJc w:val="left"/>
      <w:pPr>
        <w:tabs>
          <w:tab w:val="num" w:pos="360"/>
        </w:tabs>
        <w:ind w:left="360" w:hanging="360"/>
      </w:pPr>
      <w:rPr>
        <w:rFonts w:ascii="Symbol" w:hAnsi="Symbol" w:hint="default"/>
        <w:color w:val="EA5B0C"/>
      </w:rPr>
    </w:lvl>
    <w:lvl w:ilvl="1">
      <w:start w:val="1"/>
      <w:numFmt w:val="lowerLetter"/>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27" w15:restartNumberingAfterBreak="0">
    <w:nsid w:val="5E4E2567"/>
    <w:multiLevelType w:val="hybridMultilevel"/>
    <w:tmpl w:val="612066D8"/>
    <w:lvl w:ilvl="0" w:tplc="F1E0BB7E">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8" w15:restartNumberingAfterBreak="0">
    <w:nsid w:val="5FEA66DA"/>
    <w:multiLevelType w:val="hybridMultilevel"/>
    <w:tmpl w:val="79BA319C"/>
    <w:lvl w:ilvl="0" w:tplc="74BCBF9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2BE6645"/>
    <w:multiLevelType w:val="hybridMultilevel"/>
    <w:tmpl w:val="2CC61284"/>
    <w:lvl w:ilvl="0" w:tplc="94A29E6A">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470596A"/>
    <w:multiLevelType w:val="hybridMultilevel"/>
    <w:tmpl w:val="2D64CF84"/>
    <w:lvl w:ilvl="0" w:tplc="B35A370A">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1" w15:restartNumberingAfterBreak="0">
    <w:nsid w:val="64A01B53"/>
    <w:multiLevelType w:val="hybridMultilevel"/>
    <w:tmpl w:val="AF62B1C6"/>
    <w:lvl w:ilvl="0" w:tplc="83D89000">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4B656DD"/>
    <w:multiLevelType w:val="multilevel"/>
    <w:tmpl w:val="3DAC5774"/>
    <w:lvl w:ilvl="0">
      <w:start w:val="1"/>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6C457315"/>
    <w:multiLevelType w:val="multilevel"/>
    <w:tmpl w:val="5740A59C"/>
    <w:lvl w:ilvl="0">
      <w:start w:val="1"/>
      <w:numFmt w:val="bullet"/>
      <w:lvlText w:val=""/>
      <w:lvlJc w:val="left"/>
      <w:pPr>
        <w:tabs>
          <w:tab w:val="num" w:pos="720"/>
        </w:tabs>
        <w:ind w:left="720" w:hanging="360"/>
      </w:pPr>
      <w:rPr>
        <w:rFonts w:ascii="Symbol" w:hAnsi="Symbol" w:hint="default"/>
        <w:b w:val="0"/>
        <w:i w:val="0"/>
        <w:sz w:val="16"/>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6F2228B4"/>
    <w:multiLevelType w:val="multilevel"/>
    <w:tmpl w:val="4E12568C"/>
    <w:lvl w:ilvl="0">
      <w:start w:val="1"/>
      <w:numFmt w:val="bullet"/>
      <w:lvlText w:val=""/>
      <w:lvlJc w:val="left"/>
      <w:pPr>
        <w:tabs>
          <w:tab w:val="num" w:pos="360"/>
        </w:tabs>
        <w:ind w:left="360" w:hanging="360"/>
      </w:pPr>
      <w:rPr>
        <w:rFonts w:ascii="Symbol" w:hAnsi="Symbol" w:hint="default"/>
        <w:color w:val="EA5B0C"/>
        <w:sz w:val="20"/>
      </w:rPr>
    </w:lvl>
    <w:lvl w:ilvl="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35" w15:restartNumberingAfterBreak="0">
    <w:nsid w:val="6FB420EC"/>
    <w:multiLevelType w:val="hybridMultilevel"/>
    <w:tmpl w:val="9B5C8BA6"/>
    <w:lvl w:ilvl="0" w:tplc="F6A0ED3A">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72016408"/>
    <w:multiLevelType w:val="hybridMultilevel"/>
    <w:tmpl w:val="70F00732"/>
    <w:lvl w:ilvl="0" w:tplc="5BFE839C">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7" w15:restartNumberingAfterBreak="0">
    <w:nsid w:val="72AA39D1"/>
    <w:multiLevelType w:val="hybridMultilevel"/>
    <w:tmpl w:val="813C577A"/>
    <w:lvl w:ilvl="0" w:tplc="639E0E72">
      <w:start w:val="1"/>
      <w:numFmt w:val="bullet"/>
      <w:lvlText w:val=""/>
      <w:lvlJc w:val="left"/>
      <w:pPr>
        <w:ind w:left="1080" w:hanging="360"/>
      </w:pPr>
      <w:rPr>
        <w:rFonts w:ascii="Symbol" w:hAnsi="Symbol" w:hint="default"/>
        <w:color w:val="EA5B0C"/>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8" w15:restartNumberingAfterBreak="0">
    <w:nsid w:val="744B24CF"/>
    <w:multiLevelType w:val="hybridMultilevel"/>
    <w:tmpl w:val="6E16E3C4"/>
    <w:lvl w:ilvl="0" w:tplc="5D0628C2">
      <w:start w:val="1"/>
      <w:numFmt w:val="bullet"/>
      <w:lvlText w:val=""/>
      <w:lvlJc w:val="left"/>
      <w:pPr>
        <w:ind w:left="1080" w:hanging="360"/>
      </w:pPr>
      <w:rPr>
        <w:rFonts w:ascii="Symbol" w:hAnsi="Symbol" w:hint="default"/>
        <w:color w:val="EA5B0C"/>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9" w15:restartNumberingAfterBreak="0">
    <w:nsid w:val="76085BB6"/>
    <w:multiLevelType w:val="multilevel"/>
    <w:tmpl w:val="4F362CEC"/>
    <w:lvl w:ilvl="0">
      <w:start w:val="1"/>
      <w:numFmt w:val="bullet"/>
      <w:lvlText w:val=""/>
      <w:lvlJc w:val="left"/>
      <w:pPr>
        <w:tabs>
          <w:tab w:val="num" w:pos="720"/>
        </w:tabs>
        <w:ind w:left="720" w:hanging="360"/>
      </w:pPr>
      <w:rPr>
        <w:rFonts w:ascii="Symbol" w:hAnsi="Symbol" w:hint="default"/>
        <w:b w:val="0"/>
        <w:i w:val="0"/>
        <w:sz w:val="16"/>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7496FB4"/>
    <w:multiLevelType w:val="hybridMultilevel"/>
    <w:tmpl w:val="275C62E2"/>
    <w:lvl w:ilvl="0" w:tplc="D624A69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7C17B2D"/>
    <w:multiLevelType w:val="hybridMultilevel"/>
    <w:tmpl w:val="81F070F8"/>
    <w:lvl w:ilvl="0" w:tplc="552E5FE4">
      <w:start w:val="1"/>
      <w:numFmt w:val="bullet"/>
      <w:lvlText w:val=""/>
      <w:lvlJc w:val="left"/>
      <w:pPr>
        <w:ind w:left="360" w:hanging="360"/>
      </w:pPr>
      <w:rPr>
        <w:rFonts w:ascii="Symbol" w:hAnsi="Symbol" w:hint="default"/>
        <w:color w:val="EA5B0C"/>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abstractNumId w:val="8"/>
  </w:num>
  <w:num w:numId="2">
    <w:abstractNumId w:val="30"/>
  </w:num>
  <w:num w:numId="3">
    <w:abstractNumId w:val="13"/>
  </w:num>
  <w:num w:numId="4">
    <w:abstractNumId w:val="41"/>
  </w:num>
  <w:num w:numId="5">
    <w:abstractNumId w:val="14"/>
  </w:num>
  <w:num w:numId="6">
    <w:abstractNumId w:val="10"/>
  </w:num>
  <w:num w:numId="7">
    <w:abstractNumId w:val="18"/>
  </w:num>
  <w:num w:numId="8">
    <w:abstractNumId w:val="16"/>
  </w:num>
  <w:num w:numId="9">
    <w:abstractNumId w:val="12"/>
  </w:num>
  <w:num w:numId="10">
    <w:abstractNumId w:val="11"/>
  </w:num>
  <w:num w:numId="11">
    <w:abstractNumId w:val="15"/>
  </w:num>
  <w:num w:numId="12">
    <w:abstractNumId w:val="34"/>
  </w:num>
  <w:num w:numId="13">
    <w:abstractNumId w:val="33"/>
  </w:num>
  <w:num w:numId="14">
    <w:abstractNumId w:val="39"/>
  </w:num>
  <w:num w:numId="15">
    <w:abstractNumId w:val="6"/>
  </w:num>
  <w:num w:numId="16">
    <w:abstractNumId w:val="21"/>
  </w:num>
  <w:num w:numId="17">
    <w:abstractNumId w:val="0"/>
  </w:num>
  <w:num w:numId="18">
    <w:abstractNumId w:val="22"/>
  </w:num>
  <w:num w:numId="19">
    <w:abstractNumId w:val="28"/>
  </w:num>
  <w:num w:numId="20">
    <w:abstractNumId w:val="17"/>
  </w:num>
  <w:num w:numId="21">
    <w:abstractNumId w:val="37"/>
  </w:num>
  <w:num w:numId="22">
    <w:abstractNumId w:val="36"/>
  </w:num>
  <w:num w:numId="23">
    <w:abstractNumId w:val="25"/>
  </w:num>
  <w:num w:numId="24">
    <w:abstractNumId w:val="3"/>
  </w:num>
  <w:num w:numId="25">
    <w:abstractNumId w:val="9"/>
  </w:num>
  <w:num w:numId="26">
    <w:abstractNumId w:val="20"/>
  </w:num>
  <w:num w:numId="27">
    <w:abstractNumId w:val="2"/>
  </w:num>
  <w:num w:numId="28">
    <w:abstractNumId w:val="32"/>
  </w:num>
  <w:num w:numId="29">
    <w:abstractNumId w:val="26"/>
  </w:num>
  <w:num w:numId="30">
    <w:abstractNumId w:val="31"/>
  </w:num>
  <w:num w:numId="31">
    <w:abstractNumId w:val="35"/>
  </w:num>
  <w:num w:numId="32">
    <w:abstractNumId w:val="38"/>
  </w:num>
  <w:num w:numId="33">
    <w:abstractNumId w:val="27"/>
  </w:num>
  <w:num w:numId="34">
    <w:abstractNumId w:val="7"/>
  </w:num>
  <w:num w:numId="35">
    <w:abstractNumId w:val="4"/>
  </w:num>
  <w:num w:numId="36">
    <w:abstractNumId w:val="19"/>
  </w:num>
  <w:num w:numId="37">
    <w:abstractNumId w:val="23"/>
  </w:num>
  <w:num w:numId="38">
    <w:abstractNumId w:val="40"/>
  </w:num>
  <w:num w:numId="39">
    <w:abstractNumId w:val="5"/>
  </w:num>
  <w:num w:numId="40">
    <w:abstractNumId w:val="24"/>
  </w:num>
  <w:num w:numId="41">
    <w:abstractNumId w:val="1"/>
  </w:num>
  <w:num w:numId="42">
    <w:abstractNumId w:val="29"/>
  </w:num>
  <w:numIdMacAtCleanup w:val="4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40"/>
  <w:removePersonalInformation/>
  <w:removeDateAndTime/>
  <w:displayBackgroundShape/>
  <w:embedSystemFonts/>
  <w:proofState w:spelling="clean" w:grammar="clean"/>
  <w:defaultTabStop w:val="720"/>
  <w:evenAndOddHeaders/>
  <w:displayHorizontalDrawingGridEvery w:val="0"/>
  <w:displayVerticalDrawingGridEvery w:val="0"/>
  <w:doNotUseMarginsForDrawingGridOrigin/>
  <w:noPunctuationKerning/>
  <w:characterSpacingControl w:val="doNotCompress"/>
  <w:hdrShapeDefaults>
    <o:shapedefaults v:ext="edit" spidmax="18433"/>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10FF2"/>
    <w:rsid w:val="000017C0"/>
    <w:rsid w:val="00012CDC"/>
    <w:rsid w:val="00027BD9"/>
    <w:rsid w:val="00031FAE"/>
    <w:rsid w:val="00037383"/>
    <w:rsid w:val="00044CC2"/>
    <w:rsid w:val="0005232A"/>
    <w:rsid w:val="00054887"/>
    <w:rsid w:val="00061DB1"/>
    <w:rsid w:val="000731A9"/>
    <w:rsid w:val="00075E57"/>
    <w:rsid w:val="000801DA"/>
    <w:rsid w:val="00081F90"/>
    <w:rsid w:val="000820EC"/>
    <w:rsid w:val="00084B7F"/>
    <w:rsid w:val="00087E8E"/>
    <w:rsid w:val="00091E0C"/>
    <w:rsid w:val="00093A0A"/>
    <w:rsid w:val="000962AF"/>
    <w:rsid w:val="000A6C57"/>
    <w:rsid w:val="000B3AAB"/>
    <w:rsid w:val="000C1C95"/>
    <w:rsid w:val="000C76AF"/>
    <w:rsid w:val="000D19D6"/>
    <w:rsid w:val="000D71C5"/>
    <w:rsid w:val="000E0BEE"/>
    <w:rsid w:val="000E1B7F"/>
    <w:rsid w:val="000E6656"/>
    <w:rsid w:val="000F3E5F"/>
    <w:rsid w:val="000F54D2"/>
    <w:rsid w:val="00105770"/>
    <w:rsid w:val="00107AF9"/>
    <w:rsid w:val="00114B72"/>
    <w:rsid w:val="00163231"/>
    <w:rsid w:val="00163A23"/>
    <w:rsid w:val="00171DCB"/>
    <w:rsid w:val="00172D4F"/>
    <w:rsid w:val="00173ECD"/>
    <w:rsid w:val="00174A22"/>
    <w:rsid w:val="001803D8"/>
    <w:rsid w:val="0018072E"/>
    <w:rsid w:val="00182AF9"/>
    <w:rsid w:val="001856FB"/>
    <w:rsid w:val="001979CE"/>
    <w:rsid w:val="001A22BC"/>
    <w:rsid w:val="001A4F8D"/>
    <w:rsid w:val="001A51F5"/>
    <w:rsid w:val="001A54F8"/>
    <w:rsid w:val="001C6EC8"/>
    <w:rsid w:val="001D0F38"/>
    <w:rsid w:val="001D7776"/>
    <w:rsid w:val="001D7D9B"/>
    <w:rsid w:val="001E164A"/>
    <w:rsid w:val="001F33D1"/>
    <w:rsid w:val="001F4CBF"/>
    <w:rsid w:val="00211D99"/>
    <w:rsid w:val="002161B4"/>
    <w:rsid w:val="0023056C"/>
    <w:rsid w:val="00234B61"/>
    <w:rsid w:val="002356AD"/>
    <w:rsid w:val="00237D39"/>
    <w:rsid w:val="00244C59"/>
    <w:rsid w:val="00251374"/>
    <w:rsid w:val="002545A5"/>
    <w:rsid w:val="00254F3D"/>
    <w:rsid w:val="0027511A"/>
    <w:rsid w:val="002814CA"/>
    <w:rsid w:val="002833F2"/>
    <w:rsid w:val="00287FE8"/>
    <w:rsid w:val="00293D86"/>
    <w:rsid w:val="00296336"/>
    <w:rsid w:val="002A15AB"/>
    <w:rsid w:val="002A19A5"/>
    <w:rsid w:val="002A5420"/>
    <w:rsid w:val="002A7685"/>
    <w:rsid w:val="002B0DFE"/>
    <w:rsid w:val="002B2FDA"/>
    <w:rsid w:val="002B3C9D"/>
    <w:rsid w:val="002C5034"/>
    <w:rsid w:val="002C7E77"/>
    <w:rsid w:val="002D1124"/>
    <w:rsid w:val="002E65EB"/>
    <w:rsid w:val="002F3FCD"/>
    <w:rsid w:val="002F436C"/>
    <w:rsid w:val="00303144"/>
    <w:rsid w:val="003046A7"/>
    <w:rsid w:val="00316C61"/>
    <w:rsid w:val="00320030"/>
    <w:rsid w:val="00322DC7"/>
    <w:rsid w:val="00324976"/>
    <w:rsid w:val="00324C96"/>
    <w:rsid w:val="00327D94"/>
    <w:rsid w:val="00332006"/>
    <w:rsid w:val="00333C84"/>
    <w:rsid w:val="00340637"/>
    <w:rsid w:val="003435D6"/>
    <w:rsid w:val="00351CF5"/>
    <w:rsid w:val="003536A1"/>
    <w:rsid w:val="003631E6"/>
    <w:rsid w:val="003679BF"/>
    <w:rsid w:val="003722E3"/>
    <w:rsid w:val="0037469F"/>
    <w:rsid w:val="003831B0"/>
    <w:rsid w:val="003970D8"/>
    <w:rsid w:val="003A232C"/>
    <w:rsid w:val="003B579B"/>
    <w:rsid w:val="003C0C6A"/>
    <w:rsid w:val="003C0F14"/>
    <w:rsid w:val="003C7828"/>
    <w:rsid w:val="003D2B2A"/>
    <w:rsid w:val="003D4BA0"/>
    <w:rsid w:val="003D5469"/>
    <w:rsid w:val="003E2B93"/>
    <w:rsid w:val="003E2C47"/>
    <w:rsid w:val="003F1664"/>
    <w:rsid w:val="003F5489"/>
    <w:rsid w:val="003F6BD3"/>
    <w:rsid w:val="003F7370"/>
    <w:rsid w:val="003F7727"/>
    <w:rsid w:val="004146F4"/>
    <w:rsid w:val="00414711"/>
    <w:rsid w:val="00430A2C"/>
    <w:rsid w:val="00431180"/>
    <w:rsid w:val="004359ED"/>
    <w:rsid w:val="004401CA"/>
    <w:rsid w:val="00441E0B"/>
    <w:rsid w:val="00444BDF"/>
    <w:rsid w:val="0045614C"/>
    <w:rsid w:val="00456C20"/>
    <w:rsid w:val="00460FEC"/>
    <w:rsid w:val="00463D65"/>
    <w:rsid w:val="0046425E"/>
    <w:rsid w:val="004669D0"/>
    <w:rsid w:val="00470135"/>
    <w:rsid w:val="00471325"/>
    <w:rsid w:val="00483CB0"/>
    <w:rsid w:val="004928B8"/>
    <w:rsid w:val="004976D3"/>
    <w:rsid w:val="004A4E17"/>
    <w:rsid w:val="004A4EBC"/>
    <w:rsid w:val="004A5820"/>
    <w:rsid w:val="004A711F"/>
    <w:rsid w:val="004C39FB"/>
    <w:rsid w:val="004C438E"/>
    <w:rsid w:val="004C7D48"/>
    <w:rsid w:val="004D2BDF"/>
    <w:rsid w:val="004D6139"/>
    <w:rsid w:val="004E2C7C"/>
    <w:rsid w:val="004E2FD6"/>
    <w:rsid w:val="004E2FED"/>
    <w:rsid w:val="004E3EFE"/>
    <w:rsid w:val="004E77FB"/>
    <w:rsid w:val="004F7B2B"/>
    <w:rsid w:val="005149E8"/>
    <w:rsid w:val="005169AB"/>
    <w:rsid w:val="00516F96"/>
    <w:rsid w:val="005212BF"/>
    <w:rsid w:val="00526D5A"/>
    <w:rsid w:val="005314A0"/>
    <w:rsid w:val="00531DEE"/>
    <w:rsid w:val="00541BDC"/>
    <w:rsid w:val="00546CFA"/>
    <w:rsid w:val="005565E6"/>
    <w:rsid w:val="00561F62"/>
    <w:rsid w:val="00564474"/>
    <w:rsid w:val="0056494E"/>
    <w:rsid w:val="00567A53"/>
    <w:rsid w:val="00571301"/>
    <w:rsid w:val="00573871"/>
    <w:rsid w:val="00575DE3"/>
    <w:rsid w:val="005858F1"/>
    <w:rsid w:val="00595446"/>
    <w:rsid w:val="00595E85"/>
    <w:rsid w:val="005B140D"/>
    <w:rsid w:val="005B1B4C"/>
    <w:rsid w:val="005B6D99"/>
    <w:rsid w:val="005C577B"/>
    <w:rsid w:val="005C6A8B"/>
    <w:rsid w:val="005D44DF"/>
    <w:rsid w:val="005E32E9"/>
    <w:rsid w:val="005E374E"/>
    <w:rsid w:val="005E7BA6"/>
    <w:rsid w:val="0060019E"/>
    <w:rsid w:val="0060080C"/>
    <w:rsid w:val="00612350"/>
    <w:rsid w:val="00614887"/>
    <w:rsid w:val="00620AE0"/>
    <w:rsid w:val="0062112D"/>
    <w:rsid w:val="0062372A"/>
    <w:rsid w:val="00630F93"/>
    <w:rsid w:val="00640A89"/>
    <w:rsid w:val="0064256C"/>
    <w:rsid w:val="00643D1C"/>
    <w:rsid w:val="00646BC8"/>
    <w:rsid w:val="00646C76"/>
    <w:rsid w:val="00647F29"/>
    <w:rsid w:val="00651A27"/>
    <w:rsid w:val="00651E89"/>
    <w:rsid w:val="00655965"/>
    <w:rsid w:val="00660BBC"/>
    <w:rsid w:val="006614A2"/>
    <w:rsid w:val="00663E13"/>
    <w:rsid w:val="0066672D"/>
    <w:rsid w:val="0067457E"/>
    <w:rsid w:val="00676000"/>
    <w:rsid w:val="00684032"/>
    <w:rsid w:val="006870FB"/>
    <w:rsid w:val="0068760D"/>
    <w:rsid w:val="00687BF7"/>
    <w:rsid w:val="006903E3"/>
    <w:rsid w:val="0069105C"/>
    <w:rsid w:val="006A2544"/>
    <w:rsid w:val="006A2FE7"/>
    <w:rsid w:val="006B1192"/>
    <w:rsid w:val="006B78D8"/>
    <w:rsid w:val="006C0459"/>
    <w:rsid w:val="006C340F"/>
    <w:rsid w:val="006D0BDC"/>
    <w:rsid w:val="006D580E"/>
    <w:rsid w:val="006E16EF"/>
    <w:rsid w:val="006E71EB"/>
    <w:rsid w:val="006F2ED3"/>
    <w:rsid w:val="00700D29"/>
    <w:rsid w:val="007030B7"/>
    <w:rsid w:val="00703949"/>
    <w:rsid w:val="007131A1"/>
    <w:rsid w:val="00716068"/>
    <w:rsid w:val="007170B3"/>
    <w:rsid w:val="00722711"/>
    <w:rsid w:val="007228AE"/>
    <w:rsid w:val="007317BA"/>
    <w:rsid w:val="00735219"/>
    <w:rsid w:val="00735A90"/>
    <w:rsid w:val="007434A5"/>
    <w:rsid w:val="007456EC"/>
    <w:rsid w:val="00746B24"/>
    <w:rsid w:val="00753A30"/>
    <w:rsid w:val="0075747A"/>
    <w:rsid w:val="007606E0"/>
    <w:rsid w:val="00760A69"/>
    <w:rsid w:val="00760C04"/>
    <w:rsid w:val="00764EA3"/>
    <w:rsid w:val="00765B88"/>
    <w:rsid w:val="00775D4B"/>
    <w:rsid w:val="00777BF7"/>
    <w:rsid w:val="007819B8"/>
    <w:rsid w:val="00782626"/>
    <w:rsid w:val="00792609"/>
    <w:rsid w:val="0079461C"/>
    <w:rsid w:val="00794FF1"/>
    <w:rsid w:val="007A1810"/>
    <w:rsid w:val="007A4F07"/>
    <w:rsid w:val="007B2E19"/>
    <w:rsid w:val="007B4C5A"/>
    <w:rsid w:val="007B6045"/>
    <w:rsid w:val="007C5368"/>
    <w:rsid w:val="007D5941"/>
    <w:rsid w:val="007D67D5"/>
    <w:rsid w:val="007E1BF7"/>
    <w:rsid w:val="007F7180"/>
    <w:rsid w:val="008001C1"/>
    <w:rsid w:val="00813AFC"/>
    <w:rsid w:val="008143A7"/>
    <w:rsid w:val="00827F62"/>
    <w:rsid w:val="00837DB4"/>
    <w:rsid w:val="00840FD1"/>
    <w:rsid w:val="0084129D"/>
    <w:rsid w:val="00856190"/>
    <w:rsid w:val="00863F1D"/>
    <w:rsid w:val="00871C11"/>
    <w:rsid w:val="00874AC5"/>
    <w:rsid w:val="008772B9"/>
    <w:rsid w:val="008900D9"/>
    <w:rsid w:val="00891244"/>
    <w:rsid w:val="008938EA"/>
    <w:rsid w:val="008A4C65"/>
    <w:rsid w:val="008A7665"/>
    <w:rsid w:val="008B1C6D"/>
    <w:rsid w:val="008B256A"/>
    <w:rsid w:val="008C27E2"/>
    <w:rsid w:val="008E42D3"/>
    <w:rsid w:val="008E4CA8"/>
    <w:rsid w:val="008E5308"/>
    <w:rsid w:val="008F3845"/>
    <w:rsid w:val="008F57ED"/>
    <w:rsid w:val="008F7312"/>
    <w:rsid w:val="0090467B"/>
    <w:rsid w:val="00905234"/>
    <w:rsid w:val="00910E37"/>
    <w:rsid w:val="00914E06"/>
    <w:rsid w:val="00927BA9"/>
    <w:rsid w:val="009335B8"/>
    <w:rsid w:val="0093529B"/>
    <w:rsid w:val="009469B0"/>
    <w:rsid w:val="00950D00"/>
    <w:rsid w:val="00972914"/>
    <w:rsid w:val="009749DD"/>
    <w:rsid w:val="00974C87"/>
    <w:rsid w:val="00974CDF"/>
    <w:rsid w:val="009821C0"/>
    <w:rsid w:val="009861C8"/>
    <w:rsid w:val="00986C69"/>
    <w:rsid w:val="009872C6"/>
    <w:rsid w:val="00996F8C"/>
    <w:rsid w:val="009B30B9"/>
    <w:rsid w:val="009B3DA9"/>
    <w:rsid w:val="009B7B44"/>
    <w:rsid w:val="009D0A07"/>
    <w:rsid w:val="009D26C8"/>
    <w:rsid w:val="009E7BD3"/>
    <w:rsid w:val="009F76CA"/>
    <w:rsid w:val="00A0452F"/>
    <w:rsid w:val="00A134CD"/>
    <w:rsid w:val="00A2135B"/>
    <w:rsid w:val="00A22FB6"/>
    <w:rsid w:val="00A24C94"/>
    <w:rsid w:val="00A33EB6"/>
    <w:rsid w:val="00A3511C"/>
    <w:rsid w:val="00A54C5F"/>
    <w:rsid w:val="00A5534B"/>
    <w:rsid w:val="00A55768"/>
    <w:rsid w:val="00A63653"/>
    <w:rsid w:val="00A654CE"/>
    <w:rsid w:val="00A70183"/>
    <w:rsid w:val="00A73CC3"/>
    <w:rsid w:val="00A74BDF"/>
    <w:rsid w:val="00A866C9"/>
    <w:rsid w:val="00A92B7A"/>
    <w:rsid w:val="00A95B53"/>
    <w:rsid w:val="00A978E1"/>
    <w:rsid w:val="00AA33F5"/>
    <w:rsid w:val="00AA44C1"/>
    <w:rsid w:val="00AB26F9"/>
    <w:rsid w:val="00AB316A"/>
    <w:rsid w:val="00AB3E51"/>
    <w:rsid w:val="00AB7D65"/>
    <w:rsid w:val="00AD39A8"/>
    <w:rsid w:val="00AE3446"/>
    <w:rsid w:val="00AE3961"/>
    <w:rsid w:val="00AF027D"/>
    <w:rsid w:val="00AF2806"/>
    <w:rsid w:val="00AF2E1D"/>
    <w:rsid w:val="00AF3126"/>
    <w:rsid w:val="00AF4E55"/>
    <w:rsid w:val="00B017A6"/>
    <w:rsid w:val="00B01FF3"/>
    <w:rsid w:val="00B04BB8"/>
    <w:rsid w:val="00B16E4C"/>
    <w:rsid w:val="00B27CDE"/>
    <w:rsid w:val="00B30144"/>
    <w:rsid w:val="00B314C6"/>
    <w:rsid w:val="00B3209A"/>
    <w:rsid w:val="00B35A42"/>
    <w:rsid w:val="00B41710"/>
    <w:rsid w:val="00B42612"/>
    <w:rsid w:val="00B42B98"/>
    <w:rsid w:val="00B43E42"/>
    <w:rsid w:val="00B44551"/>
    <w:rsid w:val="00B457A9"/>
    <w:rsid w:val="00B47E8B"/>
    <w:rsid w:val="00B55FA6"/>
    <w:rsid w:val="00B616C9"/>
    <w:rsid w:val="00B71AEB"/>
    <w:rsid w:val="00B72362"/>
    <w:rsid w:val="00B82E0A"/>
    <w:rsid w:val="00B92A02"/>
    <w:rsid w:val="00B93476"/>
    <w:rsid w:val="00B9585D"/>
    <w:rsid w:val="00B97139"/>
    <w:rsid w:val="00BA0A83"/>
    <w:rsid w:val="00BA682D"/>
    <w:rsid w:val="00BA7952"/>
    <w:rsid w:val="00BB0252"/>
    <w:rsid w:val="00BB4631"/>
    <w:rsid w:val="00BB5AFB"/>
    <w:rsid w:val="00BB67A8"/>
    <w:rsid w:val="00BB6CF1"/>
    <w:rsid w:val="00BC174D"/>
    <w:rsid w:val="00BC4301"/>
    <w:rsid w:val="00BC78DE"/>
    <w:rsid w:val="00BD38B4"/>
    <w:rsid w:val="00BE4F11"/>
    <w:rsid w:val="00BE68BE"/>
    <w:rsid w:val="00BE70CC"/>
    <w:rsid w:val="00C011E0"/>
    <w:rsid w:val="00C02889"/>
    <w:rsid w:val="00C0496A"/>
    <w:rsid w:val="00C05A1A"/>
    <w:rsid w:val="00C13066"/>
    <w:rsid w:val="00C14445"/>
    <w:rsid w:val="00C1660E"/>
    <w:rsid w:val="00C25E32"/>
    <w:rsid w:val="00C25EE7"/>
    <w:rsid w:val="00C275F0"/>
    <w:rsid w:val="00C328E3"/>
    <w:rsid w:val="00C350BB"/>
    <w:rsid w:val="00C3562B"/>
    <w:rsid w:val="00C364FD"/>
    <w:rsid w:val="00C3660B"/>
    <w:rsid w:val="00C50C94"/>
    <w:rsid w:val="00C63480"/>
    <w:rsid w:val="00C64EBC"/>
    <w:rsid w:val="00C7303C"/>
    <w:rsid w:val="00C7708E"/>
    <w:rsid w:val="00C8260A"/>
    <w:rsid w:val="00C92F05"/>
    <w:rsid w:val="00C93633"/>
    <w:rsid w:val="00C93D38"/>
    <w:rsid w:val="00CA588F"/>
    <w:rsid w:val="00CA74C8"/>
    <w:rsid w:val="00CB4E6C"/>
    <w:rsid w:val="00CD369B"/>
    <w:rsid w:val="00CD79EC"/>
    <w:rsid w:val="00CE0133"/>
    <w:rsid w:val="00CE25F5"/>
    <w:rsid w:val="00CE2C74"/>
    <w:rsid w:val="00CE7D00"/>
    <w:rsid w:val="00CF6AB6"/>
    <w:rsid w:val="00D01595"/>
    <w:rsid w:val="00D024FA"/>
    <w:rsid w:val="00D03822"/>
    <w:rsid w:val="00D10FF2"/>
    <w:rsid w:val="00D16D4D"/>
    <w:rsid w:val="00D1718C"/>
    <w:rsid w:val="00D27688"/>
    <w:rsid w:val="00D3360D"/>
    <w:rsid w:val="00D40AD1"/>
    <w:rsid w:val="00D42916"/>
    <w:rsid w:val="00D429D1"/>
    <w:rsid w:val="00D50FFE"/>
    <w:rsid w:val="00D62B39"/>
    <w:rsid w:val="00D70D0F"/>
    <w:rsid w:val="00D94F40"/>
    <w:rsid w:val="00D96923"/>
    <w:rsid w:val="00DA1992"/>
    <w:rsid w:val="00DA665E"/>
    <w:rsid w:val="00DA7B98"/>
    <w:rsid w:val="00DB4B5D"/>
    <w:rsid w:val="00DB5857"/>
    <w:rsid w:val="00DC3C5F"/>
    <w:rsid w:val="00DC4F8C"/>
    <w:rsid w:val="00DC59C5"/>
    <w:rsid w:val="00DD5065"/>
    <w:rsid w:val="00DF2AEF"/>
    <w:rsid w:val="00DF3EF8"/>
    <w:rsid w:val="00DF72ED"/>
    <w:rsid w:val="00E0289F"/>
    <w:rsid w:val="00E056A2"/>
    <w:rsid w:val="00E13BF3"/>
    <w:rsid w:val="00E33324"/>
    <w:rsid w:val="00E35DDB"/>
    <w:rsid w:val="00E46547"/>
    <w:rsid w:val="00E54957"/>
    <w:rsid w:val="00E54BE8"/>
    <w:rsid w:val="00E6418C"/>
    <w:rsid w:val="00E85B71"/>
    <w:rsid w:val="00E95B79"/>
    <w:rsid w:val="00EA4A62"/>
    <w:rsid w:val="00EB3BA4"/>
    <w:rsid w:val="00EB4DF0"/>
    <w:rsid w:val="00EC5B08"/>
    <w:rsid w:val="00ED0FA8"/>
    <w:rsid w:val="00ED53A2"/>
    <w:rsid w:val="00EE3494"/>
    <w:rsid w:val="00EE41FC"/>
    <w:rsid w:val="00EE42E3"/>
    <w:rsid w:val="00EF150F"/>
    <w:rsid w:val="00EF300A"/>
    <w:rsid w:val="00EF745C"/>
    <w:rsid w:val="00F001DC"/>
    <w:rsid w:val="00F00491"/>
    <w:rsid w:val="00F0062F"/>
    <w:rsid w:val="00F035B1"/>
    <w:rsid w:val="00F04623"/>
    <w:rsid w:val="00F10F1B"/>
    <w:rsid w:val="00F116EA"/>
    <w:rsid w:val="00F129C9"/>
    <w:rsid w:val="00F138D6"/>
    <w:rsid w:val="00F17E6F"/>
    <w:rsid w:val="00F2036A"/>
    <w:rsid w:val="00F20C5B"/>
    <w:rsid w:val="00F25C43"/>
    <w:rsid w:val="00F35E97"/>
    <w:rsid w:val="00F36D2A"/>
    <w:rsid w:val="00F41D8D"/>
    <w:rsid w:val="00F45C53"/>
    <w:rsid w:val="00F472D1"/>
    <w:rsid w:val="00F51D73"/>
    <w:rsid w:val="00F55AEE"/>
    <w:rsid w:val="00F60599"/>
    <w:rsid w:val="00F60EF7"/>
    <w:rsid w:val="00F6164D"/>
    <w:rsid w:val="00F75C79"/>
    <w:rsid w:val="00F7725A"/>
    <w:rsid w:val="00F8704F"/>
    <w:rsid w:val="00F91A35"/>
    <w:rsid w:val="00F922F6"/>
    <w:rsid w:val="00F93962"/>
    <w:rsid w:val="00F97ECC"/>
    <w:rsid w:val="00FA0BE5"/>
    <w:rsid w:val="00FA25D6"/>
    <w:rsid w:val="00FA58E2"/>
    <w:rsid w:val="00FB251D"/>
    <w:rsid w:val="00FB2A77"/>
    <w:rsid w:val="00FB2E1E"/>
    <w:rsid w:val="00FD0638"/>
    <w:rsid w:val="00FE039A"/>
    <w:rsid w:val="00FE0B1D"/>
    <w:rsid w:val="00FE26F7"/>
    <w:rsid w:val="00FF459E"/>
    <w:rsid w:val="00FF62A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8433"/>
    <o:shapelayout v:ext="edit">
      <o:idmap v:ext="edit" data="1"/>
    </o:shapelayout>
  </w:shapeDefaults>
  <w:decimalSymbol w:val="."/>
  <w:listSeparator w:val=","/>
  <w14:docId w14:val="2193D7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MS ??" w:hAnsi="Times New Roman" w:cs="Times New Roman"/>
        <w:sz w:val="22"/>
        <w:szCs w:val="22"/>
        <w:lang w:val="en-GB" w:eastAsia="en-GB" w:bidi="ar-SA"/>
      </w:rPr>
    </w:rPrDefault>
    <w:pPrDefault/>
  </w:docDefaults>
  <w:latentStyles w:defLockedState="0" w:defUIPriority="99" w:defSemiHidden="0" w:defUnhideWhenUsed="0" w:defQFormat="0" w:count="375">
    <w:lsdException w:name="Normal" w:locked="1" w:uiPriority="0" w:qFormat="1"/>
    <w:lsdException w:name="heading 1" w:locked="1" w:uiPriority="0" w:qFormat="1"/>
    <w:lsdException w:name="heading 2" w:locked="1" w:qFormat="1"/>
    <w:lsdException w:name="heading 3" w:locked="1" w:uiPriority="0" w:qFormat="1"/>
    <w:lsdException w:name="heading 4" w:locked="1" w:semiHidden="1" w:uiPriority="0" w:unhideWhenUsed="1" w:qFormat="1"/>
    <w:lsdException w:name="heading 5" w:locked="1" w:semiHidden="1" w:uiPriority="0" w:unhideWhenUsed="1" w:qFormat="1"/>
    <w:lsdException w:name="heading 6" w:locked="1" w:semiHidden="1" w:uiPriority="0" w:unhideWhenUsed="1"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39"/>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0"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B93476"/>
    <w:rPr>
      <w:sz w:val="24"/>
      <w:szCs w:val="24"/>
      <w:lang w:eastAsia="en-US"/>
    </w:rPr>
  </w:style>
  <w:style w:type="paragraph" w:styleId="Heading1">
    <w:name w:val="heading 1"/>
    <w:basedOn w:val="Normal"/>
    <w:next w:val="Normal"/>
    <w:link w:val="Heading1Char"/>
    <w:uiPriority w:val="99"/>
    <w:qFormat/>
    <w:locked/>
    <w:rsid w:val="004359ED"/>
    <w:pPr>
      <w:pBdr>
        <w:top w:val="single" w:sz="8" w:space="4" w:color="E05206"/>
        <w:bottom w:val="single" w:sz="8" w:space="4" w:color="E05206"/>
      </w:pBdr>
      <w:spacing w:before="240" w:after="60"/>
      <w:outlineLvl w:val="0"/>
    </w:pPr>
    <w:rPr>
      <w:rFonts w:ascii="Arial" w:hAnsi="Arial"/>
      <w:b/>
      <w:bCs/>
      <w:color w:val="E05206"/>
      <w:sz w:val="28"/>
      <w:szCs w:val="28"/>
    </w:rPr>
  </w:style>
  <w:style w:type="paragraph" w:styleId="Heading2">
    <w:name w:val="heading 2"/>
    <w:basedOn w:val="Normal"/>
    <w:next w:val="Normal"/>
    <w:link w:val="Heading2Char"/>
    <w:uiPriority w:val="99"/>
    <w:qFormat/>
    <w:locked/>
    <w:rsid w:val="00430A2C"/>
    <w:pPr>
      <w:spacing w:line="259" w:lineRule="auto"/>
      <w:outlineLvl w:val="1"/>
    </w:pPr>
    <w:rPr>
      <w:rFonts w:ascii="Arial" w:eastAsia="Calibri" w:hAnsi="Arial"/>
      <w:b/>
      <w:bCs/>
      <w:color w:val="E05206"/>
      <w:sz w:val="20"/>
      <w:szCs w:val="20"/>
    </w:rPr>
  </w:style>
  <w:style w:type="paragraph" w:styleId="Heading3">
    <w:name w:val="heading 3"/>
    <w:basedOn w:val="Normal"/>
    <w:next w:val="Normal"/>
    <w:link w:val="Heading3Char"/>
    <w:uiPriority w:val="99"/>
    <w:qFormat/>
    <w:locked/>
    <w:rsid w:val="000E6656"/>
    <w:pPr>
      <w:keepNext/>
      <w:spacing w:before="240" w:after="60"/>
      <w:outlineLvl w:val="2"/>
    </w:pPr>
    <w:rPr>
      <w:rFonts w:ascii="Arial" w:hAnsi="Arial" w:cs="Arial"/>
      <w:b/>
      <w:bCs/>
      <w:sz w:val="26"/>
      <w:szCs w:val="26"/>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9"/>
    <w:locked/>
    <w:rsid w:val="004359ED"/>
    <w:rPr>
      <w:rFonts w:ascii="Arial" w:hAnsi="Arial"/>
      <w:b/>
      <w:bCs/>
      <w:color w:val="E05206"/>
      <w:sz w:val="28"/>
      <w:szCs w:val="28"/>
      <w:lang w:eastAsia="en-US"/>
    </w:rPr>
  </w:style>
  <w:style w:type="character" w:customStyle="1" w:styleId="Heading2Char">
    <w:name w:val="Heading 2 Char"/>
    <w:basedOn w:val="DefaultParagraphFont"/>
    <w:link w:val="Heading2"/>
    <w:uiPriority w:val="99"/>
    <w:locked/>
    <w:rsid w:val="00430A2C"/>
    <w:rPr>
      <w:rFonts w:ascii="Arial" w:eastAsia="Calibri" w:hAnsi="Arial"/>
      <w:b/>
      <w:bCs/>
      <w:color w:val="E05206"/>
      <w:sz w:val="20"/>
      <w:szCs w:val="20"/>
      <w:lang w:eastAsia="en-US"/>
    </w:rPr>
  </w:style>
  <w:style w:type="character" w:customStyle="1" w:styleId="Heading3Char">
    <w:name w:val="Heading 3 Char"/>
    <w:basedOn w:val="DefaultParagraphFont"/>
    <w:link w:val="Heading3"/>
    <w:uiPriority w:val="99"/>
    <w:semiHidden/>
    <w:locked/>
    <w:rsid w:val="000E6656"/>
    <w:rPr>
      <w:rFonts w:ascii="Arial" w:eastAsia="MS ??" w:hAnsi="Arial" w:cs="Arial"/>
      <w:b/>
      <w:bCs/>
      <w:sz w:val="26"/>
      <w:szCs w:val="26"/>
      <w:lang w:val="en-GB" w:eastAsia="en-GB" w:bidi="ar-SA"/>
    </w:rPr>
  </w:style>
  <w:style w:type="paragraph" w:customStyle="1" w:styleId="MainHeading">
    <w:name w:val="Main Heading"/>
    <w:basedOn w:val="Normal"/>
    <w:uiPriority w:val="99"/>
    <w:rsid w:val="00651E89"/>
    <w:rPr>
      <w:rFonts w:ascii="Univers 65 Bold" w:hAnsi="Univers 65 Bold"/>
      <w:color w:val="FFFFFF"/>
      <w:sz w:val="40"/>
    </w:rPr>
  </w:style>
  <w:style w:type="paragraph" w:customStyle="1" w:styleId="SecondHeading">
    <w:name w:val="Second Heading"/>
    <w:basedOn w:val="MainHeading"/>
    <w:uiPriority w:val="99"/>
    <w:rsid w:val="00651E89"/>
    <w:rPr>
      <w:rFonts w:ascii="Univers 45 Light" w:hAnsi="Univers 45 Light"/>
    </w:rPr>
  </w:style>
  <w:style w:type="paragraph" w:customStyle="1" w:styleId="subheading">
    <w:name w:val="sub heading"/>
    <w:basedOn w:val="Normal"/>
    <w:uiPriority w:val="99"/>
    <w:rsid w:val="00651E89"/>
    <w:pPr>
      <w:widowControl w:val="0"/>
      <w:tabs>
        <w:tab w:val="left" w:pos="400"/>
      </w:tabs>
      <w:suppressAutoHyphens/>
      <w:autoSpaceDE w:val="0"/>
      <w:autoSpaceDN w:val="0"/>
      <w:adjustRightInd w:val="0"/>
      <w:spacing w:after="113" w:line="300" w:lineRule="atLeast"/>
      <w:ind w:left="170" w:right="170"/>
      <w:textAlignment w:val="center"/>
    </w:pPr>
    <w:rPr>
      <w:rFonts w:ascii="Univers-Bold" w:hAnsi="Univers-Bold" w:cs="Univers-Bold"/>
      <w:b/>
      <w:bCs/>
    </w:rPr>
  </w:style>
  <w:style w:type="paragraph" w:customStyle="1" w:styleId="BodyText1">
    <w:name w:val="Body Text1"/>
    <w:basedOn w:val="Normal"/>
    <w:uiPriority w:val="99"/>
    <w:rsid w:val="00651E89"/>
    <w:pPr>
      <w:widowControl w:val="0"/>
      <w:tabs>
        <w:tab w:val="left" w:pos="400"/>
      </w:tabs>
      <w:suppressAutoHyphens/>
      <w:autoSpaceDE w:val="0"/>
      <w:autoSpaceDN w:val="0"/>
      <w:adjustRightInd w:val="0"/>
      <w:spacing w:after="28" w:line="300" w:lineRule="atLeast"/>
      <w:ind w:right="170"/>
      <w:textAlignment w:val="center"/>
    </w:pPr>
    <w:rPr>
      <w:rFonts w:ascii="Univers-Light" w:hAnsi="Univers-Light" w:cs="Univers-Light"/>
      <w:color w:val="000000"/>
      <w:sz w:val="18"/>
      <w:szCs w:val="18"/>
    </w:rPr>
  </w:style>
  <w:style w:type="paragraph" w:customStyle="1" w:styleId="Footer1">
    <w:name w:val="Footer1"/>
    <w:basedOn w:val="Normal"/>
    <w:uiPriority w:val="99"/>
    <w:rsid w:val="00651E89"/>
    <w:pPr>
      <w:widowControl w:val="0"/>
      <w:suppressAutoHyphens/>
      <w:autoSpaceDE w:val="0"/>
      <w:autoSpaceDN w:val="0"/>
      <w:adjustRightInd w:val="0"/>
      <w:spacing w:line="288" w:lineRule="auto"/>
      <w:jc w:val="center"/>
      <w:textAlignment w:val="center"/>
    </w:pPr>
    <w:rPr>
      <w:rFonts w:ascii="Univers-Light" w:hAnsi="Univers-Light" w:cs="Univers-Light"/>
      <w:outline/>
      <w:color w:val="FFFFFF"/>
      <w:sz w:val="16"/>
      <w:szCs w:val="16"/>
      <w14:textOutline w14:w="9525" w14:cap="flat" w14:cmpd="sng" w14:algn="ctr">
        <w14:solidFill>
          <w14:srgbClr w14:val="FFFFFF"/>
        </w14:solidFill>
        <w14:prstDash w14:val="solid"/>
        <w14:round/>
      </w14:textOutline>
      <w14:textFill>
        <w14:noFill/>
      </w14:textFill>
    </w:rPr>
  </w:style>
  <w:style w:type="paragraph" w:styleId="BalloonText">
    <w:name w:val="Balloon Text"/>
    <w:basedOn w:val="Normal"/>
    <w:link w:val="BalloonTextChar"/>
    <w:uiPriority w:val="99"/>
    <w:semiHidden/>
    <w:rsid w:val="00651E89"/>
    <w:rPr>
      <w:rFonts w:ascii="Lucida Grande" w:hAnsi="Lucida Grande"/>
      <w:sz w:val="18"/>
      <w:szCs w:val="18"/>
    </w:rPr>
  </w:style>
  <w:style w:type="character" w:customStyle="1" w:styleId="BalloonTextChar">
    <w:name w:val="Balloon Text Char"/>
    <w:basedOn w:val="DefaultParagraphFont"/>
    <w:link w:val="BalloonText"/>
    <w:uiPriority w:val="99"/>
    <w:semiHidden/>
    <w:locked/>
    <w:rsid w:val="00950D00"/>
    <w:rPr>
      <w:rFonts w:cs="Times New Roman"/>
      <w:sz w:val="2"/>
      <w:lang w:val="en-US" w:eastAsia="en-US"/>
    </w:rPr>
  </w:style>
  <w:style w:type="paragraph" w:styleId="Header">
    <w:name w:val="header"/>
    <w:basedOn w:val="Normal"/>
    <w:link w:val="HeaderChar"/>
    <w:uiPriority w:val="99"/>
    <w:rsid w:val="00BD38B4"/>
    <w:pPr>
      <w:tabs>
        <w:tab w:val="center" w:pos="4320"/>
        <w:tab w:val="right" w:pos="8640"/>
      </w:tabs>
    </w:pPr>
  </w:style>
  <w:style w:type="character" w:customStyle="1" w:styleId="HeaderChar">
    <w:name w:val="Header Char"/>
    <w:basedOn w:val="DefaultParagraphFont"/>
    <w:link w:val="Header"/>
    <w:uiPriority w:val="99"/>
    <w:locked/>
    <w:rsid w:val="00BD38B4"/>
    <w:rPr>
      <w:rFonts w:eastAsia="Times New Roman" w:cs="Times New Roman"/>
      <w:sz w:val="24"/>
      <w:szCs w:val="24"/>
      <w:lang w:eastAsia="en-US"/>
    </w:rPr>
  </w:style>
  <w:style w:type="paragraph" w:styleId="Footer">
    <w:name w:val="footer"/>
    <w:basedOn w:val="Normal"/>
    <w:link w:val="FooterChar"/>
    <w:uiPriority w:val="99"/>
    <w:rsid w:val="00BD38B4"/>
    <w:pPr>
      <w:tabs>
        <w:tab w:val="center" w:pos="4320"/>
        <w:tab w:val="right" w:pos="8640"/>
      </w:tabs>
    </w:pPr>
  </w:style>
  <w:style w:type="character" w:customStyle="1" w:styleId="FooterChar">
    <w:name w:val="Footer Char"/>
    <w:basedOn w:val="DefaultParagraphFont"/>
    <w:link w:val="Footer"/>
    <w:uiPriority w:val="99"/>
    <w:locked/>
    <w:rsid w:val="00BD38B4"/>
    <w:rPr>
      <w:rFonts w:eastAsia="Times New Roman" w:cs="Times New Roman"/>
      <w:sz w:val="24"/>
      <w:szCs w:val="24"/>
      <w:lang w:eastAsia="en-US"/>
    </w:rPr>
  </w:style>
  <w:style w:type="character" w:styleId="PageNumber">
    <w:name w:val="page number"/>
    <w:basedOn w:val="DefaultParagraphFont"/>
    <w:uiPriority w:val="99"/>
    <w:rsid w:val="00CE25F5"/>
    <w:rPr>
      <w:rFonts w:ascii="Arial" w:hAnsi="Arial" w:cs="Times New Roman"/>
      <w:sz w:val="20"/>
    </w:rPr>
  </w:style>
  <w:style w:type="character" w:styleId="Hyperlink">
    <w:name w:val="Hyperlink"/>
    <w:basedOn w:val="DefaultParagraphFont"/>
    <w:uiPriority w:val="99"/>
    <w:rsid w:val="000E6656"/>
    <w:rPr>
      <w:rFonts w:cs="Times New Roman"/>
      <w:color w:val="0000FF"/>
      <w:u w:val="single"/>
    </w:rPr>
  </w:style>
  <w:style w:type="paragraph" w:customStyle="1" w:styleId="Default">
    <w:name w:val="Default"/>
    <w:uiPriority w:val="99"/>
    <w:rsid w:val="000E6656"/>
    <w:pPr>
      <w:autoSpaceDE w:val="0"/>
      <w:autoSpaceDN w:val="0"/>
      <w:adjustRightInd w:val="0"/>
    </w:pPr>
    <w:rPr>
      <w:rFonts w:ascii="Arial" w:hAnsi="Arial" w:cs="Arial"/>
      <w:color w:val="000000"/>
      <w:sz w:val="24"/>
      <w:szCs w:val="24"/>
      <w:lang w:val="en-US" w:eastAsia="en-US"/>
    </w:rPr>
  </w:style>
  <w:style w:type="character" w:styleId="Strong">
    <w:name w:val="Strong"/>
    <w:basedOn w:val="DefaultParagraphFont"/>
    <w:uiPriority w:val="99"/>
    <w:qFormat/>
    <w:locked/>
    <w:rsid w:val="000E6656"/>
    <w:rPr>
      <w:rFonts w:cs="Times New Roman"/>
      <w:b/>
      <w:bCs/>
    </w:rPr>
  </w:style>
  <w:style w:type="character" w:customStyle="1" w:styleId="content27">
    <w:name w:val="content27"/>
    <w:basedOn w:val="DefaultParagraphFont"/>
    <w:uiPriority w:val="99"/>
    <w:rsid w:val="000E6656"/>
    <w:rPr>
      <w:rFonts w:cs="Times New Roman"/>
    </w:rPr>
  </w:style>
  <w:style w:type="character" w:customStyle="1" w:styleId="st1">
    <w:name w:val="st1"/>
    <w:basedOn w:val="DefaultParagraphFont"/>
    <w:uiPriority w:val="99"/>
    <w:rsid w:val="000E6656"/>
    <w:rPr>
      <w:rFonts w:cs="Times New Roman"/>
    </w:rPr>
  </w:style>
  <w:style w:type="paragraph" w:styleId="ListParagraph">
    <w:name w:val="List Paragraph"/>
    <w:basedOn w:val="Normal"/>
    <w:uiPriority w:val="34"/>
    <w:qFormat/>
    <w:rsid w:val="003631E6"/>
    <w:pPr>
      <w:ind w:left="720"/>
      <w:contextualSpacing/>
    </w:pPr>
    <w:rPr>
      <w:rFonts w:ascii="Arial" w:hAnsi="Arial"/>
      <w:sz w:val="20"/>
      <w:szCs w:val="20"/>
    </w:rPr>
  </w:style>
  <w:style w:type="paragraph" w:customStyle="1" w:styleId="Contentsheading">
    <w:name w:val="Contents heading"/>
    <w:basedOn w:val="Normal"/>
    <w:uiPriority w:val="99"/>
    <w:rsid w:val="00F51D73"/>
    <w:pPr>
      <w:tabs>
        <w:tab w:val="left" w:pos="425"/>
      </w:tabs>
    </w:pPr>
    <w:rPr>
      <w:rFonts w:ascii="Arial" w:hAnsi="Arial"/>
      <w:b/>
      <w:bCs/>
      <w:color w:val="E05206"/>
      <w:sz w:val="28"/>
      <w:szCs w:val="28"/>
    </w:rPr>
  </w:style>
  <w:style w:type="paragraph" w:customStyle="1" w:styleId="notcontents">
    <w:name w:val="not contents"/>
    <w:basedOn w:val="Contentsheading"/>
    <w:uiPriority w:val="99"/>
    <w:rsid w:val="00F51D73"/>
  </w:style>
  <w:style w:type="paragraph" w:styleId="TOC1">
    <w:name w:val="toc 1"/>
    <w:basedOn w:val="Normal"/>
    <w:next w:val="Normal"/>
    <w:autoRedefine/>
    <w:uiPriority w:val="39"/>
    <w:locked/>
    <w:rsid w:val="00163A23"/>
    <w:pPr>
      <w:tabs>
        <w:tab w:val="right" w:leader="dot" w:pos="14562"/>
      </w:tabs>
      <w:spacing w:after="120"/>
    </w:pPr>
    <w:rPr>
      <w:rFonts w:ascii="Arial" w:hAnsi="Arial"/>
      <w:sz w:val="20"/>
    </w:rPr>
  </w:style>
  <w:style w:type="character" w:styleId="FollowedHyperlink">
    <w:name w:val="FollowedHyperlink"/>
    <w:basedOn w:val="DefaultParagraphFont"/>
    <w:uiPriority w:val="99"/>
    <w:semiHidden/>
    <w:unhideWhenUsed/>
    <w:rsid w:val="00E54957"/>
    <w:rPr>
      <w:color w:val="800080" w:themeColor="followedHyperlink"/>
      <w:u w:val="single"/>
    </w:rPr>
  </w:style>
  <w:style w:type="character" w:styleId="CommentReference">
    <w:name w:val="annotation reference"/>
    <w:uiPriority w:val="99"/>
    <w:semiHidden/>
    <w:unhideWhenUsed/>
    <w:rsid w:val="004E77FB"/>
    <w:rPr>
      <w:sz w:val="16"/>
      <w:szCs w:val="16"/>
    </w:rPr>
  </w:style>
  <w:style w:type="paragraph" w:styleId="CommentText">
    <w:name w:val="annotation text"/>
    <w:basedOn w:val="Normal"/>
    <w:link w:val="CommentTextChar"/>
    <w:uiPriority w:val="99"/>
    <w:unhideWhenUsed/>
    <w:rsid w:val="004E77FB"/>
    <w:rPr>
      <w:sz w:val="20"/>
      <w:szCs w:val="20"/>
    </w:rPr>
  </w:style>
  <w:style w:type="character" w:customStyle="1" w:styleId="CommentTextChar">
    <w:name w:val="Comment Text Char"/>
    <w:basedOn w:val="DefaultParagraphFont"/>
    <w:link w:val="CommentText"/>
    <w:uiPriority w:val="99"/>
    <w:rsid w:val="004E77FB"/>
    <w:rPr>
      <w:sz w:val="20"/>
      <w:szCs w:val="20"/>
      <w:lang w:val="en-US" w:eastAsia="en-US"/>
    </w:rPr>
  </w:style>
  <w:style w:type="paragraph" w:styleId="Revision">
    <w:name w:val="Revision"/>
    <w:hidden/>
    <w:uiPriority w:val="99"/>
    <w:semiHidden/>
    <w:rsid w:val="005169AB"/>
    <w:rPr>
      <w:sz w:val="24"/>
      <w:szCs w:val="24"/>
      <w:lang w:val="en-US" w:eastAsia="en-US"/>
    </w:rPr>
  </w:style>
  <w:style w:type="table" w:styleId="TableGrid">
    <w:name w:val="Table Grid"/>
    <w:basedOn w:val="TableNormal"/>
    <w:uiPriority w:val="39"/>
    <w:locked/>
    <w:rsid w:val="00B934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unhideWhenUsed/>
    <w:rsid w:val="00A55768"/>
    <w:rPr>
      <w:b/>
      <w:bCs/>
    </w:rPr>
  </w:style>
  <w:style w:type="character" w:customStyle="1" w:styleId="CommentSubjectChar">
    <w:name w:val="Comment Subject Char"/>
    <w:basedOn w:val="CommentTextChar"/>
    <w:link w:val="CommentSubject"/>
    <w:uiPriority w:val="99"/>
    <w:semiHidden/>
    <w:rsid w:val="00A55768"/>
    <w:rPr>
      <w:b/>
      <w:bCs/>
      <w:sz w:val="20"/>
      <w:szCs w:val="20"/>
      <w:lang w:val="en-US" w:eastAsia="en-US"/>
    </w:rPr>
  </w:style>
  <w:style w:type="paragraph" w:customStyle="1" w:styleId="DSBasic">
    <w:name w:val="DS_Basic"/>
    <w:qFormat/>
    <w:rsid w:val="00B82E0A"/>
    <w:rPr>
      <w:rFonts w:ascii="Arial" w:eastAsiaTheme="minorHAnsi" w:hAnsi="Arial" w:cstheme="minorBidi"/>
      <w:lang w:eastAsia="en-US"/>
    </w:rPr>
  </w:style>
  <w:style w:type="paragraph" w:styleId="BodyText">
    <w:name w:val="Body Text"/>
    <w:basedOn w:val="Normal"/>
    <w:link w:val="BodyTextChar"/>
    <w:uiPriority w:val="1"/>
    <w:qFormat/>
    <w:rsid w:val="001803D8"/>
    <w:pPr>
      <w:widowControl w:val="0"/>
      <w:ind w:left="132"/>
    </w:pPr>
    <w:rPr>
      <w:rFonts w:ascii="Arial" w:eastAsia="Arial" w:hAnsi="Arial" w:cstheme="minorBidi"/>
      <w:sz w:val="20"/>
      <w:szCs w:val="20"/>
      <w:lang w:val="en-US"/>
    </w:rPr>
  </w:style>
  <w:style w:type="character" w:customStyle="1" w:styleId="BodyTextChar">
    <w:name w:val="Body Text Char"/>
    <w:basedOn w:val="DefaultParagraphFont"/>
    <w:link w:val="BodyText"/>
    <w:uiPriority w:val="1"/>
    <w:rsid w:val="001803D8"/>
    <w:rPr>
      <w:rFonts w:ascii="Arial" w:eastAsia="Arial" w:hAnsi="Arial" w:cstheme="minorBidi"/>
      <w:sz w:val="20"/>
      <w:szCs w:val="20"/>
      <w:lang w:val="en-US" w:eastAsia="en-US"/>
    </w:rPr>
  </w:style>
  <w:style w:type="table" w:customStyle="1" w:styleId="TableGrid1">
    <w:name w:val="Table Grid1"/>
    <w:basedOn w:val="TableNormal"/>
    <w:next w:val="TableGrid"/>
    <w:uiPriority w:val="59"/>
    <w:rsid w:val="00430A2C"/>
    <w:rPr>
      <w:rFonts w:ascii="Calibri" w:eastAsia="Calibri" w:hAnsi="Calibr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ubtitle">
    <w:name w:val="Subtitle"/>
    <w:basedOn w:val="Normal"/>
    <w:next w:val="Normal"/>
    <w:link w:val="SubtitleChar"/>
    <w:qFormat/>
    <w:locked/>
    <w:rsid w:val="00430A2C"/>
    <w:pPr>
      <w:numPr>
        <w:ilvl w:val="1"/>
      </w:numPr>
    </w:pPr>
    <w:rPr>
      <w:rFonts w:asciiTheme="majorHAnsi" w:eastAsiaTheme="majorEastAsia" w:hAnsiTheme="majorHAnsi" w:cstheme="majorBidi"/>
      <w:i/>
      <w:iCs/>
      <w:color w:val="4F81BD" w:themeColor="accent1"/>
      <w:spacing w:val="15"/>
    </w:rPr>
  </w:style>
  <w:style w:type="character" w:customStyle="1" w:styleId="SubtitleChar">
    <w:name w:val="Subtitle Char"/>
    <w:basedOn w:val="DefaultParagraphFont"/>
    <w:link w:val="Subtitle"/>
    <w:rsid w:val="00430A2C"/>
    <w:rPr>
      <w:rFonts w:asciiTheme="majorHAnsi" w:eastAsiaTheme="majorEastAsia" w:hAnsiTheme="majorHAnsi" w:cstheme="majorBidi"/>
      <w:i/>
      <w:iCs/>
      <w:color w:val="4F81BD" w:themeColor="accent1"/>
      <w:spacing w:val="15"/>
      <w:sz w:val="24"/>
      <w:szCs w:val="24"/>
      <w:lang w:eastAsia="en-US"/>
    </w:rPr>
  </w:style>
  <w:style w:type="table" w:customStyle="1" w:styleId="TableGrid2">
    <w:name w:val="Table Grid2"/>
    <w:basedOn w:val="TableNormal"/>
    <w:next w:val="TableGrid"/>
    <w:uiPriority w:val="39"/>
    <w:rsid w:val="00430A2C"/>
    <w:rPr>
      <w:rFonts w:ascii="Calibri" w:eastAsia="Calibri" w:hAnsi="Calibr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uiPriority w:val="1"/>
    <w:qFormat/>
    <w:rsid w:val="00430A2C"/>
    <w:rPr>
      <w:rFonts w:asciiTheme="minorHAnsi" w:eastAsiaTheme="minorHAnsi" w:hAnsiTheme="minorHAnsi" w:cstheme="minorBidi"/>
      <w:lang w:eastAsia="en-US"/>
    </w:rPr>
  </w:style>
  <w:style w:type="character" w:customStyle="1" w:styleId="apple-converted-space">
    <w:name w:val="apple-converted-space"/>
    <w:basedOn w:val="DefaultParagraphFont"/>
    <w:rsid w:val="00CD369B"/>
  </w:style>
  <w:style w:type="paragraph" w:customStyle="1" w:styleId="SupportType">
    <w:name w:val="Support Type"/>
    <w:basedOn w:val="Title"/>
    <w:link w:val="SupportTypeChar"/>
    <w:qFormat/>
    <w:rsid w:val="006B78D8"/>
    <w:pPr>
      <w:spacing w:before="120"/>
      <w:ind w:left="-142"/>
      <w:contextualSpacing w:val="0"/>
    </w:pPr>
    <w:rPr>
      <w:rFonts w:ascii="Bliss Pro Light" w:eastAsia="MS ??" w:hAnsi="Bliss Pro Light" w:cs="Times New Roman"/>
      <w:noProof/>
      <w:spacing w:val="0"/>
      <w:kern w:val="0"/>
      <w:sz w:val="52"/>
      <w:szCs w:val="24"/>
      <w:lang w:eastAsia="en-GB"/>
    </w:rPr>
  </w:style>
  <w:style w:type="character" w:customStyle="1" w:styleId="SupportTypeChar">
    <w:name w:val="Support Type Char"/>
    <w:basedOn w:val="DefaultParagraphFont"/>
    <w:link w:val="SupportType"/>
    <w:locked/>
    <w:rsid w:val="006B78D8"/>
    <w:rPr>
      <w:rFonts w:ascii="Bliss Pro Light" w:hAnsi="Bliss Pro Light"/>
      <w:noProof/>
      <w:sz w:val="52"/>
      <w:szCs w:val="24"/>
    </w:rPr>
  </w:style>
  <w:style w:type="paragraph" w:customStyle="1" w:styleId="Qualification">
    <w:name w:val="Qualification"/>
    <w:basedOn w:val="Normal"/>
    <w:link w:val="QualificationChar"/>
    <w:qFormat/>
    <w:rsid w:val="006B78D8"/>
    <w:rPr>
      <w:rFonts w:ascii="Bliss Pro Medium" w:hAnsi="Bliss Pro Medium"/>
      <w:color w:val="EA5B0C"/>
      <w:sz w:val="52"/>
      <w:szCs w:val="52"/>
    </w:rPr>
  </w:style>
  <w:style w:type="paragraph" w:customStyle="1" w:styleId="Subject">
    <w:name w:val="Subject"/>
    <w:basedOn w:val="Normal"/>
    <w:link w:val="SubjectChar"/>
    <w:qFormat/>
    <w:rsid w:val="006B78D8"/>
    <w:rPr>
      <w:rFonts w:ascii="Bliss Pro Regular" w:hAnsi="Bliss Pro Regular"/>
      <w:color w:val="EA5B0C"/>
      <w:sz w:val="52"/>
      <w:szCs w:val="52"/>
    </w:rPr>
  </w:style>
  <w:style w:type="character" w:customStyle="1" w:styleId="QualificationChar">
    <w:name w:val="Qualification Char"/>
    <w:basedOn w:val="DefaultParagraphFont"/>
    <w:link w:val="Qualification"/>
    <w:locked/>
    <w:rsid w:val="006B78D8"/>
    <w:rPr>
      <w:rFonts w:ascii="Bliss Pro Medium" w:hAnsi="Bliss Pro Medium"/>
      <w:color w:val="EA5B0C"/>
      <w:sz w:val="52"/>
      <w:szCs w:val="52"/>
      <w:lang w:eastAsia="en-US"/>
    </w:rPr>
  </w:style>
  <w:style w:type="character" w:customStyle="1" w:styleId="SubjectChar">
    <w:name w:val="Subject Char"/>
    <w:basedOn w:val="DefaultParagraphFont"/>
    <w:link w:val="Subject"/>
    <w:locked/>
    <w:rsid w:val="006B78D8"/>
    <w:rPr>
      <w:rFonts w:ascii="Bliss Pro Regular" w:hAnsi="Bliss Pro Regular"/>
      <w:color w:val="EA5B0C"/>
      <w:sz w:val="52"/>
      <w:szCs w:val="52"/>
      <w:lang w:eastAsia="en-US"/>
    </w:rPr>
  </w:style>
  <w:style w:type="paragraph" w:customStyle="1" w:styleId="Forexaminationfrom">
    <w:name w:val="For examination from"/>
    <w:basedOn w:val="Normal"/>
    <w:link w:val="ForexaminationfromChar"/>
    <w:qFormat/>
    <w:rsid w:val="006B78D8"/>
    <w:rPr>
      <w:rFonts w:ascii="Bliss Pro Light" w:hAnsi="Bliss Pro Light"/>
      <w:szCs w:val="28"/>
    </w:rPr>
  </w:style>
  <w:style w:type="character" w:customStyle="1" w:styleId="ForexaminationfromChar">
    <w:name w:val="For examination from Char"/>
    <w:basedOn w:val="DefaultParagraphFont"/>
    <w:link w:val="Forexaminationfrom"/>
    <w:locked/>
    <w:rsid w:val="006B78D8"/>
    <w:rPr>
      <w:rFonts w:ascii="Bliss Pro Light" w:hAnsi="Bliss Pro Light"/>
      <w:sz w:val="24"/>
      <w:szCs w:val="28"/>
      <w:lang w:eastAsia="en-US"/>
    </w:rPr>
  </w:style>
  <w:style w:type="paragraph" w:customStyle="1" w:styleId="HeadFoot">
    <w:name w:val="Head/Foot"/>
    <w:basedOn w:val="Header"/>
    <w:link w:val="HeadFootChar"/>
    <w:qFormat/>
    <w:rsid w:val="006B78D8"/>
    <w:pPr>
      <w:tabs>
        <w:tab w:val="clear" w:pos="8640"/>
        <w:tab w:val="right" w:pos="14459"/>
      </w:tabs>
      <w:spacing w:before="120" w:after="120"/>
    </w:pPr>
    <w:rPr>
      <w:rFonts w:ascii="Arial" w:eastAsia="Times New Roman" w:hAnsi="Arial" w:cs="Arial"/>
      <w:sz w:val="20"/>
    </w:rPr>
  </w:style>
  <w:style w:type="character" w:customStyle="1" w:styleId="HeadFootChar">
    <w:name w:val="Head/Foot Char"/>
    <w:basedOn w:val="HeaderChar"/>
    <w:link w:val="HeadFoot"/>
    <w:locked/>
    <w:rsid w:val="006B78D8"/>
    <w:rPr>
      <w:rFonts w:ascii="Arial" w:eastAsia="Times New Roman" w:hAnsi="Arial" w:cs="Arial"/>
      <w:sz w:val="20"/>
      <w:szCs w:val="24"/>
      <w:lang w:eastAsia="en-US"/>
    </w:rPr>
  </w:style>
  <w:style w:type="character" w:customStyle="1" w:styleId="QualificationtypeChar">
    <w:name w:val="Qualification type Char"/>
    <w:basedOn w:val="DefaultParagraphFont"/>
    <w:link w:val="Qualificationtype"/>
    <w:locked/>
    <w:rsid w:val="006B78D8"/>
    <w:rPr>
      <w:rFonts w:ascii="Bliss Pro Medium" w:hAnsi="Bliss Pro Medium" w:cs="Arial"/>
      <w:noProof/>
      <w:color w:val="EA5B0C"/>
      <w:sz w:val="52"/>
      <w:szCs w:val="52"/>
    </w:rPr>
  </w:style>
  <w:style w:type="paragraph" w:customStyle="1" w:styleId="Qualificationtype">
    <w:name w:val="Qualification type"/>
    <w:basedOn w:val="Normal"/>
    <w:link w:val="QualificationtypeChar"/>
    <w:qFormat/>
    <w:rsid w:val="006B78D8"/>
    <w:pPr>
      <w:spacing w:line="276" w:lineRule="auto"/>
    </w:pPr>
    <w:rPr>
      <w:rFonts w:ascii="Bliss Pro Medium" w:hAnsi="Bliss Pro Medium" w:cs="Arial"/>
      <w:noProof/>
      <w:color w:val="EA5B0C"/>
      <w:sz w:val="52"/>
      <w:szCs w:val="52"/>
      <w:lang w:eastAsia="en-GB"/>
    </w:rPr>
  </w:style>
  <w:style w:type="paragraph" w:styleId="Title">
    <w:name w:val="Title"/>
    <w:basedOn w:val="Normal"/>
    <w:next w:val="Normal"/>
    <w:link w:val="TitleChar"/>
    <w:qFormat/>
    <w:locked/>
    <w:rsid w:val="006B78D8"/>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sid w:val="006B78D8"/>
    <w:rPr>
      <w:rFonts w:asciiTheme="majorHAnsi" w:eastAsiaTheme="majorEastAsia" w:hAnsiTheme="majorHAnsi" w:cstheme="majorBidi"/>
      <w:spacing w:val="-10"/>
      <w:kern w:val="28"/>
      <w:sz w:val="56"/>
      <w:szCs w:val="56"/>
      <w:lang w:eastAsia="en-US"/>
    </w:rPr>
  </w:style>
  <w:style w:type="character" w:customStyle="1" w:styleId="WebLink">
    <w:name w:val="Web Link"/>
    <w:basedOn w:val="DefaultParagraphFont"/>
    <w:uiPriority w:val="1"/>
    <w:qFormat/>
    <w:rsid w:val="007B4C5A"/>
    <w:rPr>
      <w:rFonts w:ascii="Arial" w:hAnsi="Arial" w:cs="Times New Roman"/>
      <w:b w:val="0"/>
      <w:color w:val="4A4A4A"/>
      <w:sz w:val="20"/>
      <w:u w:val="single"/>
    </w:rPr>
  </w:style>
  <w:style w:type="character" w:customStyle="1" w:styleId="Weblink0">
    <w:name w:val="Weblink"/>
    <w:basedOn w:val="DefaultParagraphFont"/>
    <w:uiPriority w:val="1"/>
    <w:rsid w:val="007B4C5A"/>
    <w:rPr>
      <w:rFonts w:ascii="Arial" w:hAnsi="Arial" w:cs="Times New Roman"/>
      <w:b/>
      <w:color w:val="0065BD"/>
      <w:sz w:val="20"/>
      <w:u w:val="single"/>
    </w:rPr>
  </w:style>
  <w:style w:type="paragraph" w:customStyle="1" w:styleId="Boxedtext">
    <w:name w:val="Boxed text"/>
    <w:basedOn w:val="Normal"/>
    <w:rsid w:val="007B4C5A"/>
    <w:pPr>
      <w:pBdr>
        <w:top w:val="single" w:sz="4" w:space="5" w:color="575756"/>
        <w:left w:val="single" w:sz="4" w:space="5" w:color="575756"/>
        <w:bottom w:val="single" w:sz="4" w:space="5" w:color="575756"/>
        <w:right w:val="single" w:sz="4" w:space="5" w:color="575756"/>
      </w:pBdr>
      <w:shd w:val="clear" w:color="auto" w:fill="575756"/>
      <w:ind w:left="567" w:right="820"/>
    </w:pPr>
    <w:rPr>
      <w:rFonts w:ascii="Arial" w:hAnsi="Arial" w:cs="Arial"/>
      <w:color w:val="FFFFFF" w:themeColor="background1"/>
      <w:sz w:val="20"/>
      <w:szCs w:val="20"/>
      <w:lang w:eastAsia="en-GB"/>
    </w:rPr>
  </w:style>
  <w:style w:type="paragraph" w:customStyle="1" w:styleId="Body">
    <w:name w:val="Body"/>
    <w:basedOn w:val="DSBasic"/>
    <w:link w:val="BodyChar"/>
    <w:qFormat/>
    <w:locked/>
    <w:rsid w:val="007B4C5A"/>
    <w:rPr>
      <w:rFonts w:eastAsia="MS ??" w:cs="Arial"/>
      <w:sz w:val="20"/>
      <w:szCs w:val="20"/>
    </w:rPr>
  </w:style>
  <w:style w:type="character" w:customStyle="1" w:styleId="BodyChar">
    <w:name w:val="Body Char"/>
    <w:basedOn w:val="DefaultParagraphFont"/>
    <w:link w:val="Body"/>
    <w:locked/>
    <w:rsid w:val="007B4C5A"/>
    <w:rPr>
      <w:rFonts w:ascii="Arial" w:hAnsi="Arial" w:cs="Arial"/>
      <w:sz w:val="20"/>
      <w:szCs w:val="20"/>
      <w:lang w:eastAsia="en-US"/>
    </w:rPr>
  </w:style>
  <w:style w:type="character" w:customStyle="1" w:styleId="CIELink">
    <w:name w:val="CIE Link"/>
    <w:basedOn w:val="Strong"/>
    <w:uiPriority w:val="1"/>
    <w:rsid w:val="0027511A"/>
    <w:rPr>
      <w:rFonts w:ascii="Arial" w:hAnsi="Arial" w:cs="Times New Roman"/>
      <w:b/>
      <w:bCs/>
      <w:sz w:val="20"/>
    </w:rPr>
  </w:style>
  <w:style w:type="character" w:customStyle="1" w:styleId="Bold">
    <w:name w:val="Bold"/>
    <w:basedOn w:val="DefaultParagraphFont"/>
    <w:uiPriority w:val="1"/>
    <w:qFormat/>
    <w:rsid w:val="008772B9"/>
    <w:rPr>
      <w:rFonts w:ascii="Arial" w:hAnsi="Arial" w:cs="Times New Roman"/>
      <w:b/>
      <w:sz w:val="20"/>
    </w:rPr>
  </w:style>
  <w:style w:type="character" w:styleId="UnresolvedMention">
    <w:name w:val="Unresolved Mention"/>
    <w:basedOn w:val="DefaultParagraphFont"/>
    <w:uiPriority w:val="99"/>
    <w:semiHidden/>
    <w:unhideWhenUsed/>
    <w:rsid w:val="009821C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9921267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footer" Target="footer4.xml"/><Relationship Id="rId26" Type="http://schemas.openxmlformats.org/officeDocument/2006/relationships/header" Target="header7.xml"/><Relationship Id="rId39" Type="http://schemas.openxmlformats.org/officeDocument/2006/relationships/hyperlink" Target="mailto:info@cambridgeinternational.org" TargetMode="External"/><Relationship Id="rId21" Type="http://schemas.openxmlformats.org/officeDocument/2006/relationships/hyperlink" Target="https://www.cambridgeinternational.org/support-and-training-for-schools/support-for-teachers/tools-remote-teaching-and-learning/" TargetMode="External"/><Relationship Id="rId34" Type="http://schemas.openxmlformats.org/officeDocument/2006/relationships/hyperlink" Target="http://www.cambridgeinternational.org/support" TargetMode="External"/><Relationship Id="rId42" Type="http://schemas.openxmlformats.org/officeDocument/2006/relationships/header" Target="header9.xml"/><Relationship Id="rId47" Type="http://schemas.openxmlformats.org/officeDocument/2006/relationships/customXml" Target="../customXml/item2.xml"/><Relationship Id="rId50" Type="http://schemas.openxmlformats.org/officeDocument/2006/relationships/customXml" Target="../customXml/item5.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eader" Target="header4.xml"/><Relationship Id="rId29" Type="http://schemas.openxmlformats.org/officeDocument/2006/relationships/hyperlink" Target="http://www.cambridgeinternational.org/support" TargetMode="External"/><Relationship Id="rId11" Type="http://schemas.openxmlformats.org/officeDocument/2006/relationships/header" Target="header2.xml"/><Relationship Id="rId24" Type="http://schemas.openxmlformats.org/officeDocument/2006/relationships/hyperlink" Target="http://www.openoffice.org/" TargetMode="External"/><Relationship Id="rId32" Type="http://schemas.openxmlformats.org/officeDocument/2006/relationships/hyperlink" Target="http://www.cambridgeinternational.org/support" TargetMode="External"/><Relationship Id="rId37" Type="http://schemas.openxmlformats.org/officeDocument/2006/relationships/hyperlink" Target="http://www.cambridgeinternational.org/support" TargetMode="External"/><Relationship Id="rId40" Type="http://schemas.openxmlformats.org/officeDocument/2006/relationships/hyperlink" Target="http://www.cambridgeinternational.org" TargetMode="External"/><Relationship Id="rId45"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footer" Target="footer3.xml"/><Relationship Id="rId23" Type="http://schemas.openxmlformats.org/officeDocument/2006/relationships/hyperlink" Target="http://www.cambridgeinternational.org/support" TargetMode="External"/><Relationship Id="rId28" Type="http://schemas.openxmlformats.org/officeDocument/2006/relationships/hyperlink" Target="https://www.un.org/en/about-us/universal-declaration-of-human-rights" TargetMode="External"/><Relationship Id="rId36" Type="http://schemas.openxmlformats.org/officeDocument/2006/relationships/hyperlink" Target="http://www.cambridgeinternational.org/support" TargetMode="External"/><Relationship Id="rId49" Type="http://schemas.openxmlformats.org/officeDocument/2006/relationships/customXml" Target="../customXml/item4.xml"/><Relationship Id="rId10" Type="http://schemas.openxmlformats.org/officeDocument/2006/relationships/header" Target="header1.xml"/><Relationship Id="rId19" Type="http://schemas.openxmlformats.org/officeDocument/2006/relationships/hyperlink" Target="https://www.cambridgeinternational.org/programmes-and-qualifications/cambridge-igcse-global-perspectives-0457/published-resources/" TargetMode="External"/><Relationship Id="rId31" Type="http://schemas.openxmlformats.org/officeDocument/2006/relationships/hyperlink" Target="http://www.cambridgeinternational.org/support" TargetMode="External"/><Relationship Id="rId44" Type="http://schemas.openxmlformats.org/officeDocument/2006/relationships/footer" Target="footer7.xml"/><Relationship Id="rId4" Type="http://schemas.openxmlformats.org/officeDocument/2006/relationships/settings" Target="settings.xml"/><Relationship Id="rId9" Type="http://schemas.openxmlformats.org/officeDocument/2006/relationships/image" Target="media/image2.jpg"/><Relationship Id="rId14" Type="http://schemas.openxmlformats.org/officeDocument/2006/relationships/header" Target="header3.xml"/><Relationship Id="rId22" Type="http://schemas.openxmlformats.org/officeDocument/2006/relationships/hyperlink" Target="http://www.cambridgeinternational.org/support" TargetMode="External"/><Relationship Id="rId27" Type="http://schemas.openxmlformats.org/officeDocument/2006/relationships/footer" Target="footer5.xml"/><Relationship Id="rId30" Type="http://schemas.openxmlformats.org/officeDocument/2006/relationships/hyperlink" Target="http://www.cambridgeinternational.org/support" TargetMode="External"/><Relationship Id="rId35" Type="http://schemas.openxmlformats.org/officeDocument/2006/relationships/hyperlink" Target="http://www.cambridgeinternational.org/support" TargetMode="External"/><Relationship Id="rId43" Type="http://schemas.openxmlformats.org/officeDocument/2006/relationships/footer" Target="footer6.xml"/><Relationship Id="rId48" Type="http://schemas.openxmlformats.org/officeDocument/2006/relationships/customXml" Target="../customXml/item3.xml"/><Relationship Id="rId8" Type="http://schemas.openxmlformats.org/officeDocument/2006/relationships/image" Target="media/image1.jpg"/><Relationship Id="rId3" Type="http://schemas.openxmlformats.org/officeDocument/2006/relationships/styles" Target="styles.xml"/><Relationship Id="rId12" Type="http://schemas.openxmlformats.org/officeDocument/2006/relationships/footer" Target="footer1.xml"/><Relationship Id="rId17" Type="http://schemas.openxmlformats.org/officeDocument/2006/relationships/header" Target="header5.xml"/><Relationship Id="rId25" Type="http://schemas.openxmlformats.org/officeDocument/2006/relationships/header" Target="header6.xml"/><Relationship Id="rId33" Type="http://schemas.openxmlformats.org/officeDocument/2006/relationships/hyperlink" Target="http://www.cambridgeinternational.org/support" TargetMode="External"/><Relationship Id="rId38" Type="http://schemas.openxmlformats.org/officeDocument/2006/relationships/hyperlink" Target="http://www.cambridgeinternational.org/support" TargetMode="External"/><Relationship Id="rId46" Type="http://schemas.openxmlformats.org/officeDocument/2006/relationships/theme" Target="theme/theme1.xml"/><Relationship Id="rId20" Type="http://schemas.openxmlformats.org/officeDocument/2006/relationships/hyperlink" Target="http://www.cambridgeinternational.org/support" TargetMode="External"/><Relationship Id="rId41"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footnotes" Target="footnotes.xml"/></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61ECCC0805196646A1375D0F3D2AD59A" ma:contentTypeVersion="9" ma:contentTypeDescription="Create a new document." ma:contentTypeScope="" ma:versionID="b0bb4e4d2b844b9bb7f505abce4c8865">
  <xsd:schema xmlns:xsd="http://www.w3.org/2001/XMLSchema" xmlns:xs="http://www.w3.org/2001/XMLSchema" xmlns:p="http://schemas.microsoft.com/office/2006/metadata/properties" xmlns:ns2="9ad1216b-cdc1-40e2-a0c2-94597fd44697" xmlns:ns3="a987b4be-a292-4396-99bc-7b5470350a43" targetNamespace="http://schemas.microsoft.com/office/2006/metadata/properties" ma:root="true" ma:fieldsID="afd92c0be8426c8861a579c81109390f" ns2:_="" ns3:_="">
    <xsd:import namespace="9ad1216b-cdc1-40e2-a0c2-94597fd44697"/>
    <xsd:import namespace="a987b4be-a292-4396-99bc-7b5470350a43"/>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87b4be-a292-4396-99bc-7b5470350a43"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7VPTP7ZE6X33-363670939-1398</_dlc_DocId>
    <_dlc_DocIdUrl xmlns="9ad1216b-cdc1-40e2-a0c2-94597fd44697">
      <Url>https://cambridgeorg.sharepoint.com/sites/cie/education/pd/Curriculum_Support/_layouts/15/DocIdRedir.aspx?ID=7VPTP7ZE6X33-363670939-1398</Url>
      <Description>7VPTP7ZE6X33-363670939-1398</Description>
    </_dlc_DocIdUrl>
  </documentManagement>
</p:properties>
</file>

<file path=customXml/itemProps1.xml><?xml version="1.0" encoding="utf-8"?>
<ds:datastoreItem xmlns:ds="http://schemas.openxmlformats.org/officeDocument/2006/customXml" ds:itemID="{9F7A3989-8240-448E-83B7-CC64AC4D1437}">
  <ds:schemaRefs>
    <ds:schemaRef ds:uri="http://schemas.openxmlformats.org/officeDocument/2006/bibliography"/>
  </ds:schemaRefs>
</ds:datastoreItem>
</file>

<file path=customXml/itemProps2.xml><?xml version="1.0" encoding="utf-8"?>
<ds:datastoreItem xmlns:ds="http://schemas.openxmlformats.org/officeDocument/2006/customXml" ds:itemID="{33ED6490-86CD-402E-92BE-9E29D07181F2}"/>
</file>

<file path=customXml/itemProps3.xml><?xml version="1.0" encoding="utf-8"?>
<ds:datastoreItem xmlns:ds="http://schemas.openxmlformats.org/officeDocument/2006/customXml" ds:itemID="{3F61CBC3-D808-40BA-9369-2527D6B2A234}"/>
</file>

<file path=customXml/itemProps4.xml><?xml version="1.0" encoding="utf-8"?>
<ds:datastoreItem xmlns:ds="http://schemas.openxmlformats.org/officeDocument/2006/customXml" ds:itemID="{7BED5299-FF05-4745-ADD0-65E735226BAC}"/>
</file>

<file path=customXml/itemProps5.xml><?xml version="1.0" encoding="utf-8"?>
<ds:datastoreItem xmlns:ds="http://schemas.openxmlformats.org/officeDocument/2006/customXml" ds:itemID="{EBBE0A85-67B7-4E73-A80E-8022900A283E}"/>
</file>

<file path=docProps/app.xml><?xml version="1.0" encoding="utf-8"?>
<Properties xmlns="http://schemas.openxmlformats.org/officeDocument/2006/extended-properties" xmlns:vt="http://schemas.openxmlformats.org/officeDocument/2006/docPropsVTypes">
  <Template>Normal</Template>
  <TotalTime>0</TotalTime>
  <Pages>43</Pages>
  <Words>14929</Words>
  <Characters>76654</Characters>
  <Application>Microsoft Office Word</Application>
  <DocSecurity>0</DocSecurity>
  <Lines>2190</Lines>
  <Paragraphs>1159</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90424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2020-11-10T10:19:00Z</dcterms:created>
  <dcterms:modified xsi:type="dcterms:W3CDTF">2022-11-28T11:46:00Z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0x01010061ECCC0805196646A1375D0F3D2AD59A</vt:lpwstr>
  </property>
  <property fmtid="{D5CDD505-2E9C-101B-9397-08002B2CF9AE}" pid="3" name="_dlc_DocIdItemGuid">
    <vt:lpwstr>c911d47b-707a-42b3-a5c7-731f43fc07e8</vt:lpwstr>
  </property>
</Properties>
</file>